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56" r:id="rId2"/>
    <p:sldId id="564" r:id="rId3"/>
    <p:sldId id="454" r:id="rId4"/>
    <p:sldId id="539" r:id="rId5"/>
    <p:sldId id="565" r:id="rId6"/>
    <p:sldId id="566" r:id="rId7"/>
    <p:sldId id="567" r:id="rId8"/>
    <p:sldId id="601" r:id="rId9"/>
    <p:sldId id="568" r:id="rId10"/>
    <p:sldId id="569" r:id="rId11"/>
    <p:sldId id="570" r:id="rId12"/>
    <p:sldId id="571" r:id="rId13"/>
    <p:sldId id="572" r:id="rId14"/>
    <p:sldId id="551" r:id="rId15"/>
    <p:sldId id="574" r:id="rId16"/>
    <p:sldId id="573" r:id="rId17"/>
    <p:sldId id="575" r:id="rId18"/>
    <p:sldId id="576" r:id="rId19"/>
    <p:sldId id="577" r:id="rId20"/>
    <p:sldId id="528" r:id="rId21"/>
    <p:sldId id="579" r:id="rId22"/>
    <p:sldId id="580" r:id="rId23"/>
    <p:sldId id="581" r:id="rId24"/>
    <p:sldId id="582" r:id="rId25"/>
    <p:sldId id="602" r:id="rId26"/>
    <p:sldId id="583" r:id="rId27"/>
    <p:sldId id="584" r:id="rId28"/>
    <p:sldId id="603" r:id="rId29"/>
    <p:sldId id="604" r:id="rId30"/>
    <p:sldId id="585" r:id="rId31"/>
    <p:sldId id="586" r:id="rId32"/>
    <p:sldId id="587" r:id="rId33"/>
    <p:sldId id="588" r:id="rId34"/>
    <p:sldId id="589" r:id="rId35"/>
    <p:sldId id="590" r:id="rId36"/>
    <p:sldId id="591" r:id="rId37"/>
    <p:sldId id="592" r:id="rId38"/>
    <p:sldId id="593" r:id="rId39"/>
    <p:sldId id="606" r:id="rId40"/>
    <p:sldId id="607" r:id="rId41"/>
    <p:sldId id="594" r:id="rId42"/>
    <p:sldId id="605" r:id="rId43"/>
    <p:sldId id="595" r:id="rId44"/>
    <p:sldId id="596" r:id="rId45"/>
    <p:sldId id="597" r:id="rId46"/>
    <p:sldId id="598" r:id="rId47"/>
    <p:sldId id="599" r:id="rId48"/>
    <p:sldId id="600" r:id="rId49"/>
    <p:sldId id="562" r:id="rId50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010A32BA-3B9D-401F-8BB3-E1ABE0C3621A}">
          <p14:sldIdLst>
            <p14:sldId id="256"/>
            <p14:sldId id="564"/>
            <p14:sldId id="454"/>
          </p14:sldIdLst>
        </p14:section>
        <p14:section name="8.1 Bond types and pricing" id="{82B96233-CE70-49E5-8BF3-3164E0F97AA4}">
          <p14:sldIdLst>
            <p14:sldId id="539"/>
            <p14:sldId id="565"/>
            <p14:sldId id="566"/>
            <p14:sldId id="567"/>
            <p14:sldId id="601"/>
            <p14:sldId id="568"/>
            <p14:sldId id="569"/>
            <p14:sldId id="570"/>
            <p14:sldId id="571"/>
            <p14:sldId id="572"/>
          </p14:sldIdLst>
        </p14:section>
        <p14:section name="8.2 Term structure of interest rates" id="{07974BBC-226C-43E9-B527-C5E45488056F}">
          <p14:sldIdLst>
            <p14:sldId id="551"/>
            <p14:sldId id="574"/>
            <p14:sldId id="573"/>
            <p14:sldId id="575"/>
            <p14:sldId id="576"/>
            <p14:sldId id="577"/>
          </p14:sldIdLst>
        </p14:section>
        <p14:section name="8.3 Government bonds and corporate bonds" id="{1B5E020B-0A55-42F0-B327-34E1E91E56D2}">
          <p14:sldIdLst>
            <p14:sldId id="528"/>
            <p14:sldId id="579"/>
            <p14:sldId id="580"/>
            <p14:sldId id="581"/>
            <p14:sldId id="582"/>
            <p14:sldId id="602"/>
            <p14:sldId id="583"/>
            <p14:sldId id="584"/>
            <p14:sldId id="603"/>
            <p14:sldId id="604"/>
            <p14:sldId id="585"/>
            <p14:sldId id="586"/>
            <p14:sldId id="587"/>
            <p14:sldId id="588"/>
          </p14:sldIdLst>
        </p14:section>
        <p14:section name="8.4 Integrating sustainability into bond valuation" id="{E83C631F-396E-4B50-BFF4-EA547A8798AF}">
          <p14:sldIdLst>
            <p14:sldId id="589"/>
            <p14:sldId id="590"/>
            <p14:sldId id="591"/>
            <p14:sldId id="592"/>
            <p14:sldId id="593"/>
            <p14:sldId id="606"/>
            <p14:sldId id="607"/>
          </p14:sldIdLst>
        </p14:section>
        <p14:section name="8.5 Valuation of S&amp;E and integrated value" id="{7E02049E-A56D-4E1D-9E40-9B7E356E8D7F}">
          <p14:sldIdLst>
            <p14:sldId id="594"/>
            <p14:sldId id="605"/>
          </p14:sldIdLst>
        </p14:section>
        <p14:section name="8.6 Green and social bonds" id="{BB671D05-B953-427C-9755-7957C75FD265}">
          <p14:sldIdLst>
            <p14:sldId id="595"/>
            <p14:sldId id="596"/>
            <p14:sldId id="597"/>
            <p14:sldId id="598"/>
            <p14:sldId id="599"/>
            <p14:sldId id="600"/>
          </p14:sldIdLst>
        </p14:section>
        <p14:section name="8.7 Conclusions" id="{178EF25C-958A-4121-8DF3-1B822610ACA1}">
          <p14:sldIdLst>
            <p14:sldId id="5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C09F08-18AB-00D1-1B8C-6B475E567364}" name="Dirk Schoenmaker" initials="DS" userId="661d7b1468ffb9d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7F6"/>
    <a:srgbClr val="E7F1FA"/>
    <a:srgbClr val="1482AC"/>
    <a:srgbClr val="A6A6A6"/>
    <a:srgbClr val="D9D9D9"/>
    <a:srgbClr val="2683C6"/>
    <a:srgbClr val="E84A8E"/>
    <a:srgbClr val="DA970F"/>
    <a:srgbClr val="5E8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09" autoAdjust="0"/>
    <p:restoredTop sz="95374" autoAdjust="0"/>
  </p:normalViewPr>
  <p:slideViewPr>
    <p:cSldViewPr>
      <p:cViewPr varScale="1">
        <p:scale>
          <a:sx n="122" d="100"/>
          <a:sy n="122" d="100"/>
        </p:scale>
        <p:origin x="156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8/10/relationships/authors" Target="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choenmaker\Documents\Book%20Corporate%20Finance\Final%20figures\Part%203%20-%20Ch8-11\Ch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choenmaker\Documents\Book%20Corporate%20Finance\Final%20figures\Part%203%20-%20Ch8-11\Ch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choenmaker\Documents\Book%20Corporate%20Finance\Final%20figures\Part%203%20-%20Ch8-11\Ch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choenmaker\Documents\Book%20Corporate%20Finance\Final%20figures\Part%203%20-%20Ch8-11\Ch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choenmaker\Documents\Book%20Corporate%20Finance\Final%20figures\Part%203%20-%20Ch8-11\Ch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choenmaker\Documents\Book%20Corporate%20Finance\Figures%20old\Ch8%20bonds%20(3-2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638186227132372E-2"/>
          <c:y val="3.46649196452967E-2"/>
          <c:w val="0.8536910417488055"/>
          <c:h val="0.769873929199691"/>
        </c:manualLayout>
      </c:layout>
      <c:lineChart>
        <c:grouping val="standard"/>
        <c:varyColors val="0"/>
        <c:ser>
          <c:idx val="0"/>
          <c:order val="0"/>
          <c:tx>
            <c:strRef>
              <c:f>'Figure 8.4'!$B$3</c:f>
              <c:strCache>
                <c:ptCount val="1"/>
                <c:pt idx="0">
                  <c:v>Germany</c:v>
                </c:pt>
              </c:strCache>
            </c:strRef>
          </c:tx>
          <c:spPr>
            <a:ln w="222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'Figure 8.4'!$A$4:$A$182</c:f>
              <c:numCache>
                <c:formatCode>mmm\-yy</c:formatCode>
                <c:ptCount val="179"/>
                <c:pt idx="0">
                  <c:v>39478</c:v>
                </c:pt>
                <c:pt idx="1">
                  <c:v>39507</c:v>
                </c:pt>
                <c:pt idx="2">
                  <c:v>39538</c:v>
                </c:pt>
                <c:pt idx="3">
                  <c:v>39568</c:v>
                </c:pt>
                <c:pt idx="4">
                  <c:v>39598</c:v>
                </c:pt>
                <c:pt idx="5">
                  <c:v>39629</c:v>
                </c:pt>
                <c:pt idx="6">
                  <c:v>39660</c:v>
                </c:pt>
                <c:pt idx="7">
                  <c:v>39689</c:v>
                </c:pt>
                <c:pt idx="8">
                  <c:v>39721</c:v>
                </c:pt>
                <c:pt idx="9">
                  <c:v>39752</c:v>
                </c:pt>
                <c:pt idx="10">
                  <c:v>39780</c:v>
                </c:pt>
                <c:pt idx="11">
                  <c:v>39813</c:v>
                </c:pt>
                <c:pt idx="12">
                  <c:v>39843</c:v>
                </c:pt>
                <c:pt idx="13">
                  <c:v>39871</c:v>
                </c:pt>
                <c:pt idx="14">
                  <c:v>39903</c:v>
                </c:pt>
                <c:pt idx="15">
                  <c:v>39933</c:v>
                </c:pt>
                <c:pt idx="16">
                  <c:v>39962</c:v>
                </c:pt>
                <c:pt idx="17">
                  <c:v>39994</c:v>
                </c:pt>
                <c:pt idx="18">
                  <c:v>40025</c:v>
                </c:pt>
                <c:pt idx="19">
                  <c:v>40056</c:v>
                </c:pt>
                <c:pt idx="20">
                  <c:v>40086</c:v>
                </c:pt>
                <c:pt idx="21">
                  <c:v>40116</c:v>
                </c:pt>
                <c:pt idx="22">
                  <c:v>40147</c:v>
                </c:pt>
                <c:pt idx="23">
                  <c:v>40178</c:v>
                </c:pt>
                <c:pt idx="24">
                  <c:v>40207</c:v>
                </c:pt>
                <c:pt idx="25">
                  <c:v>40235</c:v>
                </c:pt>
                <c:pt idx="26">
                  <c:v>40268</c:v>
                </c:pt>
                <c:pt idx="27">
                  <c:v>40298</c:v>
                </c:pt>
                <c:pt idx="28">
                  <c:v>40329</c:v>
                </c:pt>
                <c:pt idx="29">
                  <c:v>40359</c:v>
                </c:pt>
                <c:pt idx="30">
                  <c:v>40389</c:v>
                </c:pt>
                <c:pt idx="31">
                  <c:v>40421</c:v>
                </c:pt>
                <c:pt idx="32">
                  <c:v>40451</c:v>
                </c:pt>
                <c:pt idx="33">
                  <c:v>40480</c:v>
                </c:pt>
                <c:pt idx="34">
                  <c:v>40512</c:v>
                </c:pt>
                <c:pt idx="35">
                  <c:v>40543</c:v>
                </c:pt>
                <c:pt idx="36">
                  <c:v>40574</c:v>
                </c:pt>
                <c:pt idx="37">
                  <c:v>40602</c:v>
                </c:pt>
                <c:pt idx="38">
                  <c:v>40633</c:v>
                </c:pt>
                <c:pt idx="39">
                  <c:v>40662</c:v>
                </c:pt>
                <c:pt idx="40">
                  <c:v>40694</c:v>
                </c:pt>
                <c:pt idx="41">
                  <c:v>40724</c:v>
                </c:pt>
                <c:pt idx="42">
                  <c:v>40753</c:v>
                </c:pt>
                <c:pt idx="43">
                  <c:v>40786</c:v>
                </c:pt>
                <c:pt idx="44">
                  <c:v>40816</c:v>
                </c:pt>
                <c:pt idx="45">
                  <c:v>40847</c:v>
                </c:pt>
                <c:pt idx="46">
                  <c:v>40877</c:v>
                </c:pt>
                <c:pt idx="47">
                  <c:v>40907</c:v>
                </c:pt>
                <c:pt idx="48">
                  <c:v>40939</c:v>
                </c:pt>
                <c:pt idx="49">
                  <c:v>40968</c:v>
                </c:pt>
                <c:pt idx="50">
                  <c:v>40998</c:v>
                </c:pt>
                <c:pt idx="51">
                  <c:v>41029</c:v>
                </c:pt>
                <c:pt idx="52">
                  <c:v>41060</c:v>
                </c:pt>
                <c:pt idx="53">
                  <c:v>41089</c:v>
                </c:pt>
                <c:pt idx="54">
                  <c:v>41121</c:v>
                </c:pt>
                <c:pt idx="55">
                  <c:v>41152</c:v>
                </c:pt>
                <c:pt idx="56">
                  <c:v>41180</c:v>
                </c:pt>
                <c:pt idx="57">
                  <c:v>41213</c:v>
                </c:pt>
                <c:pt idx="58">
                  <c:v>41243</c:v>
                </c:pt>
                <c:pt idx="59">
                  <c:v>41274</c:v>
                </c:pt>
                <c:pt idx="60">
                  <c:v>41305</c:v>
                </c:pt>
                <c:pt idx="61">
                  <c:v>41333</c:v>
                </c:pt>
                <c:pt idx="62">
                  <c:v>41362</c:v>
                </c:pt>
                <c:pt idx="63">
                  <c:v>41394</c:v>
                </c:pt>
                <c:pt idx="64">
                  <c:v>41425</c:v>
                </c:pt>
                <c:pt idx="65">
                  <c:v>41453</c:v>
                </c:pt>
                <c:pt idx="66">
                  <c:v>41486</c:v>
                </c:pt>
                <c:pt idx="67">
                  <c:v>41516</c:v>
                </c:pt>
                <c:pt idx="68">
                  <c:v>41547</c:v>
                </c:pt>
                <c:pt idx="69">
                  <c:v>41578</c:v>
                </c:pt>
                <c:pt idx="70">
                  <c:v>41607</c:v>
                </c:pt>
                <c:pt idx="71">
                  <c:v>41639</c:v>
                </c:pt>
                <c:pt idx="72">
                  <c:v>41670</c:v>
                </c:pt>
                <c:pt idx="73">
                  <c:v>41698</c:v>
                </c:pt>
                <c:pt idx="74">
                  <c:v>41729</c:v>
                </c:pt>
                <c:pt idx="75">
                  <c:v>41759</c:v>
                </c:pt>
                <c:pt idx="76">
                  <c:v>41789</c:v>
                </c:pt>
                <c:pt idx="77">
                  <c:v>41820</c:v>
                </c:pt>
                <c:pt idx="78">
                  <c:v>41851</c:v>
                </c:pt>
                <c:pt idx="79">
                  <c:v>41880</c:v>
                </c:pt>
                <c:pt idx="80">
                  <c:v>41912</c:v>
                </c:pt>
                <c:pt idx="81">
                  <c:v>41943</c:v>
                </c:pt>
                <c:pt idx="82">
                  <c:v>41971</c:v>
                </c:pt>
                <c:pt idx="83">
                  <c:v>42004</c:v>
                </c:pt>
                <c:pt idx="84">
                  <c:v>42034</c:v>
                </c:pt>
                <c:pt idx="85">
                  <c:v>42062</c:v>
                </c:pt>
                <c:pt idx="86">
                  <c:v>42094</c:v>
                </c:pt>
                <c:pt idx="87">
                  <c:v>42124</c:v>
                </c:pt>
                <c:pt idx="88">
                  <c:v>42153</c:v>
                </c:pt>
                <c:pt idx="89">
                  <c:v>42185</c:v>
                </c:pt>
                <c:pt idx="90">
                  <c:v>42216</c:v>
                </c:pt>
                <c:pt idx="91">
                  <c:v>42247</c:v>
                </c:pt>
                <c:pt idx="92">
                  <c:v>42277</c:v>
                </c:pt>
                <c:pt idx="93">
                  <c:v>42307</c:v>
                </c:pt>
                <c:pt idx="94">
                  <c:v>42338</c:v>
                </c:pt>
                <c:pt idx="95">
                  <c:v>42369</c:v>
                </c:pt>
                <c:pt idx="96">
                  <c:v>42398</c:v>
                </c:pt>
                <c:pt idx="97">
                  <c:v>42429</c:v>
                </c:pt>
                <c:pt idx="98">
                  <c:v>42460</c:v>
                </c:pt>
                <c:pt idx="99">
                  <c:v>42489</c:v>
                </c:pt>
                <c:pt idx="100">
                  <c:v>42521</c:v>
                </c:pt>
                <c:pt idx="101">
                  <c:v>42551</c:v>
                </c:pt>
                <c:pt idx="102">
                  <c:v>42580</c:v>
                </c:pt>
                <c:pt idx="103">
                  <c:v>42613</c:v>
                </c:pt>
                <c:pt idx="104">
                  <c:v>42643</c:v>
                </c:pt>
                <c:pt idx="105">
                  <c:v>42674</c:v>
                </c:pt>
                <c:pt idx="106">
                  <c:v>42704</c:v>
                </c:pt>
                <c:pt idx="107">
                  <c:v>42734</c:v>
                </c:pt>
                <c:pt idx="108">
                  <c:v>42766</c:v>
                </c:pt>
                <c:pt idx="109">
                  <c:v>42794</c:v>
                </c:pt>
                <c:pt idx="110">
                  <c:v>42825</c:v>
                </c:pt>
                <c:pt idx="111">
                  <c:v>42853</c:v>
                </c:pt>
                <c:pt idx="112">
                  <c:v>42886</c:v>
                </c:pt>
                <c:pt idx="113">
                  <c:v>42916</c:v>
                </c:pt>
                <c:pt idx="114">
                  <c:v>42947</c:v>
                </c:pt>
                <c:pt idx="115">
                  <c:v>42978</c:v>
                </c:pt>
                <c:pt idx="116">
                  <c:v>43007</c:v>
                </c:pt>
                <c:pt idx="117">
                  <c:v>43039</c:v>
                </c:pt>
                <c:pt idx="118">
                  <c:v>43069</c:v>
                </c:pt>
                <c:pt idx="119">
                  <c:v>43098</c:v>
                </c:pt>
                <c:pt idx="120">
                  <c:v>43131</c:v>
                </c:pt>
                <c:pt idx="121">
                  <c:v>43159</c:v>
                </c:pt>
                <c:pt idx="122">
                  <c:v>43189</c:v>
                </c:pt>
                <c:pt idx="123">
                  <c:v>43220</c:v>
                </c:pt>
                <c:pt idx="124">
                  <c:v>43251</c:v>
                </c:pt>
                <c:pt idx="125">
                  <c:v>43280</c:v>
                </c:pt>
                <c:pt idx="126">
                  <c:v>43312</c:v>
                </c:pt>
                <c:pt idx="127">
                  <c:v>43343</c:v>
                </c:pt>
                <c:pt idx="128">
                  <c:v>43371</c:v>
                </c:pt>
                <c:pt idx="129">
                  <c:v>43404</c:v>
                </c:pt>
                <c:pt idx="130">
                  <c:v>43434</c:v>
                </c:pt>
                <c:pt idx="131">
                  <c:v>43465</c:v>
                </c:pt>
                <c:pt idx="132">
                  <c:v>43496</c:v>
                </c:pt>
                <c:pt idx="133">
                  <c:v>43524</c:v>
                </c:pt>
                <c:pt idx="134">
                  <c:v>43553</c:v>
                </c:pt>
                <c:pt idx="135">
                  <c:v>43585</c:v>
                </c:pt>
                <c:pt idx="136">
                  <c:v>43616</c:v>
                </c:pt>
                <c:pt idx="137">
                  <c:v>43644</c:v>
                </c:pt>
                <c:pt idx="138">
                  <c:v>43677</c:v>
                </c:pt>
                <c:pt idx="139">
                  <c:v>43707</c:v>
                </c:pt>
                <c:pt idx="140">
                  <c:v>43738</c:v>
                </c:pt>
                <c:pt idx="141">
                  <c:v>43769</c:v>
                </c:pt>
                <c:pt idx="142">
                  <c:v>43798</c:v>
                </c:pt>
                <c:pt idx="143">
                  <c:v>43830</c:v>
                </c:pt>
                <c:pt idx="144">
                  <c:v>43861</c:v>
                </c:pt>
                <c:pt idx="145">
                  <c:v>43889</c:v>
                </c:pt>
                <c:pt idx="146">
                  <c:v>43921</c:v>
                </c:pt>
                <c:pt idx="147">
                  <c:v>43951</c:v>
                </c:pt>
                <c:pt idx="148">
                  <c:v>43980</c:v>
                </c:pt>
                <c:pt idx="149">
                  <c:v>44012</c:v>
                </c:pt>
                <c:pt idx="150">
                  <c:v>44043</c:v>
                </c:pt>
                <c:pt idx="151">
                  <c:v>44074</c:v>
                </c:pt>
                <c:pt idx="152">
                  <c:v>44104</c:v>
                </c:pt>
                <c:pt idx="153">
                  <c:v>44134</c:v>
                </c:pt>
                <c:pt idx="154">
                  <c:v>44165</c:v>
                </c:pt>
                <c:pt idx="155">
                  <c:v>44196</c:v>
                </c:pt>
                <c:pt idx="156">
                  <c:v>44225</c:v>
                </c:pt>
                <c:pt idx="157">
                  <c:v>44253</c:v>
                </c:pt>
                <c:pt idx="158">
                  <c:v>44286</c:v>
                </c:pt>
                <c:pt idx="159">
                  <c:v>44316</c:v>
                </c:pt>
                <c:pt idx="160">
                  <c:v>44347</c:v>
                </c:pt>
                <c:pt idx="161">
                  <c:v>44377</c:v>
                </c:pt>
                <c:pt idx="162">
                  <c:v>44407</c:v>
                </c:pt>
                <c:pt idx="163">
                  <c:v>44439</c:v>
                </c:pt>
                <c:pt idx="164">
                  <c:v>44469</c:v>
                </c:pt>
                <c:pt idx="165">
                  <c:v>44498</c:v>
                </c:pt>
                <c:pt idx="166">
                  <c:v>44530</c:v>
                </c:pt>
                <c:pt idx="167">
                  <c:v>44561</c:v>
                </c:pt>
                <c:pt idx="168">
                  <c:v>44592</c:v>
                </c:pt>
                <c:pt idx="169">
                  <c:v>44620</c:v>
                </c:pt>
                <c:pt idx="170">
                  <c:v>44651</c:v>
                </c:pt>
                <c:pt idx="171">
                  <c:v>44680</c:v>
                </c:pt>
                <c:pt idx="172">
                  <c:v>44712</c:v>
                </c:pt>
                <c:pt idx="173">
                  <c:v>44742</c:v>
                </c:pt>
                <c:pt idx="174">
                  <c:v>44771</c:v>
                </c:pt>
                <c:pt idx="175">
                  <c:v>44804</c:v>
                </c:pt>
                <c:pt idx="176">
                  <c:v>44834</c:v>
                </c:pt>
                <c:pt idx="177">
                  <c:v>44865</c:v>
                </c:pt>
                <c:pt idx="178">
                  <c:v>44895</c:v>
                </c:pt>
              </c:numCache>
            </c:numRef>
          </c:cat>
          <c:val>
            <c:numRef>
              <c:f>'Figure 8.4'!$B$4:$B$182</c:f>
              <c:numCache>
                <c:formatCode>_-* #,##0_-;\-* #,##0_-;_-* "-"??_-;_-@_-</c:formatCode>
                <c:ptCount val="179"/>
                <c:pt idx="0">
                  <c:v>3.93</c:v>
                </c:pt>
                <c:pt idx="1">
                  <c:v>3.891</c:v>
                </c:pt>
                <c:pt idx="2">
                  <c:v>3.899</c:v>
                </c:pt>
                <c:pt idx="3">
                  <c:v>4.1230000000000002</c:v>
                </c:pt>
                <c:pt idx="4">
                  <c:v>4.4050000000000002</c:v>
                </c:pt>
                <c:pt idx="5">
                  <c:v>4.6210000000000004</c:v>
                </c:pt>
                <c:pt idx="6">
                  <c:v>4.3550000000000004</c:v>
                </c:pt>
                <c:pt idx="7">
                  <c:v>4.1760000000000002</c:v>
                </c:pt>
                <c:pt idx="8">
                  <c:v>4.0149999999999997</c:v>
                </c:pt>
                <c:pt idx="9">
                  <c:v>3.9</c:v>
                </c:pt>
                <c:pt idx="10">
                  <c:v>3.258</c:v>
                </c:pt>
                <c:pt idx="11">
                  <c:v>2.9510000000000001</c:v>
                </c:pt>
                <c:pt idx="12">
                  <c:v>3.2959999999999998</c:v>
                </c:pt>
                <c:pt idx="13">
                  <c:v>3.1120000000000001</c:v>
                </c:pt>
                <c:pt idx="14">
                  <c:v>2.9940000000000002</c:v>
                </c:pt>
                <c:pt idx="15">
                  <c:v>3.1779999999999999</c:v>
                </c:pt>
                <c:pt idx="16">
                  <c:v>3.589</c:v>
                </c:pt>
                <c:pt idx="17">
                  <c:v>3.3860000000000001</c:v>
                </c:pt>
                <c:pt idx="18">
                  <c:v>3.3</c:v>
                </c:pt>
                <c:pt idx="19">
                  <c:v>3.2570000000000001</c:v>
                </c:pt>
                <c:pt idx="20">
                  <c:v>3.22</c:v>
                </c:pt>
                <c:pt idx="21">
                  <c:v>3.2309999999999999</c:v>
                </c:pt>
                <c:pt idx="22">
                  <c:v>3.1589999999999998</c:v>
                </c:pt>
                <c:pt idx="23">
                  <c:v>3.387</c:v>
                </c:pt>
                <c:pt idx="24">
                  <c:v>3.1960000000000002</c:v>
                </c:pt>
                <c:pt idx="25">
                  <c:v>3.101</c:v>
                </c:pt>
                <c:pt idx="26">
                  <c:v>3.0920000000000001</c:v>
                </c:pt>
                <c:pt idx="27">
                  <c:v>3.0169999999999999</c:v>
                </c:pt>
                <c:pt idx="28">
                  <c:v>2.66</c:v>
                </c:pt>
                <c:pt idx="29">
                  <c:v>2.577</c:v>
                </c:pt>
                <c:pt idx="30">
                  <c:v>2.669</c:v>
                </c:pt>
                <c:pt idx="31">
                  <c:v>2.1160000000000001</c:v>
                </c:pt>
                <c:pt idx="32">
                  <c:v>2.278</c:v>
                </c:pt>
                <c:pt idx="33">
                  <c:v>2.5179999999999998</c:v>
                </c:pt>
                <c:pt idx="34">
                  <c:v>2.67</c:v>
                </c:pt>
                <c:pt idx="35">
                  <c:v>2.9630000000000001</c:v>
                </c:pt>
                <c:pt idx="36">
                  <c:v>3.1549999999999998</c:v>
                </c:pt>
                <c:pt idx="37">
                  <c:v>3.17</c:v>
                </c:pt>
                <c:pt idx="38">
                  <c:v>3.3540000000000001</c:v>
                </c:pt>
                <c:pt idx="39">
                  <c:v>3.2389999999999999</c:v>
                </c:pt>
                <c:pt idx="40">
                  <c:v>3.02</c:v>
                </c:pt>
                <c:pt idx="41">
                  <c:v>3.0249999999999999</c:v>
                </c:pt>
                <c:pt idx="42">
                  <c:v>2.5379999999999998</c:v>
                </c:pt>
                <c:pt idx="43">
                  <c:v>2.2189999999999999</c:v>
                </c:pt>
                <c:pt idx="44">
                  <c:v>1.887</c:v>
                </c:pt>
                <c:pt idx="45">
                  <c:v>2.0249999999999999</c:v>
                </c:pt>
                <c:pt idx="46">
                  <c:v>2.2799999999999998</c:v>
                </c:pt>
                <c:pt idx="47">
                  <c:v>1.829</c:v>
                </c:pt>
                <c:pt idx="48">
                  <c:v>1.7869999999999999</c:v>
                </c:pt>
                <c:pt idx="49">
                  <c:v>1.8180000000000001</c:v>
                </c:pt>
                <c:pt idx="50">
                  <c:v>1.794</c:v>
                </c:pt>
                <c:pt idx="51">
                  <c:v>1.663</c:v>
                </c:pt>
                <c:pt idx="52">
                  <c:v>1.2</c:v>
                </c:pt>
                <c:pt idx="53">
                  <c:v>1.583</c:v>
                </c:pt>
                <c:pt idx="54">
                  <c:v>1.2849999999999999</c:v>
                </c:pt>
                <c:pt idx="55">
                  <c:v>1.3340000000000001</c:v>
                </c:pt>
                <c:pt idx="56">
                  <c:v>1.4419999999999999</c:v>
                </c:pt>
                <c:pt idx="57">
                  <c:v>1.462</c:v>
                </c:pt>
                <c:pt idx="58">
                  <c:v>1.3859999999999999</c:v>
                </c:pt>
                <c:pt idx="59">
                  <c:v>1.3160000000000001</c:v>
                </c:pt>
                <c:pt idx="60">
                  <c:v>1.68</c:v>
                </c:pt>
                <c:pt idx="61">
                  <c:v>1.454</c:v>
                </c:pt>
                <c:pt idx="62">
                  <c:v>1.2889999999999999</c:v>
                </c:pt>
                <c:pt idx="63">
                  <c:v>1.216</c:v>
                </c:pt>
                <c:pt idx="64">
                  <c:v>1.5049999999999999</c:v>
                </c:pt>
                <c:pt idx="65">
                  <c:v>1.728</c:v>
                </c:pt>
                <c:pt idx="66">
                  <c:v>1.67</c:v>
                </c:pt>
                <c:pt idx="67">
                  <c:v>1.8560000000000001</c:v>
                </c:pt>
                <c:pt idx="68">
                  <c:v>1.7789999999999999</c:v>
                </c:pt>
                <c:pt idx="69">
                  <c:v>1.6739999999999999</c:v>
                </c:pt>
                <c:pt idx="70">
                  <c:v>1.6930000000000001</c:v>
                </c:pt>
                <c:pt idx="71">
                  <c:v>1.929</c:v>
                </c:pt>
                <c:pt idx="72">
                  <c:v>1.659</c:v>
                </c:pt>
                <c:pt idx="73">
                  <c:v>1.6240000000000001</c:v>
                </c:pt>
                <c:pt idx="74">
                  <c:v>1.5660000000000001</c:v>
                </c:pt>
                <c:pt idx="75">
                  <c:v>1.4690000000000001</c:v>
                </c:pt>
                <c:pt idx="76">
                  <c:v>1.3580000000000001</c:v>
                </c:pt>
                <c:pt idx="77">
                  <c:v>1.2450000000000001</c:v>
                </c:pt>
                <c:pt idx="78">
                  <c:v>1.155</c:v>
                </c:pt>
                <c:pt idx="79">
                  <c:v>0.89</c:v>
                </c:pt>
                <c:pt idx="80">
                  <c:v>0.94699999999999995</c:v>
                </c:pt>
                <c:pt idx="81">
                  <c:v>0.84099999999999997</c:v>
                </c:pt>
                <c:pt idx="82">
                  <c:v>0.7</c:v>
                </c:pt>
                <c:pt idx="83">
                  <c:v>0.54100000000000004</c:v>
                </c:pt>
                <c:pt idx="84">
                  <c:v>0.30199999999999999</c:v>
                </c:pt>
                <c:pt idx="85">
                  <c:v>0.32800000000000001</c:v>
                </c:pt>
                <c:pt idx="86">
                  <c:v>0.18</c:v>
                </c:pt>
                <c:pt idx="87">
                  <c:v>0.36599999999999999</c:v>
                </c:pt>
                <c:pt idx="88">
                  <c:v>0.48699999999999999</c:v>
                </c:pt>
                <c:pt idx="89">
                  <c:v>0.76400000000000001</c:v>
                </c:pt>
                <c:pt idx="90">
                  <c:v>0.64400000000000002</c:v>
                </c:pt>
                <c:pt idx="91">
                  <c:v>0.79800000000000004</c:v>
                </c:pt>
                <c:pt idx="92">
                  <c:v>0.58699999999999997</c:v>
                </c:pt>
                <c:pt idx="93">
                  <c:v>0.51700000000000002</c:v>
                </c:pt>
                <c:pt idx="94">
                  <c:v>0.47299999999999998</c:v>
                </c:pt>
                <c:pt idx="95">
                  <c:v>0.629</c:v>
                </c:pt>
                <c:pt idx="96">
                  <c:v>0.32500000000000001</c:v>
                </c:pt>
                <c:pt idx="97">
                  <c:v>0.107</c:v>
                </c:pt>
                <c:pt idx="98">
                  <c:v>0.153</c:v>
                </c:pt>
                <c:pt idx="99">
                  <c:v>0.27100000000000002</c:v>
                </c:pt>
                <c:pt idx="100">
                  <c:v>0.13900000000000001</c:v>
                </c:pt>
                <c:pt idx="101">
                  <c:v>-0.13</c:v>
                </c:pt>
                <c:pt idx="102">
                  <c:v>-0.11899999999999999</c:v>
                </c:pt>
                <c:pt idx="103">
                  <c:v>-6.5000000000000002E-2</c:v>
                </c:pt>
                <c:pt idx="104">
                  <c:v>-0.11899999999999999</c:v>
                </c:pt>
                <c:pt idx="105">
                  <c:v>0.16300000000000001</c:v>
                </c:pt>
                <c:pt idx="106">
                  <c:v>0.27500000000000002</c:v>
                </c:pt>
                <c:pt idx="107">
                  <c:v>0.20799999999999999</c:v>
                </c:pt>
                <c:pt idx="108">
                  <c:v>0.436</c:v>
                </c:pt>
                <c:pt idx="109">
                  <c:v>0.20799999999999999</c:v>
                </c:pt>
                <c:pt idx="110">
                  <c:v>0.32800000000000001</c:v>
                </c:pt>
                <c:pt idx="111">
                  <c:v>0.317</c:v>
                </c:pt>
                <c:pt idx="112">
                  <c:v>0.30399999999999999</c:v>
                </c:pt>
                <c:pt idx="113">
                  <c:v>0.46600000000000003</c:v>
                </c:pt>
                <c:pt idx="114">
                  <c:v>0.54300000000000004</c:v>
                </c:pt>
                <c:pt idx="115">
                  <c:v>0.36099999999999999</c:v>
                </c:pt>
                <c:pt idx="116">
                  <c:v>0.46400000000000002</c:v>
                </c:pt>
                <c:pt idx="117">
                  <c:v>0.36299999999999999</c:v>
                </c:pt>
                <c:pt idx="118">
                  <c:v>0.36699999999999999</c:v>
                </c:pt>
                <c:pt idx="119">
                  <c:v>0.42699999999999999</c:v>
                </c:pt>
                <c:pt idx="120">
                  <c:v>0.69699999999999995</c:v>
                </c:pt>
                <c:pt idx="121">
                  <c:v>0.65600000000000003</c:v>
                </c:pt>
                <c:pt idx="122">
                  <c:v>0.497</c:v>
                </c:pt>
                <c:pt idx="123">
                  <c:v>0.55900000000000005</c:v>
                </c:pt>
                <c:pt idx="124">
                  <c:v>0.34100000000000003</c:v>
                </c:pt>
                <c:pt idx="125">
                  <c:v>0.30199999999999999</c:v>
                </c:pt>
                <c:pt idx="126">
                  <c:v>0.443</c:v>
                </c:pt>
                <c:pt idx="127">
                  <c:v>0.32600000000000001</c:v>
                </c:pt>
                <c:pt idx="128">
                  <c:v>0.47</c:v>
                </c:pt>
                <c:pt idx="129">
                  <c:v>0.38500000000000001</c:v>
                </c:pt>
                <c:pt idx="130">
                  <c:v>0.313</c:v>
                </c:pt>
                <c:pt idx="131">
                  <c:v>0.24199999999999999</c:v>
                </c:pt>
                <c:pt idx="132">
                  <c:v>0.14899999999999999</c:v>
                </c:pt>
                <c:pt idx="133">
                  <c:v>0.183</c:v>
                </c:pt>
                <c:pt idx="134">
                  <c:v>-7.0000000000000007E-2</c:v>
                </c:pt>
                <c:pt idx="135">
                  <c:v>1.2999999999999999E-2</c:v>
                </c:pt>
                <c:pt idx="136">
                  <c:v>-0.20200000000000001</c:v>
                </c:pt>
                <c:pt idx="137">
                  <c:v>-0.32700000000000001</c:v>
                </c:pt>
                <c:pt idx="138">
                  <c:v>-0.44</c:v>
                </c:pt>
                <c:pt idx="139">
                  <c:v>-0.7</c:v>
                </c:pt>
                <c:pt idx="140">
                  <c:v>-0.57099999999999995</c:v>
                </c:pt>
                <c:pt idx="141">
                  <c:v>-0.40699999999999997</c:v>
                </c:pt>
                <c:pt idx="142">
                  <c:v>-0.36</c:v>
                </c:pt>
                <c:pt idx="143">
                  <c:v>-0.185</c:v>
                </c:pt>
                <c:pt idx="144">
                  <c:v>-0.434</c:v>
                </c:pt>
                <c:pt idx="145">
                  <c:v>-0.60699999999999998</c:v>
                </c:pt>
                <c:pt idx="146">
                  <c:v>-0.47099999999999997</c:v>
                </c:pt>
                <c:pt idx="147">
                  <c:v>-0.58599999999999997</c:v>
                </c:pt>
                <c:pt idx="148">
                  <c:v>-0.44700000000000001</c:v>
                </c:pt>
                <c:pt idx="149">
                  <c:v>-0.45400000000000001</c:v>
                </c:pt>
                <c:pt idx="150">
                  <c:v>-0.52400000000000002</c:v>
                </c:pt>
                <c:pt idx="151">
                  <c:v>-0.39700000000000002</c:v>
                </c:pt>
                <c:pt idx="152">
                  <c:v>-0.52200000000000002</c:v>
                </c:pt>
                <c:pt idx="153">
                  <c:v>-0.627</c:v>
                </c:pt>
                <c:pt idx="154">
                  <c:v>-0.57099999999999995</c:v>
                </c:pt>
                <c:pt idx="155">
                  <c:v>-0.56899999999999995</c:v>
                </c:pt>
                <c:pt idx="156">
                  <c:v>-0.51800000000000002</c:v>
                </c:pt>
                <c:pt idx="157">
                  <c:v>-0.26</c:v>
                </c:pt>
                <c:pt idx="158">
                  <c:v>-0.29199999999999998</c:v>
                </c:pt>
                <c:pt idx="159">
                  <c:v>-0.20200000000000001</c:v>
                </c:pt>
                <c:pt idx="160">
                  <c:v>-0.187</c:v>
                </c:pt>
                <c:pt idx="161">
                  <c:v>-0.20699999999999999</c:v>
                </c:pt>
                <c:pt idx="162">
                  <c:v>-0.46100000000000002</c:v>
                </c:pt>
                <c:pt idx="163">
                  <c:v>-0.38300000000000001</c:v>
                </c:pt>
                <c:pt idx="164">
                  <c:v>-0.19900000000000001</c:v>
                </c:pt>
                <c:pt idx="165">
                  <c:v>-0.106</c:v>
                </c:pt>
                <c:pt idx="166">
                  <c:v>-0.34899999999999998</c:v>
                </c:pt>
                <c:pt idx="167">
                  <c:v>-0.17699999999999999</c:v>
                </c:pt>
                <c:pt idx="168">
                  <c:v>1.0999999999999999E-2</c:v>
                </c:pt>
                <c:pt idx="169">
                  <c:v>0.13500000000000001</c:v>
                </c:pt>
                <c:pt idx="170">
                  <c:v>0.54800000000000004</c:v>
                </c:pt>
                <c:pt idx="171">
                  <c:v>0.93799999999999994</c:v>
                </c:pt>
                <c:pt idx="172">
                  <c:v>1.1220000000000001</c:v>
                </c:pt>
                <c:pt idx="173">
                  <c:v>1.3360000000000001</c:v>
                </c:pt>
                <c:pt idx="174">
                  <c:v>0.81699999999999995</c:v>
                </c:pt>
                <c:pt idx="175">
                  <c:v>1.5409999999999999</c:v>
                </c:pt>
                <c:pt idx="176">
                  <c:v>2.1080000000000001</c:v>
                </c:pt>
                <c:pt idx="177">
                  <c:v>2.1419999999999999</c:v>
                </c:pt>
                <c:pt idx="178">
                  <c:v>1.93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3C-483E-B3C3-E8D065B814AF}"/>
            </c:ext>
          </c:extLst>
        </c:ser>
        <c:ser>
          <c:idx val="1"/>
          <c:order val="1"/>
          <c:tx>
            <c:strRef>
              <c:f>'Figure 8.4'!$C$3</c:f>
              <c:strCache>
                <c:ptCount val="1"/>
                <c:pt idx="0">
                  <c:v>France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'Figure 8.4'!$A$4:$A$182</c:f>
              <c:numCache>
                <c:formatCode>mmm\-yy</c:formatCode>
                <c:ptCount val="179"/>
                <c:pt idx="0">
                  <c:v>39478</c:v>
                </c:pt>
                <c:pt idx="1">
                  <c:v>39507</c:v>
                </c:pt>
                <c:pt idx="2">
                  <c:v>39538</c:v>
                </c:pt>
                <c:pt idx="3">
                  <c:v>39568</c:v>
                </c:pt>
                <c:pt idx="4">
                  <c:v>39598</c:v>
                </c:pt>
                <c:pt idx="5">
                  <c:v>39629</c:v>
                </c:pt>
                <c:pt idx="6">
                  <c:v>39660</c:v>
                </c:pt>
                <c:pt idx="7">
                  <c:v>39689</c:v>
                </c:pt>
                <c:pt idx="8">
                  <c:v>39721</c:v>
                </c:pt>
                <c:pt idx="9">
                  <c:v>39752</c:v>
                </c:pt>
                <c:pt idx="10">
                  <c:v>39780</c:v>
                </c:pt>
                <c:pt idx="11">
                  <c:v>39813</c:v>
                </c:pt>
                <c:pt idx="12">
                  <c:v>39843</c:v>
                </c:pt>
                <c:pt idx="13">
                  <c:v>39871</c:v>
                </c:pt>
                <c:pt idx="14">
                  <c:v>39903</c:v>
                </c:pt>
                <c:pt idx="15">
                  <c:v>39933</c:v>
                </c:pt>
                <c:pt idx="16">
                  <c:v>39962</c:v>
                </c:pt>
                <c:pt idx="17">
                  <c:v>39994</c:v>
                </c:pt>
                <c:pt idx="18">
                  <c:v>40025</c:v>
                </c:pt>
                <c:pt idx="19">
                  <c:v>40056</c:v>
                </c:pt>
                <c:pt idx="20">
                  <c:v>40086</c:v>
                </c:pt>
                <c:pt idx="21">
                  <c:v>40116</c:v>
                </c:pt>
                <c:pt idx="22">
                  <c:v>40147</c:v>
                </c:pt>
                <c:pt idx="23">
                  <c:v>40178</c:v>
                </c:pt>
                <c:pt idx="24">
                  <c:v>40207</c:v>
                </c:pt>
                <c:pt idx="25">
                  <c:v>40235</c:v>
                </c:pt>
                <c:pt idx="26">
                  <c:v>40268</c:v>
                </c:pt>
                <c:pt idx="27">
                  <c:v>40298</c:v>
                </c:pt>
                <c:pt idx="28">
                  <c:v>40329</c:v>
                </c:pt>
                <c:pt idx="29">
                  <c:v>40359</c:v>
                </c:pt>
                <c:pt idx="30">
                  <c:v>40389</c:v>
                </c:pt>
                <c:pt idx="31">
                  <c:v>40421</c:v>
                </c:pt>
                <c:pt idx="32">
                  <c:v>40451</c:v>
                </c:pt>
                <c:pt idx="33">
                  <c:v>40480</c:v>
                </c:pt>
                <c:pt idx="34">
                  <c:v>40512</c:v>
                </c:pt>
                <c:pt idx="35">
                  <c:v>40543</c:v>
                </c:pt>
                <c:pt idx="36">
                  <c:v>40574</c:v>
                </c:pt>
                <c:pt idx="37">
                  <c:v>40602</c:v>
                </c:pt>
                <c:pt idx="38">
                  <c:v>40633</c:v>
                </c:pt>
                <c:pt idx="39">
                  <c:v>40662</c:v>
                </c:pt>
                <c:pt idx="40">
                  <c:v>40694</c:v>
                </c:pt>
                <c:pt idx="41">
                  <c:v>40724</c:v>
                </c:pt>
                <c:pt idx="42">
                  <c:v>40753</c:v>
                </c:pt>
                <c:pt idx="43">
                  <c:v>40786</c:v>
                </c:pt>
                <c:pt idx="44">
                  <c:v>40816</c:v>
                </c:pt>
                <c:pt idx="45">
                  <c:v>40847</c:v>
                </c:pt>
                <c:pt idx="46">
                  <c:v>40877</c:v>
                </c:pt>
                <c:pt idx="47">
                  <c:v>40907</c:v>
                </c:pt>
                <c:pt idx="48">
                  <c:v>40939</c:v>
                </c:pt>
                <c:pt idx="49">
                  <c:v>40968</c:v>
                </c:pt>
                <c:pt idx="50">
                  <c:v>40998</c:v>
                </c:pt>
                <c:pt idx="51">
                  <c:v>41029</c:v>
                </c:pt>
                <c:pt idx="52">
                  <c:v>41060</c:v>
                </c:pt>
                <c:pt idx="53">
                  <c:v>41089</c:v>
                </c:pt>
                <c:pt idx="54">
                  <c:v>41121</c:v>
                </c:pt>
                <c:pt idx="55">
                  <c:v>41152</c:v>
                </c:pt>
                <c:pt idx="56">
                  <c:v>41180</c:v>
                </c:pt>
                <c:pt idx="57">
                  <c:v>41213</c:v>
                </c:pt>
                <c:pt idx="58">
                  <c:v>41243</c:v>
                </c:pt>
                <c:pt idx="59">
                  <c:v>41274</c:v>
                </c:pt>
                <c:pt idx="60">
                  <c:v>41305</c:v>
                </c:pt>
                <c:pt idx="61">
                  <c:v>41333</c:v>
                </c:pt>
                <c:pt idx="62">
                  <c:v>41362</c:v>
                </c:pt>
                <c:pt idx="63">
                  <c:v>41394</c:v>
                </c:pt>
                <c:pt idx="64">
                  <c:v>41425</c:v>
                </c:pt>
                <c:pt idx="65">
                  <c:v>41453</c:v>
                </c:pt>
                <c:pt idx="66">
                  <c:v>41486</c:v>
                </c:pt>
                <c:pt idx="67">
                  <c:v>41516</c:v>
                </c:pt>
                <c:pt idx="68">
                  <c:v>41547</c:v>
                </c:pt>
                <c:pt idx="69">
                  <c:v>41578</c:v>
                </c:pt>
                <c:pt idx="70">
                  <c:v>41607</c:v>
                </c:pt>
                <c:pt idx="71">
                  <c:v>41639</c:v>
                </c:pt>
                <c:pt idx="72">
                  <c:v>41670</c:v>
                </c:pt>
                <c:pt idx="73">
                  <c:v>41698</c:v>
                </c:pt>
                <c:pt idx="74">
                  <c:v>41729</c:v>
                </c:pt>
                <c:pt idx="75">
                  <c:v>41759</c:v>
                </c:pt>
                <c:pt idx="76">
                  <c:v>41789</c:v>
                </c:pt>
                <c:pt idx="77">
                  <c:v>41820</c:v>
                </c:pt>
                <c:pt idx="78">
                  <c:v>41851</c:v>
                </c:pt>
                <c:pt idx="79">
                  <c:v>41880</c:v>
                </c:pt>
                <c:pt idx="80">
                  <c:v>41912</c:v>
                </c:pt>
                <c:pt idx="81">
                  <c:v>41943</c:v>
                </c:pt>
                <c:pt idx="82">
                  <c:v>41971</c:v>
                </c:pt>
                <c:pt idx="83">
                  <c:v>42004</c:v>
                </c:pt>
                <c:pt idx="84">
                  <c:v>42034</c:v>
                </c:pt>
                <c:pt idx="85">
                  <c:v>42062</c:v>
                </c:pt>
                <c:pt idx="86">
                  <c:v>42094</c:v>
                </c:pt>
                <c:pt idx="87">
                  <c:v>42124</c:v>
                </c:pt>
                <c:pt idx="88">
                  <c:v>42153</c:v>
                </c:pt>
                <c:pt idx="89">
                  <c:v>42185</c:v>
                </c:pt>
                <c:pt idx="90">
                  <c:v>42216</c:v>
                </c:pt>
                <c:pt idx="91">
                  <c:v>42247</c:v>
                </c:pt>
                <c:pt idx="92">
                  <c:v>42277</c:v>
                </c:pt>
                <c:pt idx="93">
                  <c:v>42307</c:v>
                </c:pt>
                <c:pt idx="94">
                  <c:v>42338</c:v>
                </c:pt>
                <c:pt idx="95">
                  <c:v>42369</c:v>
                </c:pt>
                <c:pt idx="96">
                  <c:v>42398</c:v>
                </c:pt>
                <c:pt idx="97">
                  <c:v>42429</c:v>
                </c:pt>
                <c:pt idx="98">
                  <c:v>42460</c:v>
                </c:pt>
                <c:pt idx="99">
                  <c:v>42489</c:v>
                </c:pt>
                <c:pt idx="100">
                  <c:v>42521</c:v>
                </c:pt>
                <c:pt idx="101">
                  <c:v>42551</c:v>
                </c:pt>
                <c:pt idx="102">
                  <c:v>42580</c:v>
                </c:pt>
                <c:pt idx="103">
                  <c:v>42613</c:v>
                </c:pt>
                <c:pt idx="104">
                  <c:v>42643</c:v>
                </c:pt>
                <c:pt idx="105">
                  <c:v>42674</c:v>
                </c:pt>
                <c:pt idx="106">
                  <c:v>42704</c:v>
                </c:pt>
                <c:pt idx="107">
                  <c:v>42734</c:v>
                </c:pt>
                <c:pt idx="108">
                  <c:v>42766</c:v>
                </c:pt>
                <c:pt idx="109">
                  <c:v>42794</c:v>
                </c:pt>
                <c:pt idx="110">
                  <c:v>42825</c:v>
                </c:pt>
                <c:pt idx="111">
                  <c:v>42853</c:v>
                </c:pt>
                <c:pt idx="112">
                  <c:v>42886</c:v>
                </c:pt>
                <c:pt idx="113">
                  <c:v>42916</c:v>
                </c:pt>
                <c:pt idx="114">
                  <c:v>42947</c:v>
                </c:pt>
                <c:pt idx="115">
                  <c:v>42978</c:v>
                </c:pt>
                <c:pt idx="116">
                  <c:v>43007</c:v>
                </c:pt>
                <c:pt idx="117">
                  <c:v>43039</c:v>
                </c:pt>
                <c:pt idx="118">
                  <c:v>43069</c:v>
                </c:pt>
                <c:pt idx="119">
                  <c:v>43098</c:v>
                </c:pt>
                <c:pt idx="120">
                  <c:v>43131</c:v>
                </c:pt>
                <c:pt idx="121">
                  <c:v>43159</c:v>
                </c:pt>
                <c:pt idx="122">
                  <c:v>43189</c:v>
                </c:pt>
                <c:pt idx="123">
                  <c:v>43220</c:v>
                </c:pt>
                <c:pt idx="124">
                  <c:v>43251</c:v>
                </c:pt>
                <c:pt idx="125">
                  <c:v>43280</c:v>
                </c:pt>
                <c:pt idx="126">
                  <c:v>43312</c:v>
                </c:pt>
                <c:pt idx="127">
                  <c:v>43343</c:v>
                </c:pt>
                <c:pt idx="128">
                  <c:v>43371</c:v>
                </c:pt>
                <c:pt idx="129">
                  <c:v>43404</c:v>
                </c:pt>
                <c:pt idx="130">
                  <c:v>43434</c:v>
                </c:pt>
                <c:pt idx="131">
                  <c:v>43465</c:v>
                </c:pt>
                <c:pt idx="132">
                  <c:v>43496</c:v>
                </c:pt>
                <c:pt idx="133">
                  <c:v>43524</c:v>
                </c:pt>
                <c:pt idx="134">
                  <c:v>43553</c:v>
                </c:pt>
                <c:pt idx="135">
                  <c:v>43585</c:v>
                </c:pt>
                <c:pt idx="136">
                  <c:v>43616</c:v>
                </c:pt>
                <c:pt idx="137">
                  <c:v>43644</c:v>
                </c:pt>
                <c:pt idx="138">
                  <c:v>43677</c:v>
                </c:pt>
                <c:pt idx="139">
                  <c:v>43707</c:v>
                </c:pt>
                <c:pt idx="140">
                  <c:v>43738</c:v>
                </c:pt>
                <c:pt idx="141">
                  <c:v>43769</c:v>
                </c:pt>
                <c:pt idx="142">
                  <c:v>43798</c:v>
                </c:pt>
                <c:pt idx="143">
                  <c:v>43830</c:v>
                </c:pt>
                <c:pt idx="144">
                  <c:v>43861</c:v>
                </c:pt>
                <c:pt idx="145">
                  <c:v>43889</c:v>
                </c:pt>
                <c:pt idx="146">
                  <c:v>43921</c:v>
                </c:pt>
                <c:pt idx="147">
                  <c:v>43951</c:v>
                </c:pt>
                <c:pt idx="148">
                  <c:v>43980</c:v>
                </c:pt>
                <c:pt idx="149">
                  <c:v>44012</c:v>
                </c:pt>
                <c:pt idx="150">
                  <c:v>44043</c:v>
                </c:pt>
                <c:pt idx="151">
                  <c:v>44074</c:v>
                </c:pt>
                <c:pt idx="152">
                  <c:v>44104</c:v>
                </c:pt>
                <c:pt idx="153">
                  <c:v>44134</c:v>
                </c:pt>
                <c:pt idx="154">
                  <c:v>44165</c:v>
                </c:pt>
                <c:pt idx="155">
                  <c:v>44196</c:v>
                </c:pt>
                <c:pt idx="156">
                  <c:v>44225</c:v>
                </c:pt>
                <c:pt idx="157">
                  <c:v>44253</c:v>
                </c:pt>
                <c:pt idx="158">
                  <c:v>44286</c:v>
                </c:pt>
                <c:pt idx="159">
                  <c:v>44316</c:v>
                </c:pt>
                <c:pt idx="160">
                  <c:v>44347</c:v>
                </c:pt>
                <c:pt idx="161">
                  <c:v>44377</c:v>
                </c:pt>
                <c:pt idx="162">
                  <c:v>44407</c:v>
                </c:pt>
                <c:pt idx="163">
                  <c:v>44439</c:v>
                </c:pt>
                <c:pt idx="164">
                  <c:v>44469</c:v>
                </c:pt>
                <c:pt idx="165">
                  <c:v>44498</c:v>
                </c:pt>
                <c:pt idx="166">
                  <c:v>44530</c:v>
                </c:pt>
                <c:pt idx="167">
                  <c:v>44561</c:v>
                </c:pt>
                <c:pt idx="168">
                  <c:v>44592</c:v>
                </c:pt>
                <c:pt idx="169">
                  <c:v>44620</c:v>
                </c:pt>
                <c:pt idx="170">
                  <c:v>44651</c:v>
                </c:pt>
                <c:pt idx="171">
                  <c:v>44680</c:v>
                </c:pt>
                <c:pt idx="172">
                  <c:v>44712</c:v>
                </c:pt>
                <c:pt idx="173">
                  <c:v>44742</c:v>
                </c:pt>
                <c:pt idx="174">
                  <c:v>44771</c:v>
                </c:pt>
                <c:pt idx="175">
                  <c:v>44804</c:v>
                </c:pt>
                <c:pt idx="176">
                  <c:v>44834</c:v>
                </c:pt>
                <c:pt idx="177">
                  <c:v>44865</c:v>
                </c:pt>
                <c:pt idx="178">
                  <c:v>44895</c:v>
                </c:pt>
              </c:numCache>
            </c:numRef>
          </c:cat>
          <c:val>
            <c:numRef>
              <c:f>'Figure 8.4'!$C$4:$C$182</c:f>
              <c:numCache>
                <c:formatCode>_-* #,##0_-;\-* #,##0_-;_-* "-"??_-;_-@_-</c:formatCode>
                <c:ptCount val="179"/>
                <c:pt idx="0">
                  <c:v>4.0540000000000003</c:v>
                </c:pt>
                <c:pt idx="1">
                  <c:v>4.008</c:v>
                </c:pt>
                <c:pt idx="2">
                  <c:v>4.1100000000000003</c:v>
                </c:pt>
                <c:pt idx="3">
                  <c:v>4.3280000000000003</c:v>
                </c:pt>
                <c:pt idx="4">
                  <c:v>4.5919999999999996</c:v>
                </c:pt>
                <c:pt idx="5">
                  <c:v>4.8099999999999996</c:v>
                </c:pt>
                <c:pt idx="6">
                  <c:v>4.5339999999999998</c:v>
                </c:pt>
                <c:pt idx="7">
                  <c:v>4.38</c:v>
                </c:pt>
                <c:pt idx="8">
                  <c:v>4.3449999999999998</c:v>
                </c:pt>
                <c:pt idx="9">
                  <c:v>4.3019999999999996</c:v>
                </c:pt>
                <c:pt idx="10">
                  <c:v>3.6779999999999999</c:v>
                </c:pt>
                <c:pt idx="11">
                  <c:v>3.4140000000000001</c:v>
                </c:pt>
                <c:pt idx="12">
                  <c:v>3.806</c:v>
                </c:pt>
                <c:pt idx="13">
                  <c:v>3.661</c:v>
                </c:pt>
                <c:pt idx="14">
                  <c:v>3.5529999999999999</c:v>
                </c:pt>
                <c:pt idx="15">
                  <c:v>3.59</c:v>
                </c:pt>
                <c:pt idx="16">
                  <c:v>3.9529999999999998</c:v>
                </c:pt>
                <c:pt idx="17">
                  <c:v>3.7290000000000001</c:v>
                </c:pt>
                <c:pt idx="18">
                  <c:v>3.569</c:v>
                </c:pt>
                <c:pt idx="19">
                  <c:v>3.5369999999999999</c:v>
                </c:pt>
                <c:pt idx="20">
                  <c:v>3.5369999999999999</c:v>
                </c:pt>
                <c:pt idx="21">
                  <c:v>3.5329999999999999</c:v>
                </c:pt>
                <c:pt idx="22">
                  <c:v>3.419</c:v>
                </c:pt>
                <c:pt idx="23">
                  <c:v>3.593</c:v>
                </c:pt>
                <c:pt idx="24">
                  <c:v>3.4609999999999999</c:v>
                </c:pt>
                <c:pt idx="25">
                  <c:v>3.403</c:v>
                </c:pt>
                <c:pt idx="26">
                  <c:v>3.42</c:v>
                </c:pt>
                <c:pt idx="27">
                  <c:v>3.2890000000000001</c:v>
                </c:pt>
                <c:pt idx="28">
                  <c:v>2.9209999999999998</c:v>
                </c:pt>
                <c:pt idx="29">
                  <c:v>3.05</c:v>
                </c:pt>
                <c:pt idx="30">
                  <c:v>2.9449999999999998</c:v>
                </c:pt>
                <c:pt idx="31">
                  <c:v>2.4670000000000001</c:v>
                </c:pt>
                <c:pt idx="32">
                  <c:v>2.6589999999999998</c:v>
                </c:pt>
                <c:pt idx="33">
                  <c:v>2.9129999999999998</c:v>
                </c:pt>
                <c:pt idx="34">
                  <c:v>3.1539999999999999</c:v>
                </c:pt>
                <c:pt idx="35">
                  <c:v>3.3620000000000001</c:v>
                </c:pt>
                <c:pt idx="36">
                  <c:v>3.5339999999999998</c:v>
                </c:pt>
                <c:pt idx="37">
                  <c:v>3.5470000000000002</c:v>
                </c:pt>
                <c:pt idx="38">
                  <c:v>3.7130000000000001</c:v>
                </c:pt>
                <c:pt idx="39">
                  <c:v>3.5619999999999998</c:v>
                </c:pt>
                <c:pt idx="40">
                  <c:v>3.3879999999999999</c:v>
                </c:pt>
                <c:pt idx="41">
                  <c:v>3.4089999999999998</c:v>
                </c:pt>
                <c:pt idx="42">
                  <c:v>3.2250000000000001</c:v>
                </c:pt>
                <c:pt idx="43">
                  <c:v>2.915</c:v>
                </c:pt>
                <c:pt idx="44">
                  <c:v>2.6019999999999999</c:v>
                </c:pt>
                <c:pt idx="45">
                  <c:v>3.1019999999999999</c:v>
                </c:pt>
                <c:pt idx="46">
                  <c:v>3.391</c:v>
                </c:pt>
                <c:pt idx="47">
                  <c:v>3.1480000000000001</c:v>
                </c:pt>
                <c:pt idx="48">
                  <c:v>3.05</c:v>
                </c:pt>
                <c:pt idx="49">
                  <c:v>2.879</c:v>
                </c:pt>
                <c:pt idx="50">
                  <c:v>2.89</c:v>
                </c:pt>
                <c:pt idx="51">
                  <c:v>2.9609999999999999</c:v>
                </c:pt>
                <c:pt idx="52">
                  <c:v>2.3559999999999999</c:v>
                </c:pt>
                <c:pt idx="53">
                  <c:v>2.6859999999999999</c:v>
                </c:pt>
                <c:pt idx="54">
                  <c:v>2.0630000000000002</c:v>
                </c:pt>
                <c:pt idx="55">
                  <c:v>2.1579999999999999</c:v>
                </c:pt>
                <c:pt idx="56">
                  <c:v>2.1779999999999999</c:v>
                </c:pt>
                <c:pt idx="57">
                  <c:v>2.2429999999999999</c:v>
                </c:pt>
                <c:pt idx="58">
                  <c:v>2.0499999999999998</c:v>
                </c:pt>
                <c:pt idx="59">
                  <c:v>1.9970000000000001</c:v>
                </c:pt>
                <c:pt idx="60">
                  <c:v>2.2570000000000001</c:v>
                </c:pt>
                <c:pt idx="61">
                  <c:v>2.169</c:v>
                </c:pt>
                <c:pt idx="62">
                  <c:v>2.0249999999999999</c:v>
                </c:pt>
                <c:pt idx="63">
                  <c:v>1.7110000000000001</c:v>
                </c:pt>
                <c:pt idx="64">
                  <c:v>2.0739999999999998</c:v>
                </c:pt>
                <c:pt idx="65">
                  <c:v>2.347</c:v>
                </c:pt>
                <c:pt idx="66">
                  <c:v>2.2330000000000001</c:v>
                </c:pt>
                <c:pt idx="67">
                  <c:v>2.4729999999999999</c:v>
                </c:pt>
                <c:pt idx="68">
                  <c:v>2.3239999999999998</c:v>
                </c:pt>
                <c:pt idx="69">
                  <c:v>2.16</c:v>
                </c:pt>
                <c:pt idx="70">
                  <c:v>2.1509999999999998</c:v>
                </c:pt>
                <c:pt idx="71">
                  <c:v>2.5579999999999998</c:v>
                </c:pt>
                <c:pt idx="72">
                  <c:v>2.2280000000000002</c:v>
                </c:pt>
                <c:pt idx="73">
                  <c:v>2.1949999999999998</c:v>
                </c:pt>
                <c:pt idx="74">
                  <c:v>2.0840000000000001</c:v>
                </c:pt>
                <c:pt idx="75">
                  <c:v>1.952</c:v>
                </c:pt>
                <c:pt idx="76">
                  <c:v>1.7669999999999999</c:v>
                </c:pt>
                <c:pt idx="77">
                  <c:v>1.7</c:v>
                </c:pt>
                <c:pt idx="78">
                  <c:v>1.53</c:v>
                </c:pt>
                <c:pt idx="79">
                  <c:v>1.254</c:v>
                </c:pt>
                <c:pt idx="80">
                  <c:v>1.2849999999999999</c:v>
                </c:pt>
                <c:pt idx="81">
                  <c:v>1.1819999999999999</c:v>
                </c:pt>
                <c:pt idx="82">
                  <c:v>0.97</c:v>
                </c:pt>
                <c:pt idx="83">
                  <c:v>0.82599999999999996</c:v>
                </c:pt>
                <c:pt idx="84">
                  <c:v>0.53600000000000003</c:v>
                </c:pt>
                <c:pt idx="85">
                  <c:v>0.60399999999999998</c:v>
                </c:pt>
                <c:pt idx="86">
                  <c:v>0.47599999999999998</c:v>
                </c:pt>
                <c:pt idx="87">
                  <c:v>0.64</c:v>
                </c:pt>
                <c:pt idx="88">
                  <c:v>0.79600000000000004</c:v>
                </c:pt>
                <c:pt idx="89">
                  <c:v>1.1950000000000001</c:v>
                </c:pt>
                <c:pt idx="90">
                  <c:v>0.93600000000000005</c:v>
                </c:pt>
                <c:pt idx="91">
                  <c:v>1.153</c:v>
                </c:pt>
                <c:pt idx="92">
                  <c:v>0.98499999999999999</c:v>
                </c:pt>
                <c:pt idx="93">
                  <c:v>0.86499999999999999</c:v>
                </c:pt>
                <c:pt idx="94">
                  <c:v>0.78900000000000003</c:v>
                </c:pt>
                <c:pt idx="95">
                  <c:v>0.98799999999999999</c:v>
                </c:pt>
                <c:pt idx="96">
                  <c:v>0.63600000000000001</c:v>
                </c:pt>
                <c:pt idx="97">
                  <c:v>0.46800000000000003</c:v>
                </c:pt>
                <c:pt idx="98">
                  <c:v>0.48599999999999999</c:v>
                </c:pt>
                <c:pt idx="99">
                  <c:v>0.63400000000000001</c:v>
                </c:pt>
                <c:pt idx="100">
                  <c:v>0.47699999999999998</c:v>
                </c:pt>
                <c:pt idx="101">
                  <c:v>0.182</c:v>
                </c:pt>
                <c:pt idx="102">
                  <c:v>0.10299999999999999</c:v>
                </c:pt>
                <c:pt idx="103">
                  <c:v>0.17899999999999999</c:v>
                </c:pt>
                <c:pt idx="104">
                  <c:v>0.186</c:v>
                </c:pt>
                <c:pt idx="105">
                  <c:v>0.46700000000000003</c:v>
                </c:pt>
                <c:pt idx="106">
                  <c:v>0.752</c:v>
                </c:pt>
                <c:pt idx="107">
                  <c:v>0.68600000000000005</c:v>
                </c:pt>
                <c:pt idx="108">
                  <c:v>1.038</c:v>
                </c:pt>
                <c:pt idx="109">
                  <c:v>0.89</c:v>
                </c:pt>
                <c:pt idx="110">
                  <c:v>0.97</c:v>
                </c:pt>
                <c:pt idx="111">
                  <c:v>0.83599999999999997</c:v>
                </c:pt>
                <c:pt idx="112">
                  <c:v>0.73399999999999999</c:v>
                </c:pt>
                <c:pt idx="113">
                  <c:v>0.81499999999999995</c:v>
                </c:pt>
                <c:pt idx="114">
                  <c:v>0.80200000000000005</c:v>
                </c:pt>
                <c:pt idx="115">
                  <c:v>0.66200000000000003</c:v>
                </c:pt>
                <c:pt idx="116">
                  <c:v>0.74299999999999999</c:v>
                </c:pt>
                <c:pt idx="117">
                  <c:v>0.755</c:v>
                </c:pt>
                <c:pt idx="118">
                  <c:v>0.68200000000000005</c:v>
                </c:pt>
                <c:pt idx="119">
                  <c:v>0.78500000000000003</c:v>
                </c:pt>
                <c:pt idx="120">
                  <c:v>0.96799999999999997</c:v>
                </c:pt>
                <c:pt idx="121">
                  <c:v>0.91800000000000004</c:v>
                </c:pt>
                <c:pt idx="122">
                  <c:v>0.72099999999999997</c:v>
                </c:pt>
                <c:pt idx="123">
                  <c:v>0.78600000000000003</c:v>
                </c:pt>
                <c:pt idx="124">
                  <c:v>0.66800000000000004</c:v>
                </c:pt>
                <c:pt idx="125">
                  <c:v>0.66500000000000004</c:v>
                </c:pt>
                <c:pt idx="126">
                  <c:v>0.73199999999999998</c:v>
                </c:pt>
                <c:pt idx="127">
                  <c:v>0.68200000000000005</c:v>
                </c:pt>
                <c:pt idx="128">
                  <c:v>0.80400000000000005</c:v>
                </c:pt>
                <c:pt idx="129">
                  <c:v>0.751</c:v>
                </c:pt>
                <c:pt idx="130">
                  <c:v>0.68400000000000005</c:v>
                </c:pt>
                <c:pt idx="131">
                  <c:v>0.71</c:v>
                </c:pt>
                <c:pt idx="132">
                  <c:v>0.55400000000000005</c:v>
                </c:pt>
                <c:pt idx="133">
                  <c:v>0.56899999999999995</c:v>
                </c:pt>
                <c:pt idx="134">
                  <c:v>0.318</c:v>
                </c:pt>
                <c:pt idx="135">
                  <c:v>0.36799999999999999</c:v>
                </c:pt>
                <c:pt idx="136">
                  <c:v>0.21</c:v>
                </c:pt>
                <c:pt idx="137">
                  <c:v>-5.0000000000000001E-3</c:v>
                </c:pt>
                <c:pt idx="138">
                  <c:v>-0.184</c:v>
                </c:pt>
                <c:pt idx="139">
                  <c:v>-0.40300000000000002</c:v>
                </c:pt>
                <c:pt idx="140">
                  <c:v>-0.27400000000000002</c:v>
                </c:pt>
                <c:pt idx="141">
                  <c:v>-9.7000000000000003E-2</c:v>
                </c:pt>
                <c:pt idx="142">
                  <c:v>-4.9000000000000002E-2</c:v>
                </c:pt>
                <c:pt idx="143">
                  <c:v>0.11799999999999999</c:v>
                </c:pt>
                <c:pt idx="144">
                  <c:v>-0.17499999999999999</c:v>
                </c:pt>
                <c:pt idx="145">
                  <c:v>-0.28699999999999998</c:v>
                </c:pt>
                <c:pt idx="146">
                  <c:v>-1.4999999999999999E-2</c:v>
                </c:pt>
                <c:pt idx="147">
                  <c:v>-0.11</c:v>
                </c:pt>
                <c:pt idx="148">
                  <c:v>-7.8E-2</c:v>
                </c:pt>
                <c:pt idx="149">
                  <c:v>-0.111</c:v>
                </c:pt>
                <c:pt idx="150">
                  <c:v>-0.192</c:v>
                </c:pt>
                <c:pt idx="151">
                  <c:v>-9.6000000000000002E-2</c:v>
                </c:pt>
                <c:pt idx="152">
                  <c:v>-0.24299999999999999</c:v>
                </c:pt>
                <c:pt idx="153">
                  <c:v>-0.34300000000000003</c:v>
                </c:pt>
                <c:pt idx="154">
                  <c:v>-0.32600000000000001</c:v>
                </c:pt>
                <c:pt idx="155">
                  <c:v>-0.33800000000000002</c:v>
                </c:pt>
                <c:pt idx="156">
                  <c:v>-0.28100000000000003</c:v>
                </c:pt>
                <c:pt idx="157">
                  <c:v>-1.0999999999999999E-2</c:v>
                </c:pt>
                <c:pt idx="158">
                  <c:v>-4.5999999999999999E-2</c:v>
                </c:pt>
                <c:pt idx="159">
                  <c:v>0.156</c:v>
                </c:pt>
                <c:pt idx="160">
                  <c:v>0.17</c:v>
                </c:pt>
                <c:pt idx="161">
                  <c:v>0.126</c:v>
                </c:pt>
                <c:pt idx="162">
                  <c:v>-0.105</c:v>
                </c:pt>
                <c:pt idx="163">
                  <c:v>-0.03</c:v>
                </c:pt>
                <c:pt idx="164">
                  <c:v>0.155</c:v>
                </c:pt>
                <c:pt idx="165">
                  <c:v>0.27</c:v>
                </c:pt>
                <c:pt idx="166">
                  <c:v>1.0999999999999999E-2</c:v>
                </c:pt>
                <c:pt idx="167">
                  <c:v>0.19800000000000001</c:v>
                </c:pt>
                <c:pt idx="168">
                  <c:v>0.42599999999999999</c:v>
                </c:pt>
                <c:pt idx="169">
                  <c:v>0.60499999999999998</c:v>
                </c:pt>
                <c:pt idx="170">
                  <c:v>0.98</c:v>
                </c:pt>
                <c:pt idx="171">
                  <c:v>1.4590000000000001</c:v>
                </c:pt>
                <c:pt idx="172">
                  <c:v>1.6379999999999999</c:v>
                </c:pt>
                <c:pt idx="173">
                  <c:v>1.917</c:v>
                </c:pt>
                <c:pt idx="174">
                  <c:v>1.379</c:v>
                </c:pt>
                <c:pt idx="175">
                  <c:v>2.153</c:v>
                </c:pt>
                <c:pt idx="176">
                  <c:v>2.718</c:v>
                </c:pt>
                <c:pt idx="177">
                  <c:v>2.677</c:v>
                </c:pt>
                <c:pt idx="178">
                  <c:v>2.403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3C-483E-B3C3-E8D065B814AF}"/>
            </c:ext>
          </c:extLst>
        </c:ser>
        <c:ser>
          <c:idx val="2"/>
          <c:order val="2"/>
          <c:tx>
            <c:strRef>
              <c:f>'Figure 8.4'!$D$3</c:f>
              <c:strCache>
                <c:ptCount val="1"/>
                <c:pt idx="0">
                  <c:v>Netherlands</c:v>
                </c:pt>
              </c:strCache>
            </c:strRef>
          </c:tx>
          <c:spPr>
            <a:ln w="2222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'Figure 8.4'!$A$4:$A$182</c:f>
              <c:numCache>
                <c:formatCode>mmm\-yy</c:formatCode>
                <c:ptCount val="179"/>
                <c:pt idx="0">
                  <c:v>39478</c:v>
                </c:pt>
                <c:pt idx="1">
                  <c:v>39507</c:v>
                </c:pt>
                <c:pt idx="2">
                  <c:v>39538</c:v>
                </c:pt>
                <c:pt idx="3">
                  <c:v>39568</c:v>
                </c:pt>
                <c:pt idx="4">
                  <c:v>39598</c:v>
                </c:pt>
                <c:pt idx="5">
                  <c:v>39629</c:v>
                </c:pt>
                <c:pt idx="6">
                  <c:v>39660</c:v>
                </c:pt>
                <c:pt idx="7">
                  <c:v>39689</c:v>
                </c:pt>
                <c:pt idx="8">
                  <c:v>39721</c:v>
                </c:pt>
                <c:pt idx="9">
                  <c:v>39752</c:v>
                </c:pt>
                <c:pt idx="10">
                  <c:v>39780</c:v>
                </c:pt>
                <c:pt idx="11">
                  <c:v>39813</c:v>
                </c:pt>
                <c:pt idx="12">
                  <c:v>39843</c:v>
                </c:pt>
                <c:pt idx="13">
                  <c:v>39871</c:v>
                </c:pt>
                <c:pt idx="14">
                  <c:v>39903</c:v>
                </c:pt>
                <c:pt idx="15">
                  <c:v>39933</c:v>
                </c:pt>
                <c:pt idx="16">
                  <c:v>39962</c:v>
                </c:pt>
                <c:pt idx="17">
                  <c:v>39994</c:v>
                </c:pt>
                <c:pt idx="18">
                  <c:v>40025</c:v>
                </c:pt>
                <c:pt idx="19">
                  <c:v>40056</c:v>
                </c:pt>
                <c:pt idx="20">
                  <c:v>40086</c:v>
                </c:pt>
                <c:pt idx="21">
                  <c:v>40116</c:v>
                </c:pt>
                <c:pt idx="22">
                  <c:v>40147</c:v>
                </c:pt>
                <c:pt idx="23">
                  <c:v>40178</c:v>
                </c:pt>
                <c:pt idx="24">
                  <c:v>40207</c:v>
                </c:pt>
                <c:pt idx="25">
                  <c:v>40235</c:v>
                </c:pt>
                <c:pt idx="26">
                  <c:v>40268</c:v>
                </c:pt>
                <c:pt idx="27">
                  <c:v>40298</c:v>
                </c:pt>
                <c:pt idx="28">
                  <c:v>40329</c:v>
                </c:pt>
                <c:pt idx="29">
                  <c:v>40359</c:v>
                </c:pt>
                <c:pt idx="30">
                  <c:v>40389</c:v>
                </c:pt>
                <c:pt idx="31">
                  <c:v>40421</c:v>
                </c:pt>
                <c:pt idx="32">
                  <c:v>40451</c:v>
                </c:pt>
                <c:pt idx="33">
                  <c:v>40480</c:v>
                </c:pt>
                <c:pt idx="34">
                  <c:v>40512</c:v>
                </c:pt>
                <c:pt idx="35">
                  <c:v>40543</c:v>
                </c:pt>
                <c:pt idx="36">
                  <c:v>40574</c:v>
                </c:pt>
                <c:pt idx="37">
                  <c:v>40602</c:v>
                </c:pt>
                <c:pt idx="38">
                  <c:v>40633</c:v>
                </c:pt>
                <c:pt idx="39">
                  <c:v>40662</c:v>
                </c:pt>
                <c:pt idx="40">
                  <c:v>40694</c:v>
                </c:pt>
                <c:pt idx="41">
                  <c:v>40724</c:v>
                </c:pt>
                <c:pt idx="42">
                  <c:v>40753</c:v>
                </c:pt>
                <c:pt idx="43">
                  <c:v>40786</c:v>
                </c:pt>
                <c:pt idx="44">
                  <c:v>40816</c:v>
                </c:pt>
                <c:pt idx="45">
                  <c:v>40847</c:v>
                </c:pt>
                <c:pt idx="46">
                  <c:v>40877</c:v>
                </c:pt>
                <c:pt idx="47">
                  <c:v>40907</c:v>
                </c:pt>
                <c:pt idx="48">
                  <c:v>40939</c:v>
                </c:pt>
                <c:pt idx="49">
                  <c:v>40968</c:v>
                </c:pt>
                <c:pt idx="50">
                  <c:v>40998</c:v>
                </c:pt>
                <c:pt idx="51">
                  <c:v>41029</c:v>
                </c:pt>
                <c:pt idx="52">
                  <c:v>41060</c:v>
                </c:pt>
                <c:pt idx="53">
                  <c:v>41089</c:v>
                </c:pt>
                <c:pt idx="54">
                  <c:v>41121</c:v>
                </c:pt>
                <c:pt idx="55">
                  <c:v>41152</c:v>
                </c:pt>
                <c:pt idx="56">
                  <c:v>41180</c:v>
                </c:pt>
                <c:pt idx="57">
                  <c:v>41213</c:v>
                </c:pt>
                <c:pt idx="58">
                  <c:v>41243</c:v>
                </c:pt>
                <c:pt idx="59">
                  <c:v>41274</c:v>
                </c:pt>
                <c:pt idx="60">
                  <c:v>41305</c:v>
                </c:pt>
                <c:pt idx="61">
                  <c:v>41333</c:v>
                </c:pt>
                <c:pt idx="62">
                  <c:v>41362</c:v>
                </c:pt>
                <c:pt idx="63">
                  <c:v>41394</c:v>
                </c:pt>
                <c:pt idx="64">
                  <c:v>41425</c:v>
                </c:pt>
                <c:pt idx="65">
                  <c:v>41453</c:v>
                </c:pt>
                <c:pt idx="66">
                  <c:v>41486</c:v>
                </c:pt>
                <c:pt idx="67">
                  <c:v>41516</c:v>
                </c:pt>
                <c:pt idx="68">
                  <c:v>41547</c:v>
                </c:pt>
                <c:pt idx="69">
                  <c:v>41578</c:v>
                </c:pt>
                <c:pt idx="70">
                  <c:v>41607</c:v>
                </c:pt>
                <c:pt idx="71">
                  <c:v>41639</c:v>
                </c:pt>
                <c:pt idx="72">
                  <c:v>41670</c:v>
                </c:pt>
                <c:pt idx="73">
                  <c:v>41698</c:v>
                </c:pt>
                <c:pt idx="74">
                  <c:v>41729</c:v>
                </c:pt>
                <c:pt idx="75">
                  <c:v>41759</c:v>
                </c:pt>
                <c:pt idx="76">
                  <c:v>41789</c:v>
                </c:pt>
                <c:pt idx="77">
                  <c:v>41820</c:v>
                </c:pt>
                <c:pt idx="78">
                  <c:v>41851</c:v>
                </c:pt>
                <c:pt idx="79">
                  <c:v>41880</c:v>
                </c:pt>
                <c:pt idx="80">
                  <c:v>41912</c:v>
                </c:pt>
                <c:pt idx="81">
                  <c:v>41943</c:v>
                </c:pt>
                <c:pt idx="82">
                  <c:v>41971</c:v>
                </c:pt>
                <c:pt idx="83">
                  <c:v>42004</c:v>
                </c:pt>
                <c:pt idx="84">
                  <c:v>42034</c:v>
                </c:pt>
                <c:pt idx="85">
                  <c:v>42062</c:v>
                </c:pt>
                <c:pt idx="86">
                  <c:v>42094</c:v>
                </c:pt>
                <c:pt idx="87">
                  <c:v>42124</c:v>
                </c:pt>
                <c:pt idx="88">
                  <c:v>42153</c:v>
                </c:pt>
                <c:pt idx="89">
                  <c:v>42185</c:v>
                </c:pt>
                <c:pt idx="90">
                  <c:v>42216</c:v>
                </c:pt>
                <c:pt idx="91">
                  <c:v>42247</c:v>
                </c:pt>
                <c:pt idx="92">
                  <c:v>42277</c:v>
                </c:pt>
                <c:pt idx="93">
                  <c:v>42307</c:v>
                </c:pt>
                <c:pt idx="94">
                  <c:v>42338</c:v>
                </c:pt>
                <c:pt idx="95">
                  <c:v>42369</c:v>
                </c:pt>
                <c:pt idx="96">
                  <c:v>42398</c:v>
                </c:pt>
                <c:pt idx="97">
                  <c:v>42429</c:v>
                </c:pt>
                <c:pt idx="98">
                  <c:v>42460</c:v>
                </c:pt>
                <c:pt idx="99">
                  <c:v>42489</c:v>
                </c:pt>
                <c:pt idx="100">
                  <c:v>42521</c:v>
                </c:pt>
                <c:pt idx="101">
                  <c:v>42551</c:v>
                </c:pt>
                <c:pt idx="102">
                  <c:v>42580</c:v>
                </c:pt>
                <c:pt idx="103">
                  <c:v>42613</c:v>
                </c:pt>
                <c:pt idx="104">
                  <c:v>42643</c:v>
                </c:pt>
                <c:pt idx="105">
                  <c:v>42674</c:v>
                </c:pt>
                <c:pt idx="106">
                  <c:v>42704</c:v>
                </c:pt>
                <c:pt idx="107">
                  <c:v>42734</c:v>
                </c:pt>
                <c:pt idx="108">
                  <c:v>42766</c:v>
                </c:pt>
                <c:pt idx="109">
                  <c:v>42794</c:v>
                </c:pt>
                <c:pt idx="110">
                  <c:v>42825</c:v>
                </c:pt>
                <c:pt idx="111">
                  <c:v>42853</c:v>
                </c:pt>
                <c:pt idx="112">
                  <c:v>42886</c:v>
                </c:pt>
                <c:pt idx="113">
                  <c:v>42916</c:v>
                </c:pt>
                <c:pt idx="114">
                  <c:v>42947</c:v>
                </c:pt>
                <c:pt idx="115">
                  <c:v>42978</c:v>
                </c:pt>
                <c:pt idx="116">
                  <c:v>43007</c:v>
                </c:pt>
                <c:pt idx="117">
                  <c:v>43039</c:v>
                </c:pt>
                <c:pt idx="118">
                  <c:v>43069</c:v>
                </c:pt>
                <c:pt idx="119">
                  <c:v>43098</c:v>
                </c:pt>
                <c:pt idx="120">
                  <c:v>43131</c:v>
                </c:pt>
                <c:pt idx="121">
                  <c:v>43159</c:v>
                </c:pt>
                <c:pt idx="122">
                  <c:v>43189</c:v>
                </c:pt>
                <c:pt idx="123">
                  <c:v>43220</c:v>
                </c:pt>
                <c:pt idx="124">
                  <c:v>43251</c:v>
                </c:pt>
                <c:pt idx="125">
                  <c:v>43280</c:v>
                </c:pt>
                <c:pt idx="126">
                  <c:v>43312</c:v>
                </c:pt>
                <c:pt idx="127">
                  <c:v>43343</c:v>
                </c:pt>
                <c:pt idx="128">
                  <c:v>43371</c:v>
                </c:pt>
                <c:pt idx="129">
                  <c:v>43404</c:v>
                </c:pt>
                <c:pt idx="130">
                  <c:v>43434</c:v>
                </c:pt>
                <c:pt idx="131">
                  <c:v>43465</c:v>
                </c:pt>
                <c:pt idx="132">
                  <c:v>43496</c:v>
                </c:pt>
                <c:pt idx="133">
                  <c:v>43524</c:v>
                </c:pt>
                <c:pt idx="134">
                  <c:v>43553</c:v>
                </c:pt>
                <c:pt idx="135">
                  <c:v>43585</c:v>
                </c:pt>
                <c:pt idx="136">
                  <c:v>43616</c:v>
                </c:pt>
                <c:pt idx="137">
                  <c:v>43644</c:v>
                </c:pt>
                <c:pt idx="138">
                  <c:v>43677</c:v>
                </c:pt>
                <c:pt idx="139">
                  <c:v>43707</c:v>
                </c:pt>
                <c:pt idx="140">
                  <c:v>43738</c:v>
                </c:pt>
                <c:pt idx="141">
                  <c:v>43769</c:v>
                </c:pt>
                <c:pt idx="142">
                  <c:v>43798</c:v>
                </c:pt>
                <c:pt idx="143">
                  <c:v>43830</c:v>
                </c:pt>
                <c:pt idx="144">
                  <c:v>43861</c:v>
                </c:pt>
                <c:pt idx="145">
                  <c:v>43889</c:v>
                </c:pt>
                <c:pt idx="146">
                  <c:v>43921</c:v>
                </c:pt>
                <c:pt idx="147">
                  <c:v>43951</c:v>
                </c:pt>
                <c:pt idx="148">
                  <c:v>43980</c:v>
                </c:pt>
                <c:pt idx="149">
                  <c:v>44012</c:v>
                </c:pt>
                <c:pt idx="150">
                  <c:v>44043</c:v>
                </c:pt>
                <c:pt idx="151">
                  <c:v>44074</c:v>
                </c:pt>
                <c:pt idx="152">
                  <c:v>44104</c:v>
                </c:pt>
                <c:pt idx="153">
                  <c:v>44134</c:v>
                </c:pt>
                <c:pt idx="154">
                  <c:v>44165</c:v>
                </c:pt>
                <c:pt idx="155">
                  <c:v>44196</c:v>
                </c:pt>
                <c:pt idx="156">
                  <c:v>44225</c:v>
                </c:pt>
                <c:pt idx="157">
                  <c:v>44253</c:v>
                </c:pt>
                <c:pt idx="158">
                  <c:v>44286</c:v>
                </c:pt>
                <c:pt idx="159">
                  <c:v>44316</c:v>
                </c:pt>
                <c:pt idx="160">
                  <c:v>44347</c:v>
                </c:pt>
                <c:pt idx="161">
                  <c:v>44377</c:v>
                </c:pt>
                <c:pt idx="162">
                  <c:v>44407</c:v>
                </c:pt>
                <c:pt idx="163">
                  <c:v>44439</c:v>
                </c:pt>
                <c:pt idx="164">
                  <c:v>44469</c:v>
                </c:pt>
                <c:pt idx="165">
                  <c:v>44498</c:v>
                </c:pt>
                <c:pt idx="166">
                  <c:v>44530</c:v>
                </c:pt>
                <c:pt idx="167">
                  <c:v>44561</c:v>
                </c:pt>
                <c:pt idx="168">
                  <c:v>44592</c:v>
                </c:pt>
                <c:pt idx="169">
                  <c:v>44620</c:v>
                </c:pt>
                <c:pt idx="170">
                  <c:v>44651</c:v>
                </c:pt>
                <c:pt idx="171">
                  <c:v>44680</c:v>
                </c:pt>
                <c:pt idx="172">
                  <c:v>44712</c:v>
                </c:pt>
                <c:pt idx="173">
                  <c:v>44742</c:v>
                </c:pt>
                <c:pt idx="174">
                  <c:v>44771</c:v>
                </c:pt>
                <c:pt idx="175">
                  <c:v>44804</c:v>
                </c:pt>
                <c:pt idx="176">
                  <c:v>44834</c:v>
                </c:pt>
                <c:pt idx="177">
                  <c:v>44865</c:v>
                </c:pt>
                <c:pt idx="178">
                  <c:v>44895</c:v>
                </c:pt>
              </c:numCache>
            </c:numRef>
          </c:cat>
          <c:val>
            <c:numRef>
              <c:f>'Figure 8.4'!$D$4:$D$182</c:f>
              <c:numCache>
                <c:formatCode>_-* #,##0_-;\-* #,##0_-;_-* "-"??_-;_-@_-</c:formatCode>
                <c:ptCount val="179"/>
                <c:pt idx="0">
                  <c:v>4.0369999999999999</c:v>
                </c:pt>
                <c:pt idx="1">
                  <c:v>4.0590000000000002</c:v>
                </c:pt>
                <c:pt idx="2">
                  <c:v>4.1230000000000002</c:v>
                </c:pt>
                <c:pt idx="3">
                  <c:v>4.3289999999999997</c:v>
                </c:pt>
                <c:pt idx="4">
                  <c:v>4.6059999999999999</c:v>
                </c:pt>
                <c:pt idx="5">
                  <c:v>4.8109999999999999</c:v>
                </c:pt>
                <c:pt idx="6">
                  <c:v>4.5359999999999996</c:v>
                </c:pt>
                <c:pt idx="7">
                  <c:v>4.3849999999999998</c:v>
                </c:pt>
                <c:pt idx="8">
                  <c:v>4.3449999999999998</c:v>
                </c:pt>
                <c:pt idx="9">
                  <c:v>4.4290000000000003</c:v>
                </c:pt>
                <c:pt idx="10">
                  <c:v>3.67</c:v>
                </c:pt>
                <c:pt idx="11">
                  <c:v>3.5459999999999998</c:v>
                </c:pt>
                <c:pt idx="12">
                  <c:v>3.992</c:v>
                </c:pt>
                <c:pt idx="13">
                  <c:v>3.9180000000000001</c:v>
                </c:pt>
                <c:pt idx="14">
                  <c:v>3.738</c:v>
                </c:pt>
                <c:pt idx="15">
                  <c:v>3.68</c:v>
                </c:pt>
                <c:pt idx="16">
                  <c:v>4.0049999999999999</c:v>
                </c:pt>
                <c:pt idx="17">
                  <c:v>3.7989999999999999</c:v>
                </c:pt>
                <c:pt idx="18">
                  <c:v>3.6190000000000002</c:v>
                </c:pt>
                <c:pt idx="19">
                  <c:v>3.5649999999999999</c:v>
                </c:pt>
                <c:pt idx="20">
                  <c:v>3.5110000000000001</c:v>
                </c:pt>
                <c:pt idx="21">
                  <c:v>3.5139999999999998</c:v>
                </c:pt>
                <c:pt idx="22">
                  <c:v>3.4060000000000001</c:v>
                </c:pt>
                <c:pt idx="23">
                  <c:v>3.5550000000000002</c:v>
                </c:pt>
                <c:pt idx="24">
                  <c:v>3.4209999999999998</c:v>
                </c:pt>
                <c:pt idx="25">
                  <c:v>3.3849999999999998</c:v>
                </c:pt>
                <c:pt idx="26">
                  <c:v>3.327</c:v>
                </c:pt>
                <c:pt idx="27">
                  <c:v>3.2280000000000002</c:v>
                </c:pt>
                <c:pt idx="28">
                  <c:v>2.8759999999999999</c:v>
                </c:pt>
                <c:pt idx="29">
                  <c:v>2.8079999999999998</c:v>
                </c:pt>
                <c:pt idx="30">
                  <c:v>2.887</c:v>
                </c:pt>
                <c:pt idx="31">
                  <c:v>2.298</c:v>
                </c:pt>
                <c:pt idx="32">
                  <c:v>2.5099999999999998</c:v>
                </c:pt>
                <c:pt idx="33">
                  <c:v>2.722</c:v>
                </c:pt>
                <c:pt idx="34">
                  <c:v>2.9390000000000001</c:v>
                </c:pt>
                <c:pt idx="35">
                  <c:v>3.1539999999999999</c:v>
                </c:pt>
                <c:pt idx="36">
                  <c:v>3.3239999999999998</c:v>
                </c:pt>
                <c:pt idx="37">
                  <c:v>3.3559999999999999</c:v>
                </c:pt>
                <c:pt idx="38">
                  <c:v>3.6419999999999999</c:v>
                </c:pt>
                <c:pt idx="39">
                  <c:v>3.5049999999999999</c:v>
                </c:pt>
                <c:pt idx="40">
                  <c:v>3.298</c:v>
                </c:pt>
                <c:pt idx="41">
                  <c:v>3.343</c:v>
                </c:pt>
                <c:pt idx="42">
                  <c:v>2.9460000000000002</c:v>
                </c:pt>
                <c:pt idx="43">
                  <c:v>2.6219999999999999</c:v>
                </c:pt>
                <c:pt idx="44">
                  <c:v>2.2850000000000001</c:v>
                </c:pt>
                <c:pt idx="45">
                  <c:v>2.4350000000000001</c:v>
                </c:pt>
                <c:pt idx="46">
                  <c:v>2.6579999999999999</c:v>
                </c:pt>
                <c:pt idx="47">
                  <c:v>2.1880000000000002</c:v>
                </c:pt>
                <c:pt idx="48">
                  <c:v>2.1459999999999999</c:v>
                </c:pt>
                <c:pt idx="49">
                  <c:v>2.2989999999999999</c:v>
                </c:pt>
                <c:pt idx="50">
                  <c:v>2.3290000000000002</c:v>
                </c:pt>
                <c:pt idx="51">
                  <c:v>2.2389999999999999</c:v>
                </c:pt>
                <c:pt idx="52">
                  <c:v>1.613</c:v>
                </c:pt>
                <c:pt idx="53">
                  <c:v>2.1030000000000002</c:v>
                </c:pt>
                <c:pt idx="54">
                  <c:v>1.6339999999999999</c:v>
                </c:pt>
                <c:pt idx="55">
                  <c:v>1.7110000000000001</c:v>
                </c:pt>
                <c:pt idx="56">
                  <c:v>1.716</c:v>
                </c:pt>
                <c:pt idx="57">
                  <c:v>1.7290000000000001</c:v>
                </c:pt>
                <c:pt idx="58">
                  <c:v>1.61</c:v>
                </c:pt>
                <c:pt idx="59">
                  <c:v>1.4990000000000001</c:v>
                </c:pt>
                <c:pt idx="60">
                  <c:v>1.865</c:v>
                </c:pt>
                <c:pt idx="61">
                  <c:v>1.7390000000000001</c:v>
                </c:pt>
                <c:pt idx="62">
                  <c:v>1.77</c:v>
                </c:pt>
                <c:pt idx="63">
                  <c:v>1.5780000000000001</c:v>
                </c:pt>
                <c:pt idx="64">
                  <c:v>1.841</c:v>
                </c:pt>
                <c:pt idx="65">
                  <c:v>2.1219999999999999</c:v>
                </c:pt>
                <c:pt idx="66">
                  <c:v>2.048</c:v>
                </c:pt>
                <c:pt idx="67">
                  <c:v>2.29</c:v>
                </c:pt>
                <c:pt idx="68">
                  <c:v>2.1629999999999998</c:v>
                </c:pt>
                <c:pt idx="69">
                  <c:v>2.0129999999999999</c:v>
                </c:pt>
                <c:pt idx="70">
                  <c:v>2.0270000000000001</c:v>
                </c:pt>
                <c:pt idx="71">
                  <c:v>2.234</c:v>
                </c:pt>
                <c:pt idx="72">
                  <c:v>1.8740000000000001</c:v>
                </c:pt>
                <c:pt idx="73">
                  <c:v>1.851</c:v>
                </c:pt>
                <c:pt idx="74">
                  <c:v>1.9119999999999999</c:v>
                </c:pt>
                <c:pt idx="75">
                  <c:v>1.7969999999999999</c:v>
                </c:pt>
                <c:pt idx="76">
                  <c:v>1.635</c:v>
                </c:pt>
                <c:pt idx="77">
                  <c:v>1.4790000000000001</c:v>
                </c:pt>
                <c:pt idx="78">
                  <c:v>1.339</c:v>
                </c:pt>
                <c:pt idx="79">
                  <c:v>1.0549999999999999</c:v>
                </c:pt>
                <c:pt idx="80">
                  <c:v>1.087</c:v>
                </c:pt>
                <c:pt idx="81">
                  <c:v>0.98</c:v>
                </c:pt>
                <c:pt idx="82">
                  <c:v>0.81699999999999995</c:v>
                </c:pt>
                <c:pt idx="83">
                  <c:v>0.68500000000000005</c:v>
                </c:pt>
                <c:pt idx="84">
                  <c:v>0.36799999999999999</c:v>
                </c:pt>
                <c:pt idx="85">
                  <c:v>0.374</c:v>
                </c:pt>
                <c:pt idx="86">
                  <c:v>0.34399999999999997</c:v>
                </c:pt>
                <c:pt idx="87">
                  <c:v>0.502</c:v>
                </c:pt>
                <c:pt idx="88">
                  <c:v>0.67600000000000005</c:v>
                </c:pt>
                <c:pt idx="89">
                  <c:v>1.0349999999999999</c:v>
                </c:pt>
                <c:pt idx="90">
                  <c:v>0.82</c:v>
                </c:pt>
                <c:pt idx="91">
                  <c:v>0.99099999999999999</c:v>
                </c:pt>
                <c:pt idx="92">
                  <c:v>0.78100000000000003</c:v>
                </c:pt>
                <c:pt idx="93">
                  <c:v>0.68</c:v>
                </c:pt>
                <c:pt idx="94">
                  <c:v>0.628</c:v>
                </c:pt>
                <c:pt idx="95">
                  <c:v>0.79300000000000004</c:v>
                </c:pt>
                <c:pt idx="96">
                  <c:v>0.435</c:v>
                </c:pt>
                <c:pt idx="97">
                  <c:v>0.249</c:v>
                </c:pt>
                <c:pt idx="98">
                  <c:v>0.35799999999999998</c:v>
                </c:pt>
                <c:pt idx="99">
                  <c:v>0.505</c:v>
                </c:pt>
                <c:pt idx="100">
                  <c:v>0.34899999999999998</c:v>
                </c:pt>
                <c:pt idx="101">
                  <c:v>8.5999999999999993E-2</c:v>
                </c:pt>
                <c:pt idx="102">
                  <c:v>-1.6E-2</c:v>
                </c:pt>
                <c:pt idx="103">
                  <c:v>4.2000000000000003E-2</c:v>
                </c:pt>
                <c:pt idx="104">
                  <c:v>4.0000000000000001E-3</c:v>
                </c:pt>
                <c:pt idx="105">
                  <c:v>0.27700000000000002</c:v>
                </c:pt>
                <c:pt idx="106">
                  <c:v>0.433</c:v>
                </c:pt>
                <c:pt idx="107">
                  <c:v>0.35699999999999998</c:v>
                </c:pt>
                <c:pt idx="108">
                  <c:v>0.57499999999999996</c:v>
                </c:pt>
                <c:pt idx="109">
                  <c:v>0.48199999999999998</c:v>
                </c:pt>
                <c:pt idx="110">
                  <c:v>0.57799999999999996</c:v>
                </c:pt>
                <c:pt idx="111">
                  <c:v>0.54500000000000004</c:v>
                </c:pt>
                <c:pt idx="112">
                  <c:v>0.51600000000000001</c:v>
                </c:pt>
                <c:pt idx="113">
                  <c:v>0.65600000000000003</c:v>
                </c:pt>
                <c:pt idx="114">
                  <c:v>0.65500000000000003</c:v>
                </c:pt>
                <c:pt idx="115">
                  <c:v>0.49399999999999999</c:v>
                </c:pt>
                <c:pt idx="116">
                  <c:v>0.57799999999999996</c:v>
                </c:pt>
                <c:pt idx="117">
                  <c:v>0.46800000000000003</c:v>
                </c:pt>
                <c:pt idx="118">
                  <c:v>0.46200000000000002</c:v>
                </c:pt>
                <c:pt idx="119">
                  <c:v>0.52900000000000003</c:v>
                </c:pt>
                <c:pt idx="120">
                  <c:v>0.73599999999999999</c:v>
                </c:pt>
                <c:pt idx="121">
                  <c:v>0.69799999999999995</c:v>
                </c:pt>
                <c:pt idx="122">
                  <c:v>0.64300000000000002</c:v>
                </c:pt>
                <c:pt idx="123">
                  <c:v>0.69699999999999995</c:v>
                </c:pt>
                <c:pt idx="124">
                  <c:v>0.53</c:v>
                </c:pt>
                <c:pt idx="125">
                  <c:v>0.46200000000000002</c:v>
                </c:pt>
                <c:pt idx="126">
                  <c:v>0.53600000000000003</c:v>
                </c:pt>
                <c:pt idx="127">
                  <c:v>0.45200000000000001</c:v>
                </c:pt>
                <c:pt idx="128">
                  <c:v>0.57999999999999996</c:v>
                </c:pt>
                <c:pt idx="129">
                  <c:v>0.51800000000000002</c:v>
                </c:pt>
                <c:pt idx="130">
                  <c:v>0.44500000000000001</c:v>
                </c:pt>
                <c:pt idx="131">
                  <c:v>0.39</c:v>
                </c:pt>
                <c:pt idx="132">
                  <c:v>0.253</c:v>
                </c:pt>
                <c:pt idx="133">
                  <c:v>0.28699999999999998</c:v>
                </c:pt>
                <c:pt idx="134">
                  <c:v>3.2000000000000001E-2</c:v>
                </c:pt>
                <c:pt idx="135">
                  <c:v>0.192</c:v>
                </c:pt>
                <c:pt idx="136">
                  <c:v>-8.0000000000000002E-3</c:v>
                </c:pt>
                <c:pt idx="137">
                  <c:v>-0.156</c:v>
                </c:pt>
                <c:pt idx="138">
                  <c:v>-0.32500000000000001</c:v>
                </c:pt>
                <c:pt idx="139">
                  <c:v>-0.54500000000000004</c:v>
                </c:pt>
                <c:pt idx="140">
                  <c:v>-0.42399999999999999</c:v>
                </c:pt>
                <c:pt idx="141">
                  <c:v>-0.27200000000000002</c:v>
                </c:pt>
                <c:pt idx="142">
                  <c:v>-0.218</c:v>
                </c:pt>
                <c:pt idx="143">
                  <c:v>-5.1999999999999998E-2</c:v>
                </c:pt>
                <c:pt idx="144">
                  <c:v>-0.33500000000000002</c:v>
                </c:pt>
                <c:pt idx="145">
                  <c:v>-0.47899999999999998</c:v>
                </c:pt>
                <c:pt idx="146">
                  <c:v>-0.217</c:v>
                </c:pt>
                <c:pt idx="147">
                  <c:v>-0.309</c:v>
                </c:pt>
                <c:pt idx="148">
                  <c:v>-0.24</c:v>
                </c:pt>
                <c:pt idx="149">
                  <c:v>-0.29299999999999998</c:v>
                </c:pt>
                <c:pt idx="150">
                  <c:v>-0.38800000000000001</c:v>
                </c:pt>
                <c:pt idx="151">
                  <c:v>-0.28100000000000003</c:v>
                </c:pt>
                <c:pt idx="152">
                  <c:v>-0.40500000000000003</c:v>
                </c:pt>
                <c:pt idx="153">
                  <c:v>-0.51</c:v>
                </c:pt>
                <c:pt idx="154">
                  <c:v>-0.48399999999999999</c:v>
                </c:pt>
                <c:pt idx="155">
                  <c:v>-0.48299999999999998</c:v>
                </c:pt>
                <c:pt idx="156">
                  <c:v>-0.44900000000000001</c:v>
                </c:pt>
                <c:pt idx="157">
                  <c:v>-0.127</c:v>
                </c:pt>
                <c:pt idx="158">
                  <c:v>-0.152</c:v>
                </c:pt>
                <c:pt idx="159">
                  <c:v>-5.1999999999999998E-2</c:v>
                </c:pt>
                <c:pt idx="160">
                  <c:v>-4.1000000000000002E-2</c:v>
                </c:pt>
                <c:pt idx="161">
                  <c:v>-9.1999999999999998E-2</c:v>
                </c:pt>
                <c:pt idx="162">
                  <c:v>-0.32800000000000001</c:v>
                </c:pt>
                <c:pt idx="163">
                  <c:v>-0.25600000000000001</c:v>
                </c:pt>
                <c:pt idx="164">
                  <c:v>-7.4999999999999997E-2</c:v>
                </c:pt>
                <c:pt idx="165">
                  <c:v>4.3999999999999997E-2</c:v>
                </c:pt>
                <c:pt idx="166">
                  <c:v>-0.20399999999999999</c:v>
                </c:pt>
                <c:pt idx="167">
                  <c:v>-2.8000000000000001E-2</c:v>
                </c:pt>
                <c:pt idx="168">
                  <c:v>0.14499999999999999</c:v>
                </c:pt>
                <c:pt idx="169">
                  <c:v>0.38100000000000001</c:v>
                </c:pt>
                <c:pt idx="170">
                  <c:v>0.8</c:v>
                </c:pt>
                <c:pt idx="171">
                  <c:v>1.2250000000000001</c:v>
                </c:pt>
                <c:pt idx="172">
                  <c:v>1.413</c:v>
                </c:pt>
                <c:pt idx="173">
                  <c:v>1.7090000000000001</c:v>
                </c:pt>
                <c:pt idx="174">
                  <c:v>1.1200000000000001</c:v>
                </c:pt>
                <c:pt idx="175">
                  <c:v>1.88</c:v>
                </c:pt>
                <c:pt idx="176">
                  <c:v>2.4289999999999998</c:v>
                </c:pt>
                <c:pt idx="177">
                  <c:v>2.4340000000000002</c:v>
                </c:pt>
                <c:pt idx="178">
                  <c:v>2.2149999999999999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3C-483E-B3C3-E8D065B814AF}"/>
            </c:ext>
          </c:extLst>
        </c:ser>
        <c:ser>
          <c:idx val="3"/>
          <c:order val="3"/>
          <c:tx>
            <c:strRef>
              <c:f>'Figure 8.4'!$E$3</c:f>
              <c:strCache>
                <c:ptCount val="1"/>
                <c:pt idx="0">
                  <c:v>Italy</c:v>
                </c:pt>
              </c:strCache>
            </c:strRef>
          </c:tx>
          <c:spPr>
            <a:ln w="222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'Figure 8.4'!$A$4:$A$182</c:f>
              <c:numCache>
                <c:formatCode>mmm\-yy</c:formatCode>
                <c:ptCount val="179"/>
                <c:pt idx="0">
                  <c:v>39478</c:v>
                </c:pt>
                <c:pt idx="1">
                  <c:v>39507</c:v>
                </c:pt>
                <c:pt idx="2">
                  <c:v>39538</c:v>
                </c:pt>
                <c:pt idx="3">
                  <c:v>39568</c:v>
                </c:pt>
                <c:pt idx="4">
                  <c:v>39598</c:v>
                </c:pt>
                <c:pt idx="5">
                  <c:v>39629</c:v>
                </c:pt>
                <c:pt idx="6">
                  <c:v>39660</c:v>
                </c:pt>
                <c:pt idx="7">
                  <c:v>39689</c:v>
                </c:pt>
                <c:pt idx="8">
                  <c:v>39721</c:v>
                </c:pt>
                <c:pt idx="9">
                  <c:v>39752</c:v>
                </c:pt>
                <c:pt idx="10">
                  <c:v>39780</c:v>
                </c:pt>
                <c:pt idx="11">
                  <c:v>39813</c:v>
                </c:pt>
                <c:pt idx="12">
                  <c:v>39843</c:v>
                </c:pt>
                <c:pt idx="13">
                  <c:v>39871</c:v>
                </c:pt>
                <c:pt idx="14">
                  <c:v>39903</c:v>
                </c:pt>
                <c:pt idx="15">
                  <c:v>39933</c:v>
                </c:pt>
                <c:pt idx="16">
                  <c:v>39962</c:v>
                </c:pt>
                <c:pt idx="17">
                  <c:v>39994</c:v>
                </c:pt>
                <c:pt idx="18">
                  <c:v>40025</c:v>
                </c:pt>
                <c:pt idx="19">
                  <c:v>40056</c:v>
                </c:pt>
                <c:pt idx="20">
                  <c:v>40086</c:v>
                </c:pt>
                <c:pt idx="21">
                  <c:v>40116</c:v>
                </c:pt>
                <c:pt idx="22">
                  <c:v>40147</c:v>
                </c:pt>
                <c:pt idx="23">
                  <c:v>40178</c:v>
                </c:pt>
                <c:pt idx="24">
                  <c:v>40207</c:v>
                </c:pt>
                <c:pt idx="25">
                  <c:v>40235</c:v>
                </c:pt>
                <c:pt idx="26">
                  <c:v>40268</c:v>
                </c:pt>
                <c:pt idx="27">
                  <c:v>40298</c:v>
                </c:pt>
                <c:pt idx="28">
                  <c:v>40329</c:v>
                </c:pt>
                <c:pt idx="29">
                  <c:v>40359</c:v>
                </c:pt>
                <c:pt idx="30">
                  <c:v>40389</c:v>
                </c:pt>
                <c:pt idx="31">
                  <c:v>40421</c:v>
                </c:pt>
                <c:pt idx="32">
                  <c:v>40451</c:v>
                </c:pt>
                <c:pt idx="33">
                  <c:v>40480</c:v>
                </c:pt>
                <c:pt idx="34">
                  <c:v>40512</c:v>
                </c:pt>
                <c:pt idx="35">
                  <c:v>40543</c:v>
                </c:pt>
                <c:pt idx="36">
                  <c:v>40574</c:v>
                </c:pt>
                <c:pt idx="37">
                  <c:v>40602</c:v>
                </c:pt>
                <c:pt idx="38">
                  <c:v>40633</c:v>
                </c:pt>
                <c:pt idx="39">
                  <c:v>40662</c:v>
                </c:pt>
                <c:pt idx="40">
                  <c:v>40694</c:v>
                </c:pt>
                <c:pt idx="41">
                  <c:v>40724</c:v>
                </c:pt>
                <c:pt idx="42">
                  <c:v>40753</c:v>
                </c:pt>
                <c:pt idx="43">
                  <c:v>40786</c:v>
                </c:pt>
                <c:pt idx="44">
                  <c:v>40816</c:v>
                </c:pt>
                <c:pt idx="45">
                  <c:v>40847</c:v>
                </c:pt>
                <c:pt idx="46">
                  <c:v>40877</c:v>
                </c:pt>
                <c:pt idx="47">
                  <c:v>40907</c:v>
                </c:pt>
                <c:pt idx="48">
                  <c:v>40939</c:v>
                </c:pt>
                <c:pt idx="49">
                  <c:v>40968</c:v>
                </c:pt>
                <c:pt idx="50">
                  <c:v>40998</c:v>
                </c:pt>
                <c:pt idx="51">
                  <c:v>41029</c:v>
                </c:pt>
                <c:pt idx="52">
                  <c:v>41060</c:v>
                </c:pt>
                <c:pt idx="53">
                  <c:v>41089</c:v>
                </c:pt>
                <c:pt idx="54">
                  <c:v>41121</c:v>
                </c:pt>
                <c:pt idx="55">
                  <c:v>41152</c:v>
                </c:pt>
                <c:pt idx="56">
                  <c:v>41180</c:v>
                </c:pt>
                <c:pt idx="57">
                  <c:v>41213</c:v>
                </c:pt>
                <c:pt idx="58">
                  <c:v>41243</c:v>
                </c:pt>
                <c:pt idx="59">
                  <c:v>41274</c:v>
                </c:pt>
                <c:pt idx="60">
                  <c:v>41305</c:v>
                </c:pt>
                <c:pt idx="61">
                  <c:v>41333</c:v>
                </c:pt>
                <c:pt idx="62">
                  <c:v>41362</c:v>
                </c:pt>
                <c:pt idx="63">
                  <c:v>41394</c:v>
                </c:pt>
                <c:pt idx="64">
                  <c:v>41425</c:v>
                </c:pt>
                <c:pt idx="65">
                  <c:v>41453</c:v>
                </c:pt>
                <c:pt idx="66">
                  <c:v>41486</c:v>
                </c:pt>
                <c:pt idx="67">
                  <c:v>41516</c:v>
                </c:pt>
                <c:pt idx="68">
                  <c:v>41547</c:v>
                </c:pt>
                <c:pt idx="69">
                  <c:v>41578</c:v>
                </c:pt>
                <c:pt idx="70">
                  <c:v>41607</c:v>
                </c:pt>
                <c:pt idx="71">
                  <c:v>41639</c:v>
                </c:pt>
                <c:pt idx="72">
                  <c:v>41670</c:v>
                </c:pt>
                <c:pt idx="73">
                  <c:v>41698</c:v>
                </c:pt>
                <c:pt idx="74">
                  <c:v>41729</c:v>
                </c:pt>
                <c:pt idx="75">
                  <c:v>41759</c:v>
                </c:pt>
                <c:pt idx="76">
                  <c:v>41789</c:v>
                </c:pt>
                <c:pt idx="77">
                  <c:v>41820</c:v>
                </c:pt>
                <c:pt idx="78">
                  <c:v>41851</c:v>
                </c:pt>
                <c:pt idx="79">
                  <c:v>41880</c:v>
                </c:pt>
                <c:pt idx="80">
                  <c:v>41912</c:v>
                </c:pt>
                <c:pt idx="81">
                  <c:v>41943</c:v>
                </c:pt>
                <c:pt idx="82">
                  <c:v>41971</c:v>
                </c:pt>
                <c:pt idx="83">
                  <c:v>42004</c:v>
                </c:pt>
                <c:pt idx="84">
                  <c:v>42034</c:v>
                </c:pt>
                <c:pt idx="85">
                  <c:v>42062</c:v>
                </c:pt>
                <c:pt idx="86">
                  <c:v>42094</c:v>
                </c:pt>
                <c:pt idx="87">
                  <c:v>42124</c:v>
                </c:pt>
                <c:pt idx="88">
                  <c:v>42153</c:v>
                </c:pt>
                <c:pt idx="89">
                  <c:v>42185</c:v>
                </c:pt>
                <c:pt idx="90">
                  <c:v>42216</c:v>
                </c:pt>
                <c:pt idx="91">
                  <c:v>42247</c:v>
                </c:pt>
                <c:pt idx="92">
                  <c:v>42277</c:v>
                </c:pt>
                <c:pt idx="93">
                  <c:v>42307</c:v>
                </c:pt>
                <c:pt idx="94">
                  <c:v>42338</c:v>
                </c:pt>
                <c:pt idx="95">
                  <c:v>42369</c:v>
                </c:pt>
                <c:pt idx="96">
                  <c:v>42398</c:v>
                </c:pt>
                <c:pt idx="97">
                  <c:v>42429</c:v>
                </c:pt>
                <c:pt idx="98">
                  <c:v>42460</c:v>
                </c:pt>
                <c:pt idx="99">
                  <c:v>42489</c:v>
                </c:pt>
                <c:pt idx="100">
                  <c:v>42521</c:v>
                </c:pt>
                <c:pt idx="101">
                  <c:v>42551</c:v>
                </c:pt>
                <c:pt idx="102">
                  <c:v>42580</c:v>
                </c:pt>
                <c:pt idx="103">
                  <c:v>42613</c:v>
                </c:pt>
                <c:pt idx="104">
                  <c:v>42643</c:v>
                </c:pt>
                <c:pt idx="105">
                  <c:v>42674</c:v>
                </c:pt>
                <c:pt idx="106">
                  <c:v>42704</c:v>
                </c:pt>
                <c:pt idx="107">
                  <c:v>42734</c:v>
                </c:pt>
                <c:pt idx="108">
                  <c:v>42766</c:v>
                </c:pt>
                <c:pt idx="109">
                  <c:v>42794</c:v>
                </c:pt>
                <c:pt idx="110">
                  <c:v>42825</c:v>
                </c:pt>
                <c:pt idx="111">
                  <c:v>42853</c:v>
                </c:pt>
                <c:pt idx="112">
                  <c:v>42886</c:v>
                </c:pt>
                <c:pt idx="113">
                  <c:v>42916</c:v>
                </c:pt>
                <c:pt idx="114">
                  <c:v>42947</c:v>
                </c:pt>
                <c:pt idx="115">
                  <c:v>42978</c:v>
                </c:pt>
                <c:pt idx="116">
                  <c:v>43007</c:v>
                </c:pt>
                <c:pt idx="117">
                  <c:v>43039</c:v>
                </c:pt>
                <c:pt idx="118">
                  <c:v>43069</c:v>
                </c:pt>
                <c:pt idx="119">
                  <c:v>43098</c:v>
                </c:pt>
                <c:pt idx="120">
                  <c:v>43131</c:v>
                </c:pt>
                <c:pt idx="121">
                  <c:v>43159</c:v>
                </c:pt>
                <c:pt idx="122">
                  <c:v>43189</c:v>
                </c:pt>
                <c:pt idx="123">
                  <c:v>43220</c:v>
                </c:pt>
                <c:pt idx="124">
                  <c:v>43251</c:v>
                </c:pt>
                <c:pt idx="125">
                  <c:v>43280</c:v>
                </c:pt>
                <c:pt idx="126">
                  <c:v>43312</c:v>
                </c:pt>
                <c:pt idx="127">
                  <c:v>43343</c:v>
                </c:pt>
                <c:pt idx="128">
                  <c:v>43371</c:v>
                </c:pt>
                <c:pt idx="129">
                  <c:v>43404</c:v>
                </c:pt>
                <c:pt idx="130">
                  <c:v>43434</c:v>
                </c:pt>
                <c:pt idx="131">
                  <c:v>43465</c:v>
                </c:pt>
                <c:pt idx="132">
                  <c:v>43496</c:v>
                </c:pt>
                <c:pt idx="133">
                  <c:v>43524</c:v>
                </c:pt>
                <c:pt idx="134">
                  <c:v>43553</c:v>
                </c:pt>
                <c:pt idx="135">
                  <c:v>43585</c:v>
                </c:pt>
                <c:pt idx="136">
                  <c:v>43616</c:v>
                </c:pt>
                <c:pt idx="137">
                  <c:v>43644</c:v>
                </c:pt>
                <c:pt idx="138">
                  <c:v>43677</c:v>
                </c:pt>
                <c:pt idx="139">
                  <c:v>43707</c:v>
                </c:pt>
                <c:pt idx="140">
                  <c:v>43738</c:v>
                </c:pt>
                <c:pt idx="141">
                  <c:v>43769</c:v>
                </c:pt>
                <c:pt idx="142">
                  <c:v>43798</c:v>
                </c:pt>
                <c:pt idx="143">
                  <c:v>43830</c:v>
                </c:pt>
                <c:pt idx="144">
                  <c:v>43861</c:v>
                </c:pt>
                <c:pt idx="145">
                  <c:v>43889</c:v>
                </c:pt>
                <c:pt idx="146">
                  <c:v>43921</c:v>
                </c:pt>
                <c:pt idx="147">
                  <c:v>43951</c:v>
                </c:pt>
                <c:pt idx="148">
                  <c:v>43980</c:v>
                </c:pt>
                <c:pt idx="149">
                  <c:v>44012</c:v>
                </c:pt>
                <c:pt idx="150">
                  <c:v>44043</c:v>
                </c:pt>
                <c:pt idx="151">
                  <c:v>44074</c:v>
                </c:pt>
                <c:pt idx="152">
                  <c:v>44104</c:v>
                </c:pt>
                <c:pt idx="153">
                  <c:v>44134</c:v>
                </c:pt>
                <c:pt idx="154">
                  <c:v>44165</c:v>
                </c:pt>
                <c:pt idx="155">
                  <c:v>44196</c:v>
                </c:pt>
                <c:pt idx="156">
                  <c:v>44225</c:v>
                </c:pt>
                <c:pt idx="157">
                  <c:v>44253</c:v>
                </c:pt>
                <c:pt idx="158">
                  <c:v>44286</c:v>
                </c:pt>
                <c:pt idx="159">
                  <c:v>44316</c:v>
                </c:pt>
                <c:pt idx="160">
                  <c:v>44347</c:v>
                </c:pt>
                <c:pt idx="161">
                  <c:v>44377</c:v>
                </c:pt>
                <c:pt idx="162">
                  <c:v>44407</c:v>
                </c:pt>
                <c:pt idx="163">
                  <c:v>44439</c:v>
                </c:pt>
                <c:pt idx="164">
                  <c:v>44469</c:v>
                </c:pt>
                <c:pt idx="165">
                  <c:v>44498</c:v>
                </c:pt>
                <c:pt idx="166">
                  <c:v>44530</c:v>
                </c:pt>
                <c:pt idx="167">
                  <c:v>44561</c:v>
                </c:pt>
                <c:pt idx="168">
                  <c:v>44592</c:v>
                </c:pt>
                <c:pt idx="169">
                  <c:v>44620</c:v>
                </c:pt>
                <c:pt idx="170">
                  <c:v>44651</c:v>
                </c:pt>
                <c:pt idx="171">
                  <c:v>44680</c:v>
                </c:pt>
                <c:pt idx="172">
                  <c:v>44712</c:v>
                </c:pt>
                <c:pt idx="173">
                  <c:v>44742</c:v>
                </c:pt>
                <c:pt idx="174">
                  <c:v>44771</c:v>
                </c:pt>
                <c:pt idx="175">
                  <c:v>44804</c:v>
                </c:pt>
                <c:pt idx="176">
                  <c:v>44834</c:v>
                </c:pt>
                <c:pt idx="177">
                  <c:v>44865</c:v>
                </c:pt>
                <c:pt idx="178">
                  <c:v>44895</c:v>
                </c:pt>
              </c:numCache>
            </c:numRef>
          </c:cat>
          <c:val>
            <c:numRef>
              <c:f>'Figure 8.4'!$E$4:$E$182</c:f>
              <c:numCache>
                <c:formatCode>_-* #,##0_-;\-* #,##0_-;_-* "-"??_-;_-@_-</c:formatCode>
                <c:ptCount val="179"/>
                <c:pt idx="0">
                  <c:v>4.3109999999999999</c:v>
                </c:pt>
                <c:pt idx="1">
                  <c:v>4.3280000000000003</c:v>
                </c:pt>
                <c:pt idx="2">
                  <c:v>4.4210000000000003</c:v>
                </c:pt>
                <c:pt idx="3">
                  <c:v>4.577</c:v>
                </c:pt>
                <c:pt idx="4">
                  <c:v>4.8570000000000002</c:v>
                </c:pt>
                <c:pt idx="5">
                  <c:v>5.1710000000000003</c:v>
                </c:pt>
                <c:pt idx="6">
                  <c:v>4.9029999999999996</c:v>
                </c:pt>
                <c:pt idx="7">
                  <c:v>4.819</c:v>
                </c:pt>
                <c:pt idx="8">
                  <c:v>4.8959999999999999</c:v>
                </c:pt>
                <c:pt idx="9">
                  <c:v>5.1479999999999997</c:v>
                </c:pt>
                <c:pt idx="10">
                  <c:v>4.4619999999999997</c:v>
                </c:pt>
                <c:pt idx="11">
                  <c:v>4.3819999999999997</c:v>
                </c:pt>
                <c:pt idx="12">
                  <c:v>4.7140000000000004</c:v>
                </c:pt>
                <c:pt idx="13">
                  <c:v>4.681</c:v>
                </c:pt>
                <c:pt idx="14">
                  <c:v>4.3940000000000001</c:v>
                </c:pt>
                <c:pt idx="15">
                  <c:v>4.2770000000000001</c:v>
                </c:pt>
                <c:pt idx="16">
                  <c:v>4.4829999999999997</c:v>
                </c:pt>
                <c:pt idx="17">
                  <c:v>4.4340000000000002</c:v>
                </c:pt>
                <c:pt idx="18">
                  <c:v>4.16</c:v>
                </c:pt>
                <c:pt idx="19">
                  <c:v>4.0759999999999996</c:v>
                </c:pt>
                <c:pt idx="20">
                  <c:v>4.0149999999999997</c:v>
                </c:pt>
                <c:pt idx="21">
                  <c:v>4.0739999999999998</c:v>
                </c:pt>
                <c:pt idx="22">
                  <c:v>4.0170000000000003</c:v>
                </c:pt>
                <c:pt idx="23">
                  <c:v>4.1420000000000003</c:v>
                </c:pt>
                <c:pt idx="24">
                  <c:v>4.1150000000000002</c:v>
                </c:pt>
                <c:pt idx="25">
                  <c:v>3.996</c:v>
                </c:pt>
                <c:pt idx="26">
                  <c:v>3.9809999999999999</c:v>
                </c:pt>
                <c:pt idx="27">
                  <c:v>4.0149999999999997</c:v>
                </c:pt>
                <c:pt idx="28">
                  <c:v>4.1440000000000001</c:v>
                </c:pt>
                <c:pt idx="29">
                  <c:v>4.0940000000000003</c:v>
                </c:pt>
                <c:pt idx="30">
                  <c:v>3.9540000000000002</c:v>
                </c:pt>
                <c:pt idx="31">
                  <c:v>3.8260000000000001</c:v>
                </c:pt>
                <c:pt idx="32">
                  <c:v>3.879</c:v>
                </c:pt>
                <c:pt idx="33">
                  <c:v>3.9420000000000002</c:v>
                </c:pt>
                <c:pt idx="34">
                  <c:v>4.6669999999999998</c:v>
                </c:pt>
                <c:pt idx="35">
                  <c:v>4.8150000000000004</c:v>
                </c:pt>
                <c:pt idx="36">
                  <c:v>4.7229999999999999</c:v>
                </c:pt>
                <c:pt idx="37">
                  <c:v>4.8419999999999996</c:v>
                </c:pt>
                <c:pt idx="38">
                  <c:v>4.8220000000000001</c:v>
                </c:pt>
                <c:pt idx="39">
                  <c:v>4.7320000000000002</c:v>
                </c:pt>
                <c:pt idx="40">
                  <c:v>4.7809999999999997</c:v>
                </c:pt>
                <c:pt idx="41">
                  <c:v>4.8819999999999997</c:v>
                </c:pt>
                <c:pt idx="42">
                  <c:v>5.8680000000000003</c:v>
                </c:pt>
                <c:pt idx="43">
                  <c:v>5.1360000000000001</c:v>
                </c:pt>
                <c:pt idx="44">
                  <c:v>5.5369999999999999</c:v>
                </c:pt>
                <c:pt idx="45">
                  <c:v>6.093</c:v>
                </c:pt>
                <c:pt idx="46">
                  <c:v>7.0209999999999999</c:v>
                </c:pt>
                <c:pt idx="47">
                  <c:v>7.1079999999999997</c:v>
                </c:pt>
                <c:pt idx="48">
                  <c:v>5.9539999999999997</c:v>
                </c:pt>
                <c:pt idx="49">
                  <c:v>5.1879999999999997</c:v>
                </c:pt>
                <c:pt idx="50">
                  <c:v>5.1159999999999997</c:v>
                </c:pt>
                <c:pt idx="51">
                  <c:v>5.5119999999999996</c:v>
                </c:pt>
                <c:pt idx="52">
                  <c:v>5.8949999999999996</c:v>
                </c:pt>
                <c:pt idx="53">
                  <c:v>5.819</c:v>
                </c:pt>
                <c:pt idx="54">
                  <c:v>6.0830000000000002</c:v>
                </c:pt>
                <c:pt idx="55">
                  <c:v>5.8470000000000004</c:v>
                </c:pt>
                <c:pt idx="56">
                  <c:v>5.0919999999999996</c:v>
                </c:pt>
                <c:pt idx="57">
                  <c:v>4.96</c:v>
                </c:pt>
                <c:pt idx="58">
                  <c:v>4.4980000000000002</c:v>
                </c:pt>
                <c:pt idx="59">
                  <c:v>4.4969999999999999</c:v>
                </c:pt>
                <c:pt idx="60">
                  <c:v>4.3109999999999999</c:v>
                </c:pt>
                <c:pt idx="61">
                  <c:v>4.734</c:v>
                </c:pt>
                <c:pt idx="62">
                  <c:v>4.7629999999999999</c:v>
                </c:pt>
                <c:pt idx="63">
                  <c:v>3.891</c:v>
                </c:pt>
                <c:pt idx="64">
                  <c:v>4.157</c:v>
                </c:pt>
                <c:pt idx="65">
                  <c:v>4.5449999999999999</c:v>
                </c:pt>
                <c:pt idx="66">
                  <c:v>4.4059999999999997</c:v>
                </c:pt>
                <c:pt idx="67">
                  <c:v>4.4009999999999998</c:v>
                </c:pt>
                <c:pt idx="68">
                  <c:v>4.431</c:v>
                </c:pt>
                <c:pt idx="69">
                  <c:v>4.1310000000000002</c:v>
                </c:pt>
                <c:pt idx="70">
                  <c:v>4.0570000000000004</c:v>
                </c:pt>
                <c:pt idx="71">
                  <c:v>4.125</c:v>
                </c:pt>
                <c:pt idx="72">
                  <c:v>3.7679999999999998</c:v>
                </c:pt>
                <c:pt idx="73">
                  <c:v>3.4790000000000001</c:v>
                </c:pt>
                <c:pt idx="74">
                  <c:v>3.2919999999999998</c:v>
                </c:pt>
                <c:pt idx="75">
                  <c:v>3.0670000000000002</c:v>
                </c:pt>
                <c:pt idx="76">
                  <c:v>2.9630000000000001</c:v>
                </c:pt>
                <c:pt idx="77">
                  <c:v>2.8460000000000001</c:v>
                </c:pt>
                <c:pt idx="78">
                  <c:v>2.6949999999999998</c:v>
                </c:pt>
                <c:pt idx="79">
                  <c:v>2.4359999999999999</c:v>
                </c:pt>
                <c:pt idx="80">
                  <c:v>2.3330000000000002</c:v>
                </c:pt>
                <c:pt idx="81">
                  <c:v>2.3479999999999999</c:v>
                </c:pt>
                <c:pt idx="82">
                  <c:v>2.0339999999999998</c:v>
                </c:pt>
                <c:pt idx="83">
                  <c:v>1.89</c:v>
                </c:pt>
                <c:pt idx="84">
                  <c:v>1.5940000000000001</c:v>
                </c:pt>
                <c:pt idx="85">
                  <c:v>1.331</c:v>
                </c:pt>
                <c:pt idx="86">
                  <c:v>1.242</c:v>
                </c:pt>
                <c:pt idx="87">
                  <c:v>1.4990000000000001</c:v>
                </c:pt>
                <c:pt idx="88">
                  <c:v>1.8480000000000001</c:v>
                </c:pt>
                <c:pt idx="89">
                  <c:v>2.3340000000000001</c:v>
                </c:pt>
                <c:pt idx="90">
                  <c:v>1.772</c:v>
                </c:pt>
                <c:pt idx="91">
                  <c:v>1.962</c:v>
                </c:pt>
                <c:pt idx="92">
                  <c:v>1.7250000000000001</c:v>
                </c:pt>
                <c:pt idx="93">
                  <c:v>1.4810000000000001</c:v>
                </c:pt>
                <c:pt idx="94">
                  <c:v>1.4179999999999999</c:v>
                </c:pt>
                <c:pt idx="95">
                  <c:v>1.5960000000000001</c:v>
                </c:pt>
                <c:pt idx="96">
                  <c:v>1.415</c:v>
                </c:pt>
                <c:pt idx="97">
                  <c:v>1.423</c:v>
                </c:pt>
                <c:pt idx="98">
                  <c:v>1.2210000000000001</c:v>
                </c:pt>
                <c:pt idx="99">
                  <c:v>1.4890000000000001</c:v>
                </c:pt>
                <c:pt idx="100">
                  <c:v>1.3560000000000001</c:v>
                </c:pt>
                <c:pt idx="101">
                  <c:v>1.258</c:v>
                </c:pt>
                <c:pt idx="102">
                  <c:v>1.169</c:v>
                </c:pt>
                <c:pt idx="103">
                  <c:v>1.145</c:v>
                </c:pt>
                <c:pt idx="104">
                  <c:v>1.1879999999999999</c:v>
                </c:pt>
                <c:pt idx="105">
                  <c:v>1.663</c:v>
                </c:pt>
                <c:pt idx="106">
                  <c:v>1.988</c:v>
                </c:pt>
                <c:pt idx="107">
                  <c:v>1.8149999999999999</c:v>
                </c:pt>
                <c:pt idx="108">
                  <c:v>2.262</c:v>
                </c:pt>
                <c:pt idx="109">
                  <c:v>2.0859999999999999</c:v>
                </c:pt>
                <c:pt idx="110">
                  <c:v>2.3180000000000001</c:v>
                </c:pt>
                <c:pt idx="111">
                  <c:v>2.282</c:v>
                </c:pt>
                <c:pt idx="112">
                  <c:v>2.2029999999999998</c:v>
                </c:pt>
                <c:pt idx="113">
                  <c:v>2.1579999999999999</c:v>
                </c:pt>
                <c:pt idx="114">
                  <c:v>2.0939999999999999</c:v>
                </c:pt>
                <c:pt idx="115">
                  <c:v>2.0449999999999999</c:v>
                </c:pt>
                <c:pt idx="116">
                  <c:v>2.1110000000000002</c:v>
                </c:pt>
                <c:pt idx="117">
                  <c:v>1.827</c:v>
                </c:pt>
                <c:pt idx="118">
                  <c:v>1.748</c:v>
                </c:pt>
                <c:pt idx="119">
                  <c:v>2.016</c:v>
                </c:pt>
                <c:pt idx="120">
                  <c:v>2.0289999999999999</c:v>
                </c:pt>
                <c:pt idx="121">
                  <c:v>1.974</c:v>
                </c:pt>
                <c:pt idx="122">
                  <c:v>1.786</c:v>
                </c:pt>
                <c:pt idx="123">
                  <c:v>1.7849999999999999</c:v>
                </c:pt>
                <c:pt idx="124">
                  <c:v>2.794</c:v>
                </c:pt>
                <c:pt idx="125">
                  <c:v>2.68</c:v>
                </c:pt>
                <c:pt idx="126">
                  <c:v>2.72</c:v>
                </c:pt>
                <c:pt idx="127">
                  <c:v>3.2360000000000002</c:v>
                </c:pt>
                <c:pt idx="128">
                  <c:v>3.1469999999999998</c:v>
                </c:pt>
                <c:pt idx="129">
                  <c:v>3.427</c:v>
                </c:pt>
                <c:pt idx="130">
                  <c:v>3.2130000000000001</c:v>
                </c:pt>
                <c:pt idx="131">
                  <c:v>2.742</c:v>
                </c:pt>
                <c:pt idx="132">
                  <c:v>2.589</c:v>
                </c:pt>
                <c:pt idx="133">
                  <c:v>2.7519999999999998</c:v>
                </c:pt>
                <c:pt idx="134">
                  <c:v>2.488</c:v>
                </c:pt>
                <c:pt idx="135">
                  <c:v>2.5550000000000002</c:v>
                </c:pt>
                <c:pt idx="136">
                  <c:v>2.67</c:v>
                </c:pt>
                <c:pt idx="137">
                  <c:v>2.1019999999999999</c:v>
                </c:pt>
                <c:pt idx="138">
                  <c:v>1.542</c:v>
                </c:pt>
                <c:pt idx="139">
                  <c:v>0.998</c:v>
                </c:pt>
                <c:pt idx="140">
                  <c:v>0.82199999999999995</c:v>
                </c:pt>
                <c:pt idx="141">
                  <c:v>0.92300000000000004</c:v>
                </c:pt>
                <c:pt idx="142">
                  <c:v>1.2310000000000001</c:v>
                </c:pt>
                <c:pt idx="143">
                  <c:v>1.4119999999999999</c:v>
                </c:pt>
                <c:pt idx="144">
                  <c:v>0.93500000000000005</c:v>
                </c:pt>
                <c:pt idx="145">
                  <c:v>1.1020000000000001</c:v>
                </c:pt>
                <c:pt idx="146">
                  <c:v>1.5229999999999999</c:v>
                </c:pt>
                <c:pt idx="147">
                  <c:v>1.7629999999999999</c:v>
                </c:pt>
                <c:pt idx="148">
                  <c:v>1.476</c:v>
                </c:pt>
                <c:pt idx="149">
                  <c:v>1.258</c:v>
                </c:pt>
                <c:pt idx="150">
                  <c:v>1.0129999999999999</c:v>
                </c:pt>
                <c:pt idx="151">
                  <c:v>1.0940000000000001</c:v>
                </c:pt>
                <c:pt idx="152">
                  <c:v>0.86599999999999999</c:v>
                </c:pt>
                <c:pt idx="153">
                  <c:v>0.76</c:v>
                </c:pt>
                <c:pt idx="154">
                  <c:v>0.626</c:v>
                </c:pt>
                <c:pt idx="155">
                  <c:v>0.54300000000000004</c:v>
                </c:pt>
                <c:pt idx="156">
                  <c:v>0.64300000000000002</c:v>
                </c:pt>
                <c:pt idx="157">
                  <c:v>0.76100000000000001</c:v>
                </c:pt>
                <c:pt idx="158">
                  <c:v>0.66800000000000004</c:v>
                </c:pt>
                <c:pt idx="159">
                  <c:v>0.90400000000000003</c:v>
                </c:pt>
                <c:pt idx="160">
                  <c:v>0.90900000000000003</c:v>
                </c:pt>
                <c:pt idx="161">
                  <c:v>0.81899999999999995</c:v>
                </c:pt>
                <c:pt idx="162">
                  <c:v>0.621</c:v>
                </c:pt>
                <c:pt idx="163">
                  <c:v>0.70899999999999996</c:v>
                </c:pt>
                <c:pt idx="164">
                  <c:v>0.85799999999999998</c:v>
                </c:pt>
                <c:pt idx="165">
                  <c:v>1.17</c:v>
                </c:pt>
                <c:pt idx="166">
                  <c:v>0.96899999999999997</c:v>
                </c:pt>
                <c:pt idx="167">
                  <c:v>1.1719999999999999</c:v>
                </c:pt>
                <c:pt idx="168">
                  <c:v>1.294</c:v>
                </c:pt>
                <c:pt idx="169">
                  <c:v>1.706</c:v>
                </c:pt>
                <c:pt idx="170">
                  <c:v>2.0390000000000001</c:v>
                </c:pt>
                <c:pt idx="171">
                  <c:v>2.774</c:v>
                </c:pt>
                <c:pt idx="172">
                  <c:v>3.1190000000000002</c:v>
                </c:pt>
                <c:pt idx="173">
                  <c:v>3.2639999999999998</c:v>
                </c:pt>
                <c:pt idx="174">
                  <c:v>3.0219999999999998</c:v>
                </c:pt>
                <c:pt idx="175">
                  <c:v>3.8929999999999998</c:v>
                </c:pt>
                <c:pt idx="176">
                  <c:v>4.5190000000000001</c:v>
                </c:pt>
                <c:pt idx="177">
                  <c:v>4.3</c:v>
                </c:pt>
                <c:pt idx="178">
                  <c:v>3.8759999999999999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3C-483E-B3C3-E8D065B81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3179728"/>
        <c:axId val="563180144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'Figure 8.4'!$F$3</c15:sqref>
                        </c15:formulaRef>
                      </c:ext>
                    </c:extLst>
                    <c:strCache>
                      <c:ptCount val="1"/>
                      <c:pt idx="0">
                        <c:v>Spain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'Figure 8.4'!$A$4:$A$182</c15:sqref>
                        </c15:formulaRef>
                      </c:ext>
                    </c:extLst>
                    <c:numCache>
                      <c:formatCode>mmm\-yy</c:formatCode>
                      <c:ptCount val="179"/>
                      <c:pt idx="0">
                        <c:v>39478</c:v>
                      </c:pt>
                      <c:pt idx="1">
                        <c:v>39507</c:v>
                      </c:pt>
                      <c:pt idx="2">
                        <c:v>39538</c:v>
                      </c:pt>
                      <c:pt idx="3">
                        <c:v>39568</c:v>
                      </c:pt>
                      <c:pt idx="4">
                        <c:v>39598</c:v>
                      </c:pt>
                      <c:pt idx="5">
                        <c:v>39629</c:v>
                      </c:pt>
                      <c:pt idx="6">
                        <c:v>39660</c:v>
                      </c:pt>
                      <c:pt idx="7">
                        <c:v>39689</c:v>
                      </c:pt>
                      <c:pt idx="8">
                        <c:v>39721</c:v>
                      </c:pt>
                      <c:pt idx="9">
                        <c:v>39752</c:v>
                      </c:pt>
                      <c:pt idx="10">
                        <c:v>39780</c:v>
                      </c:pt>
                      <c:pt idx="11">
                        <c:v>39813</c:v>
                      </c:pt>
                      <c:pt idx="12">
                        <c:v>39843</c:v>
                      </c:pt>
                      <c:pt idx="13">
                        <c:v>39871</c:v>
                      </c:pt>
                      <c:pt idx="14">
                        <c:v>39903</c:v>
                      </c:pt>
                      <c:pt idx="15">
                        <c:v>39933</c:v>
                      </c:pt>
                      <c:pt idx="16">
                        <c:v>39962</c:v>
                      </c:pt>
                      <c:pt idx="17">
                        <c:v>39994</c:v>
                      </c:pt>
                      <c:pt idx="18">
                        <c:v>40025</c:v>
                      </c:pt>
                      <c:pt idx="19">
                        <c:v>40056</c:v>
                      </c:pt>
                      <c:pt idx="20">
                        <c:v>40086</c:v>
                      </c:pt>
                      <c:pt idx="21">
                        <c:v>40116</c:v>
                      </c:pt>
                      <c:pt idx="22">
                        <c:v>40147</c:v>
                      </c:pt>
                      <c:pt idx="23">
                        <c:v>40178</c:v>
                      </c:pt>
                      <c:pt idx="24">
                        <c:v>40207</c:v>
                      </c:pt>
                      <c:pt idx="25">
                        <c:v>40235</c:v>
                      </c:pt>
                      <c:pt idx="26">
                        <c:v>40268</c:v>
                      </c:pt>
                      <c:pt idx="27">
                        <c:v>40298</c:v>
                      </c:pt>
                      <c:pt idx="28">
                        <c:v>40329</c:v>
                      </c:pt>
                      <c:pt idx="29">
                        <c:v>40359</c:v>
                      </c:pt>
                      <c:pt idx="30">
                        <c:v>40389</c:v>
                      </c:pt>
                      <c:pt idx="31">
                        <c:v>40421</c:v>
                      </c:pt>
                      <c:pt idx="32">
                        <c:v>40451</c:v>
                      </c:pt>
                      <c:pt idx="33">
                        <c:v>40480</c:v>
                      </c:pt>
                      <c:pt idx="34">
                        <c:v>40512</c:v>
                      </c:pt>
                      <c:pt idx="35">
                        <c:v>40543</c:v>
                      </c:pt>
                      <c:pt idx="36">
                        <c:v>40574</c:v>
                      </c:pt>
                      <c:pt idx="37">
                        <c:v>40602</c:v>
                      </c:pt>
                      <c:pt idx="38">
                        <c:v>40633</c:v>
                      </c:pt>
                      <c:pt idx="39">
                        <c:v>40662</c:v>
                      </c:pt>
                      <c:pt idx="40">
                        <c:v>40694</c:v>
                      </c:pt>
                      <c:pt idx="41">
                        <c:v>40724</c:v>
                      </c:pt>
                      <c:pt idx="42">
                        <c:v>40753</c:v>
                      </c:pt>
                      <c:pt idx="43">
                        <c:v>40786</c:v>
                      </c:pt>
                      <c:pt idx="44">
                        <c:v>40816</c:v>
                      </c:pt>
                      <c:pt idx="45">
                        <c:v>40847</c:v>
                      </c:pt>
                      <c:pt idx="46">
                        <c:v>40877</c:v>
                      </c:pt>
                      <c:pt idx="47">
                        <c:v>40907</c:v>
                      </c:pt>
                      <c:pt idx="48">
                        <c:v>40939</c:v>
                      </c:pt>
                      <c:pt idx="49">
                        <c:v>40968</c:v>
                      </c:pt>
                      <c:pt idx="50">
                        <c:v>40998</c:v>
                      </c:pt>
                      <c:pt idx="51">
                        <c:v>41029</c:v>
                      </c:pt>
                      <c:pt idx="52">
                        <c:v>41060</c:v>
                      </c:pt>
                      <c:pt idx="53">
                        <c:v>41089</c:v>
                      </c:pt>
                      <c:pt idx="54">
                        <c:v>41121</c:v>
                      </c:pt>
                      <c:pt idx="55">
                        <c:v>41152</c:v>
                      </c:pt>
                      <c:pt idx="56">
                        <c:v>41180</c:v>
                      </c:pt>
                      <c:pt idx="57">
                        <c:v>41213</c:v>
                      </c:pt>
                      <c:pt idx="58">
                        <c:v>41243</c:v>
                      </c:pt>
                      <c:pt idx="59">
                        <c:v>41274</c:v>
                      </c:pt>
                      <c:pt idx="60">
                        <c:v>41305</c:v>
                      </c:pt>
                      <c:pt idx="61">
                        <c:v>41333</c:v>
                      </c:pt>
                      <c:pt idx="62">
                        <c:v>41362</c:v>
                      </c:pt>
                      <c:pt idx="63">
                        <c:v>41394</c:v>
                      </c:pt>
                      <c:pt idx="64">
                        <c:v>41425</c:v>
                      </c:pt>
                      <c:pt idx="65">
                        <c:v>41453</c:v>
                      </c:pt>
                      <c:pt idx="66">
                        <c:v>41486</c:v>
                      </c:pt>
                      <c:pt idx="67">
                        <c:v>41516</c:v>
                      </c:pt>
                      <c:pt idx="68">
                        <c:v>41547</c:v>
                      </c:pt>
                      <c:pt idx="69">
                        <c:v>41578</c:v>
                      </c:pt>
                      <c:pt idx="70">
                        <c:v>41607</c:v>
                      </c:pt>
                      <c:pt idx="71">
                        <c:v>41639</c:v>
                      </c:pt>
                      <c:pt idx="72">
                        <c:v>41670</c:v>
                      </c:pt>
                      <c:pt idx="73">
                        <c:v>41698</c:v>
                      </c:pt>
                      <c:pt idx="74">
                        <c:v>41729</c:v>
                      </c:pt>
                      <c:pt idx="75">
                        <c:v>41759</c:v>
                      </c:pt>
                      <c:pt idx="76">
                        <c:v>41789</c:v>
                      </c:pt>
                      <c:pt idx="77">
                        <c:v>41820</c:v>
                      </c:pt>
                      <c:pt idx="78">
                        <c:v>41851</c:v>
                      </c:pt>
                      <c:pt idx="79">
                        <c:v>41880</c:v>
                      </c:pt>
                      <c:pt idx="80">
                        <c:v>41912</c:v>
                      </c:pt>
                      <c:pt idx="81">
                        <c:v>41943</c:v>
                      </c:pt>
                      <c:pt idx="82">
                        <c:v>41971</c:v>
                      </c:pt>
                      <c:pt idx="83">
                        <c:v>42004</c:v>
                      </c:pt>
                      <c:pt idx="84">
                        <c:v>42034</c:v>
                      </c:pt>
                      <c:pt idx="85">
                        <c:v>42062</c:v>
                      </c:pt>
                      <c:pt idx="86">
                        <c:v>42094</c:v>
                      </c:pt>
                      <c:pt idx="87">
                        <c:v>42124</c:v>
                      </c:pt>
                      <c:pt idx="88">
                        <c:v>42153</c:v>
                      </c:pt>
                      <c:pt idx="89">
                        <c:v>42185</c:v>
                      </c:pt>
                      <c:pt idx="90">
                        <c:v>42216</c:v>
                      </c:pt>
                      <c:pt idx="91">
                        <c:v>42247</c:v>
                      </c:pt>
                      <c:pt idx="92">
                        <c:v>42277</c:v>
                      </c:pt>
                      <c:pt idx="93">
                        <c:v>42307</c:v>
                      </c:pt>
                      <c:pt idx="94">
                        <c:v>42338</c:v>
                      </c:pt>
                      <c:pt idx="95">
                        <c:v>42369</c:v>
                      </c:pt>
                      <c:pt idx="96">
                        <c:v>42398</c:v>
                      </c:pt>
                      <c:pt idx="97">
                        <c:v>42429</c:v>
                      </c:pt>
                      <c:pt idx="98">
                        <c:v>42460</c:v>
                      </c:pt>
                      <c:pt idx="99">
                        <c:v>42489</c:v>
                      </c:pt>
                      <c:pt idx="100">
                        <c:v>42521</c:v>
                      </c:pt>
                      <c:pt idx="101">
                        <c:v>42551</c:v>
                      </c:pt>
                      <c:pt idx="102">
                        <c:v>42580</c:v>
                      </c:pt>
                      <c:pt idx="103">
                        <c:v>42613</c:v>
                      </c:pt>
                      <c:pt idx="104">
                        <c:v>42643</c:v>
                      </c:pt>
                      <c:pt idx="105">
                        <c:v>42674</c:v>
                      </c:pt>
                      <c:pt idx="106">
                        <c:v>42704</c:v>
                      </c:pt>
                      <c:pt idx="107">
                        <c:v>42734</c:v>
                      </c:pt>
                      <c:pt idx="108">
                        <c:v>42766</c:v>
                      </c:pt>
                      <c:pt idx="109">
                        <c:v>42794</c:v>
                      </c:pt>
                      <c:pt idx="110">
                        <c:v>42825</c:v>
                      </c:pt>
                      <c:pt idx="111">
                        <c:v>42853</c:v>
                      </c:pt>
                      <c:pt idx="112">
                        <c:v>42886</c:v>
                      </c:pt>
                      <c:pt idx="113">
                        <c:v>42916</c:v>
                      </c:pt>
                      <c:pt idx="114">
                        <c:v>42947</c:v>
                      </c:pt>
                      <c:pt idx="115">
                        <c:v>42978</c:v>
                      </c:pt>
                      <c:pt idx="116">
                        <c:v>43007</c:v>
                      </c:pt>
                      <c:pt idx="117">
                        <c:v>43039</c:v>
                      </c:pt>
                      <c:pt idx="118">
                        <c:v>43069</c:v>
                      </c:pt>
                      <c:pt idx="119">
                        <c:v>43098</c:v>
                      </c:pt>
                      <c:pt idx="120">
                        <c:v>43131</c:v>
                      </c:pt>
                      <c:pt idx="121">
                        <c:v>43159</c:v>
                      </c:pt>
                      <c:pt idx="122">
                        <c:v>43189</c:v>
                      </c:pt>
                      <c:pt idx="123">
                        <c:v>43220</c:v>
                      </c:pt>
                      <c:pt idx="124">
                        <c:v>43251</c:v>
                      </c:pt>
                      <c:pt idx="125">
                        <c:v>43280</c:v>
                      </c:pt>
                      <c:pt idx="126">
                        <c:v>43312</c:v>
                      </c:pt>
                      <c:pt idx="127">
                        <c:v>43343</c:v>
                      </c:pt>
                      <c:pt idx="128">
                        <c:v>43371</c:v>
                      </c:pt>
                      <c:pt idx="129">
                        <c:v>43404</c:v>
                      </c:pt>
                      <c:pt idx="130">
                        <c:v>43434</c:v>
                      </c:pt>
                      <c:pt idx="131">
                        <c:v>43465</c:v>
                      </c:pt>
                      <c:pt idx="132">
                        <c:v>43496</c:v>
                      </c:pt>
                      <c:pt idx="133">
                        <c:v>43524</c:v>
                      </c:pt>
                      <c:pt idx="134">
                        <c:v>43553</c:v>
                      </c:pt>
                      <c:pt idx="135">
                        <c:v>43585</c:v>
                      </c:pt>
                      <c:pt idx="136">
                        <c:v>43616</c:v>
                      </c:pt>
                      <c:pt idx="137">
                        <c:v>43644</c:v>
                      </c:pt>
                      <c:pt idx="138">
                        <c:v>43677</c:v>
                      </c:pt>
                      <c:pt idx="139">
                        <c:v>43707</c:v>
                      </c:pt>
                      <c:pt idx="140">
                        <c:v>43738</c:v>
                      </c:pt>
                      <c:pt idx="141">
                        <c:v>43769</c:v>
                      </c:pt>
                      <c:pt idx="142">
                        <c:v>43798</c:v>
                      </c:pt>
                      <c:pt idx="143">
                        <c:v>43830</c:v>
                      </c:pt>
                      <c:pt idx="144">
                        <c:v>43861</c:v>
                      </c:pt>
                      <c:pt idx="145">
                        <c:v>43889</c:v>
                      </c:pt>
                      <c:pt idx="146">
                        <c:v>43921</c:v>
                      </c:pt>
                      <c:pt idx="147">
                        <c:v>43951</c:v>
                      </c:pt>
                      <c:pt idx="148">
                        <c:v>43980</c:v>
                      </c:pt>
                      <c:pt idx="149">
                        <c:v>44012</c:v>
                      </c:pt>
                      <c:pt idx="150">
                        <c:v>44043</c:v>
                      </c:pt>
                      <c:pt idx="151">
                        <c:v>44074</c:v>
                      </c:pt>
                      <c:pt idx="152">
                        <c:v>44104</c:v>
                      </c:pt>
                      <c:pt idx="153">
                        <c:v>44134</c:v>
                      </c:pt>
                      <c:pt idx="154">
                        <c:v>44165</c:v>
                      </c:pt>
                      <c:pt idx="155">
                        <c:v>44196</c:v>
                      </c:pt>
                      <c:pt idx="156">
                        <c:v>44225</c:v>
                      </c:pt>
                      <c:pt idx="157">
                        <c:v>44253</c:v>
                      </c:pt>
                      <c:pt idx="158">
                        <c:v>44286</c:v>
                      </c:pt>
                      <c:pt idx="159">
                        <c:v>44316</c:v>
                      </c:pt>
                      <c:pt idx="160">
                        <c:v>44347</c:v>
                      </c:pt>
                      <c:pt idx="161">
                        <c:v>44377</c:v>
                      </c:pt>
                      <c:pt idx="162">
                        <c:v>44407</c:v>
                      </c:pt>
                      <c:pt idx="163">
                        <c:v>44439</c:v>
                      </c:pt>
                      <c:pt idx="164">
                        <c:v>44469</c:v>
                      </c:pt>
                      <c:pt idx="165">
                        <c:v>44498</c:v>
                      </c:pt>
                      <c:pt idx="166">
                        <c:v>44530</c:v>
                      </c:pt>
                      <c:pt idx="167">
                        <c:v>44561</c:v>
                      </c:pt>
                      <c:pt idx="168">
                        <c:v>44592</c:v>
                      </c:pt>
                      <c:pt idx="169">
                        <c:v>44620</c:v>
                      </c:pt>
                      <c:pt idx="170">
                        <c:v>44651</c:v>
                      </c:pt>
                      <c:pt idx="171">
                        <c:v>44680</c:v>
                      </c:pt>
                      <c:pt idx="172">
                        <c:v>44712</c:v>
                      </c:pt>
                      <c:pt idx="173">
                        <c:v>44742</c:v>
                      </c:pt>
                      <c:pt idx="174">
                        <c:v>44771</c:v>
                      </c:pt>
                      <c:pt idx="175">
                        <c:v>44804</c:v>
                      </c:pt>
                      <c:pt idx="176">
                        <c:v>44834</c:v>
                      </c:pt>
                      <c:pt idx="177">
                        <c:v>44865</c:v>
                      </c:pt>
                      <c:pt idx="178">
                        <c:v>44895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'Figure 8.4'!$F$4:$F$182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79"/>
                      <c:pt idx="0">
                        <c:v>4.1319999999999997</c:v>
                      </c:pt>
                      <c:pt idx="1">
                        <c:v>4.0640000000000001</c:v>
                      </c:pt>
                      <c:pt idx="2">
                        <c:v>4.2229999999999999</c:v>
                      </c:pt>
                      <c:pt idx="3">
                        <c:v>4.3890000000000002</c:v>
                      </c:pt>
                      <c:pt idx="4">
                        <c:v>4.62</c:v>
                      </c:pt>
                      <c:pt idx="5">
                        <c:v>4.9009999999999998</c:v>
                      </c:pt>
                      <c:pt idx="6">
                        <c:v>4.6719999999999997</c:v>
                      </c:pt>
                      <c:pt idx="7">
                        <c:v>4.548</c:v>
                      </c:pt>
                      <c:pt idx="8">
                        <c:v>4.5949999999999998</c:v>
                      </c:pt>
                      <c:pt idx="9">
                        <c:v>4.6070000000000002</c:v>
                      </c:pt>
                      <c:pt idx="10">
                        <c:v>3.89</c:v>
                      </c:pt>
                      <c:pt idx="11">
                        <c:v>3.8109999999999999</c:v>
                      </c:pt>
                      <c:pt idx="12">
                        <c:v>4.3940000000000001</c:v>
                      </c:pt>
                      <c:pt idx="13">
                        <c:v>4.2839999999999998</c:v>
                      </c:pt>
                      <c:pt idx="14">
                        <c:v>4.0510000000000002</c:v>
                      </c:pt>
                      <c:pt idx="15">
                        <c:v>3.9260000000000002</c:v>
                      </c:pt>
                      <c:pt idx="16">
                        <c:v>4.2850000000000001</c:v>
                      </c:pt>
                      <c:pt idx="17">
                        <c:v>4.1310000000000002</c:v>
                      </c:pt>
                      <c:pt idx="18">
                        <c:v>3.8460000000000001</c:v>
                      </c:pt>
                      <c:pt idx="19">
                        <c:v>3.7749999999999999</c:v>
                      </c:pt>
                      <c:pt idx="20">
                        <c:v>3.8079999999999998</c:v>
                      </c:pt>
                      <c:pt idx="21">
                        <c:v>3.7879999999999998</c:v>
                      </c:pt>
                      <c:pt idx="22">
                        <c:v>3.7469999999999999</c:v>
                      </c:pt>
                      <c:pt idx="23">
                        <c:v>3.9780000000000002</c:v>
                      </c:pt>
                      <c:pt idx="24">
                        <c:v>4.12</c:v>
                      </c:pt>
                      <c:pt idx="25">
                        <c:v>3.8610000000000002</c:v>
                      </c:pt>
                      <c:pt idx="26">
                        <c:v>3.8159999999999998</c:v>
                      </c:pt>
                      <c:pt idx="27">
                        <c:v>4.03</c:v>
                      </c:pt>
                      <c:pt idx="28">
                        <c:v>4.258</c:v>
                      </c:pt>
                      <c:pt idx="29">
                        <c:v>4.5609999999999999</c:v>
                      </c:pt>
                      <c:pt idx="30">
                        <c:v>4.2110000000000003</c:v>
                      </c:pt>
                      <c:pt idx="31">
                        <c:v>4.048</c:v>
                      </c:pt>
                      <c:pt idx="32">
                        <c:v>4.1230000000000002</c:v>
                      </c:pt>
                      <c:pt idx="33">
                        <c:v>4.2110000000000003</c:v>
                      </c:pt>
                      <c:pt idx="34">
                        <c:v>5.5030000000000001</c:v>
                      </c:pt>
                      <c:pt idx="35">
                        <c:v>5.4530000000000003</c:v>
                      </c:pt>
                      <c:pt idx="36">
                        <c:v>5.3680000000000003</c:v>
                      </c:pt>
                      <c:pt idx="37">
                        <c:v>5.39</c:v>
                      </c:pt>
                      <c:pt idx="38">
                        <c:v>5.2969999999999997</c:v>
                      </c:pt>
                      <c:pt idx="39">
                        <c:v>5.2919999999999998</c:v>
                      </c:pt>
                      <c:pt idx="40">
                        <c:v>5.3639999999999999</c:v>
                      </c:pt>
                      <c:pt idx="41">
                        <c:v>5.4459999999999997</c:v>
                      </c:pt>
                      <c:pt idx="42">
                        <c:v>6.0810000000000004</c:v>
                      </c:pt>
                      <c:pt idx="43">
                        <c:v>5.0439999999999996</c:v>
                      </c:pt>
                      <c:pt idx="44">
                        <c:v>5.1360000000000001</c:v>
                      </c:pt>
                      <c:pt idx="45">
                        <c:v>5.5430000000000001</c:v>
                      </c:pt>
                      <c:pt idx="46">
                        <c:v>6.2309999999999999</c:v>
                      </c:pt>
                      <c:pt idx="47">
                        <c:v>5.0880000000000001</c:v>
                      </c:pt>
                      <c:pt idx="48">
                        <c:v>4.9740000000000002</c:v>
                      </c:pt>
                      <c:pt idx="49">
                        <c:v>4.9889999999999999</c:v>
                      </c:pt>
                      <c:pt idx="50">
                        <c:v>5.3529999999999998</c:v>
                      </c:pt>
                      <c:pt idx="51">
                        <c:v>5.7679999999999998</c:v>
                      </c:pt>
                      <c:pt idx="52">
                        <c:v>6.5609999999999999</c:v>
                      </c:pt>
                      <c:pt idx="53">
                        <c:v>6.3289999999999997</c:v>
                      </c:pt>
                      <c:pt idx="54">
                        <c:v>6.7489999999999997</c:v>
                      </c:pt>
                      <c:pt idx="55">
                        <c:v>6.8570000000000002</c:v>
                      </c:pt>
                      <c:pt idx="56">
                        <c:v>5.9379999999999997</c:v>
                      </c:pt>
                      <c:pt idx="57">
                        <c:v>5.6159999999999997</c:v>
                      </c:pt>
                      <c:pt idx="58">
                        <c:v>5.3170000000000002</c:v>
                      </c:pt>
                      <c:pt idx="59">
                        <c:v>5.2649999999999997</c:v>
                      </c:pt>
                      <c:pt idx="60">
                        <c:v>5.1829999999999998</c:v>
                      </c:pt>
                      <c:pt idx="61">
                        <c:v>5.0970000000000004</c:v>
                      </c:pt>
                      <c:pt idx="62">
                        <c:v>5.0599999999999996</c:v>
                      </c:pt>
                      <c:pt idx="63">
                        <c:v>4.1349999999999998</c:v>
                      </c:pt>
                      <c:pt idx="64">
                        <c:v>4.4400000000000004</c:v>
                      </c:pt>
                      <c:pt idx="65">
                        <c:v>4.7670000000000003</c:v>
                      </c:pt>
                      <c:pt idx="66">
                        <c:v>4.6539999999999999</c:v>
                      </c:pt>
                      <c:pt idx="67">
                        <c:v>4.5369999999999999</c:v>
                      </c:pt>
                      <c:pt idx="68">
                        <c:v>4.298</c:v>
                      </c:pt>
                      <c:pt idx="69">
                        <c:v>4.032</c:v>
                      </c:pt>
                      <c:pt idx="70">
                        <c:v>4.12</c:v>
                      </c:pt>
                      <c:pt idx="71">
                        <c:v>4.1509999999999998</c:v>
                      </c:pt>
                      <c:pt idx="72">
                        <c:v>3.6589999999999998</c:v>
                      </c:pt>
                      <c:pt idx="73">
                        <c:v>3.5089999999999999</c:v>
                      </c:pt>
                      <c:pt idx="74">
                        <c:v>3.23</c:v>
                      </c:pt>
                      <c:pt idx="75">
                        <c:v>3.0150000000000001</c:v>
                      </c:pt>
                      <c:pt idx="76">
                        <c:v>2.8540000000000001</c:v>
                      </c:pt>
                      <c:pt idx="77">
                        <c:v>2.661</c:v>
                      </c:pt>
                      <c:pt idx="78">
                        <c:v>2.5049999999999999</c:v>
                      </c:pt>
                      <c:pt idx="79">
                        <c:v>2.2290000000000001</c:v>
                      </c:pt>
                      <c:pt idx="80">
                        <c:v>2.14</c:v>
                      </c:pt>
                      <c:pt idx="81">
                        <c:v>2.0760000000000001</c:v>
                      </c:pt>
                      <c:pt idx="82">
                        <c:v>1.895</c:v>
                      </c:pt>
                      <c:pt idx="83">
                        <c:v>1.611</c:v>
                      </c:pt>
                      <c:pt idx="84">
                        <c:v>1.423</c:v>
                      </c:pt>
                      <c:pt idx="85">
                        <c:v>1.26</c:v>
                      </c:pt>
                      <c:pt idx="86">
                        <c:v>1.212</c:v>
                      </c:pt>
                      <c:pt idx="87">
                        <c:v>1.468</c:v>
                      </c:pt>
                      <c:pt idx="88">
                        <c:v>1.8380000000000001</c:v>
                      </c:pt>
                      <c:pt idx="89">
                        <c:v>2.3010000000000002</c:v>
                      </c:pt>
                      <c:pt idx="90">
                        <c:v>1.8420000000000001</c:v>
                      </c:pt>
                      <c:pt idx="91">
                        <c:v>2.109</c:v>
                      </c:pt>
                      <c:pt idx="92">
                        <c:v>1.8919999999999999</c:v>
                      </c:pt>
                      <c:pt idx="93">
                        <c:v>1.6719999999999999</c:v>
                      </c:pt>
                      <c:pt idx="94">
                        <c:v>1.5209999999999999</c:v>
                      </c:pt>
                      <c:pt idx="95">
                        <c:v>1.7709999999999999</c:v>
                      </c:pt>
                      <c:pt idx="96">
                        <c:v>1.512</c:v>
                      </c:pt>
                      <c:pt idx="97">
                        <c:v>1.53</c:v>
                      </c:pt>
                      <c:pt idx="98">
                        <c:v>1.4370000000000001</c:v>
                      </c:pt>
                      <c:pt idx="99">
                        <c:v>1.593</c:v>
                      </c:pt>
                      <c:pt idx="100">
                        <c:v>1.4730000000000001</c:v>
                      </c:pt>
                      <c:pt idx="101">
                        <c:v>1.163</c:v>
                      </c:pt>
                      <c:pt idx="102">
                        <c:v>1.0189999999999999</c:v>
                      </c:pt>
                      <c:pt idx="103">
                        <c:v>1.0129999999999999</c:v>
                      </c:pt>
                      <c:pt idx="104">
                        <c:v>0.88</c:v>
                      </c:pt>
                      <c:pt idx="105">
                        <c:v>1.1990000000000001</c:v>
                      </c:pt>
                      <c:pt idx="106">
                        <c:v>1.5509999999999999</c:v>
                      </c:pt>
                      <c:pt idx="107">
                        <c:v>1.3839999999999999</c:v>
                      </c:pt>
                      <c:pt idx="108">
                        <c:v>1.5980000000000001</c:v>
                      </c:pt>
                      <c:pt idx="109">
                        <c:v>1.655</c:v>
                      </c:pt>
                      <c:pt idx="110">
                        <c:v>1.667</c:v>
                      </c:pt>
                      <c:pt idx="111">
                        <c:v>1.6479999999999999</c:v>
                      </c:pt>
                      <c:pt idx="112">
                        <c:v>1.5529999999999999</c:v>
                      </c:pt>
                      <c:pt idx="113">
                        <c:v>1.5389999999999999</c:v>
                      </c:pt>
                      <c:pt idx="114">
                        <c:v>1.5</c:v>
                      </c:pt>
                      <c:pt idx="115">
                        <c:v>1.5620000000000001</c:v>
                      </c:pt>
                      <c:pt idx="116">
                        <c:v>1.6040000000000001</c:v>
                      </c:pt>
                      <c:pt idx="117">
                        <c:v>1.4610000000000001</c:v>
                      </c:pt>
                      <c:pt idx="118">
                        <c:v>1.446</c:v>
                      </c:pt>
                      <c:pt idx="119">
                        <c:v>1.5669999999999999</c:v>
                      </c:pt>
                      <c:pt idx="120">
                        <c:v>1.427</c:v>
                      </c:pt>
                      <c:pt idx="121">
                        <c:v>1.5389999999999999</c:v>
                      </c:pt>
                      <c:pt idx="122">
                        <c:v>1.1639999999999999</c:v>
                      </c:pt>
                      <c:pt idx="123">
                        <c:v>1.28</c:v>
                      </c:pt>
                      <c:pt idx="124">
                        <c:v>1.5029999999999999</c:v>
                      </c:pt>
                      <c:pt idx="125">
                        <c:v>1.321</c:v>
                      </c:pt>
                      <c:pt idx="126">
                        <c:v>1.4</c:v>
                      </c:pt>
                      <c:pt idx="127">
                        <c:v>1.4730000000000001</c:v>
                      </c:pt>
                      <c:pt idx="128">
                        <c:v>1.5</c:v>
                      </c:pt>
                      <c:pt idx="129">
                        <c:v>1.548</c:v>
                      </c:pt>
                      <c:pt idx="130">
                        <c:v>1.502</c:v>
                      </c:pt>
                      <c:pt idx="131">
                        <c:v>1.4159999999999999</c:v>
                      </c:pt>
                      <c:pt idx="132">
                        <c:v>1.196</c:v>
                      </c:pt>
                      <c:pt idx="133">
                        <c:v>1.173</c:v>
                      </c:pt>
                      <c:pt idx="134">
                        <c:v>1.097</c:v>
                      </c:pt>
                      <c:pt idx="135">
                        <c:v>1.0009999999999999</c:v>
                      </c:pt>
                      <c:pt idx="136">
                        <c:v>0.71499999999999997</c:v>
                      </c:pt>
                      <c:pt idx="137">
                        <c:v>0.39500000000000002</c:v>
                      </c:pt>
                      <c:pt idx="138">
                        <c:v>0.28399999999999997</c:v>
                      </c:pt>
                      <c:pt idx="139">
                        <c:v>0.105</c:v>
                      </c:pt>
                      <c:pt idx="140">
                        <c:v>0.14499999999999999</c:v>
                      </c:pt>
                      <c:pt idx="141">
                        <c:v>0.23699999999999999</c:v>
                      </c:pt>
                      <c:pt idx="142">
                        <c:v>0.41599999999999998</c:v>
                      </c:pt>
                      <c:pt idx="143">
                        <c:v>0.46800000000000003</c:v>
                      </c:pt>
                      <c:pt idx="144">
                        <c:v>0.23499999999999999</c:v>
                      </c:pt>
                      <c:pt idx="145">
                        <c:v>0.28199999999999997</c:v>
                      </c:pt>
                      <c:pt idx="146">
                        <c:v>0.67700000000000005</c:v>
                      </c:pt>
                      <c:pt idx="147">
                        <c:v>0.72299999999999998</c:v>
                      </c:pt>
                      <c:pt idx="148">
                        <c:v>0.56200000000000006</c:v>
                      </c:pt>
                      <c:pt idx="149">
                        <c:v>0.46700000000000003</c:v>
                      </c:pt>
                      <c:pt idx="150">
                        <c:v>0.34</c:v>
                      </c:pt>
                      <c:pt idx="151">
                        <c:v>0.40899999999999997</c:v>
                      </c:pt>
                      <c:pt idx="152">
                        <c:v>0.248</c:v>
                      </c:pt>
                      <c:pt idx="153">
                        <c:v>0.13500000000000001</c:v>
                      </c:pt>
                      <c:pt idx="154">
                        <c:v>8.1000000000000003E-2</c:v>
                      </c:pt>
                      <c:pt idx="155">
                        <c:v>4.7E-2</c:v>
                      </c:pt>
                      <c:pt idx="156">
                        <c:v>9.8000000000000004E-2</c:v>
                      </c:pt>
                      <c:pt idx="157">
                        <c:v>0.42299999999999999</c:v>
                      </c:pt>
                      <c:pt idx="158">
                        <c:v>0.33700000000000002</c:v>
                      </c:pt>
                      <c:pt idx="159">
                        <c:v>0.47599999999999998</c:v>
                      </c:pt>
                      <c:pt idx="160">
                        <c:v>0.46300000000000002</c:v>
                      </c:pt>
                      <c:pt idx="161">
                        <c:v>0.41199999999999998</c:v>
                      </c:pt>
                      <c:pt idx="162">
                        <c:v>0.26800000000000002</c:v>
                      </c:pt>
                      <c:pt idx="163">
                        <c:v>0.33800000000000002</c:v>
                      </c:pt>
                      <c:pt idx="164">
                        <c:v>0.45900000000000002</c:v>
                      </c:pt>
                      <c:pt idx="165">
                        <c:v>0.60899999999999999</c:v>
                      </c:pt>
                      <c:pt idx="166">
                        <c:v>0.39900000000000002</c:v>
                      </c:pt>
                      <c:pt idx="167">
                        <c:v>0.56499999999999995</c:v>
                      </c:pt>
                      <c:pt idx="168">
                        <c:v>0.746</c:v>
                      </c:pt>
                      <c:pt idx="169">
                        <c:v>1.115</c:v>
                      </c:pt>
                      <c:pt idx="170">
                        <c:v>1.4359999999999999</c:v>
                      </c:pt>
                      <c:pt idx="171">
                        <c:v>1.974</c:v>
                      </c:pt>
                      <c:pt idx="172">
                        <c:v>2.2250000000000001</c:v>
                      </c:pt>
                      <c:pt idx="173">
                        <c:v>2.423</c:v>
                      </c:pt>
                      <c:pt idx="174">
                        <c:v>1.9159999999999999</c:v>
                      </c:pt>
                      <c:pt idx="175">
                        <c:v>2.7370000000000001</c:v>
                      </c:pt>
                      <c:pt idx="176">
                        <c:v>3.2890000000000001</c:v>
                      </c:pt>
                      <c:pt idx="177">
                        <c:v>3.2250000000000001</c:v>
                      </c:pt>
                      <c:pt idx="178">
                        <c:v>2.9460000000000002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5E3C-483E-B3C3-E8D065B814AF}"/>
                  </c:ext>
                </c:extLst>
              </c15:ser>
            </c15:filteredLineSeries>
          </c:ext>
        </c:extLst>
      </c:lineChart>
      <c:dateAx>
        <c:axId val="5631797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563180144"/>
        <c:crosses val="autoZero"/>
        <c:auto val="1"/>
        <c:lblOffset val="100"/>
        <c:baseTimeUnit val="months"/>
        <c:majorUnit val="12"/>
        <c:majorTimeUnit val="months"/>
      </c:dateAx>
      <c:valAx>
        <c:axId val="563180144"/>
        <c:scaling>
          <c:orientation val="minMax"/>
          <c:max val="8"/>
          <c:min val="-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DE" sz="140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percent</a:t>
                </a:r>
                <a:endParaRPr lang="en-GB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1365435026588363E-3"/>
              <c:y val="0.14268812024649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US"/>
          </a:p>
        </c:txPr>
        <c:crossAx val="56317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479909162448412"/>
          <c:y val="0.90572965778775616"/>
          <c:w val="0.47562472921563576"/>
          <c:h val="9.4270342212243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l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8.5 Yield spread'!$H$3</c:f>
              <c:strCache>
                <c:ptCount val="1"/>
                <c:pt idx="0">
                  <c:v>Expected return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'Fig 8.5 Yield spread'!$G$4:$G$5</c:f>
              <c:strCache>
                <c:ptCount val="2"/>
                <c:pt idx="0">
                  <c:v>Government bond</c:v>
                </c:pt>
                <c:pt idx="1">
                  <c:v>Corporate bond</c:v>
                </c:pt>
              </c:strCache>
            </c:strRef>
          </c:cat>
          <c:val>
            <c:numRef>
              <c:f>'Fig 8.5 Yield spread'!$H$4:$H$5</c:f>
              <c:numCache>
                <c:formatCode>0.0%</c:formatCode>
                <c:ptCount val="2"/>
                <c:pt idx="0">
                  <c:v>0.02</c:v>
                </c:pt>
                <c:pt idx="1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8A-43C4-839C-D6AE383F937C}"/>
            </c:ext>
          </c:extLst>
        </c:ser>
        <c:ser>
          <c:idx val="1"/>
          <c:order val="1"/>
          <c:tx>
            <c:strRef>
              <c:f>'Fig 8.5 Yield spread'!$I$3</c:f>
              <c:strCache>
                <c:ptCount val="1"/>
                <c:pt idx="0">
                  <c:v>Yield to maturity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 8.5 Yield spread'!$G$4:$G$5</c:f>
              <c:strCache>
                <c:ptCount val="2"/>
                <c:pt idx="0">
                  <c:v>Government bond</c:v>
                </c:pt>
                <c:pt idx="1">
                  <c:v>Corporate bond</c:v>
                </c:pt>
              </c:strCache>
            </c:strRef>
          </c:cat>
          <c:val>
            <c:numRef>
              <c:f>'Fig 8.5 Yield spread'!$I$4:$I$5</c:f>
              <c:numCache>
                <c:formatCode>0.0%</c:formatCode>
                <c:ptCount val="2"/>
                <c:pt idx="0">
                  <c:v>0.02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8A-43C4-839C-D6AE383F9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1639327"/>
        <c:axId val="2051518543"/>
      </c:barChart>
      <c:catAx>
        <c:axId val="2051639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2051518543"/>
        <c:crosses val="autoZero"/>
        <c:auto val="1"/>
        <c:lblAlgn val="ctr"/>
        <c:lblOffset val="100"/>
        <c:noMultiLvlLbl val="0"/>
      </c:catAx>
      <c:valAx>
        <c:axId val="2051518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2051639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l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36645709983926"/>
          <c:y val="5.876068376068376E-2"/>
          <c:w val="0.83541130033164435"/>
          <c:h val="0.6666750790766539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'Figure 8.6'!$C$3</c:f>
              <c:strCache>
                <c:ptCount val="1"/>
                <c:pt idx="0">
                  <c:v>AAA Corporate Bonds</c:v>
                </c:pt>
              </c:strCache>
            </c:strRef>
          </c:tx>
          <c:spPr>
            <a:ln w="28575" cap="rnd">
              <a:solidFill>
                <a:srgbClr val="1482A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482AC"/>
              </a:solidFill>
              <a:ln w="9525">
                <a:solidFill>
                  <a:srgbClr val="1482AC"/>
                </a:solidFill>
              </a:ln>
              <a:effectLst/>
            </c:spPr>
          </c:marker>
          <c:xVal>
            <c:numRef>
              <c:f>'Figure 8.6'!$B$4:$B$18</c:f>
              <c:numCache>
                <c:formatCode>General</c:formatCode>
                <c:ptCount val="15"/>
                <c:pt idx="0">
                  <c:v>0.25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15</c:v>
                </c:pt>
                <c:pt idx="12">
                  <c:v>20</c:v>
                </c:pt>
                <c:pt idx="13">
                  <c:v>25</c:v>
                </c:pt>
                <c:pt idx="14">
                  <c:v>30</c:v>
                </c:pt>
              </c:numCache>
            </c:numRef>
          </c:xVal>
          <c:yVal>
            <c:numRef>
              <c:f>'Figure 8.6'!$C$4:$C$18</c:f>
              <c:numCache>
                <c:formatCode>General</c:formatCode>
                <c:ptCount val="15"/>
                <c:pt idx="0">
                  <c:v>434.2</c:v>
                </c:pt>
                <c:pt idx="1">
                  <c:v>435.9</c:v>
                </c:pt>
                <c:pt idx="2">
                  <c:v>438.6</c:v>
                </c:pt>
                <c:pt idx="3">
                  <c:v>434.40000000000003</c:v>
                </c:pt>
                <c:pt idx="4">
                  <c:v>430.90000000000003</c:v>
                </c:pt>
                <c:pt idx="5">
                  <c:v>429.3</c:v>
                </c:pt>
                <c:pt idx="6">
                  <c:v>429.5</c:v>
                </c:pt>
                <c:pt idx="7">
                  <c:v>431.4</c:v>
                </c:pt>
                <c:pt idx="8">
                  <c:v>433.7</c:v>
                </c:pt>
                <c:pt idx="9">
                  <c:v>436.4</c:v>
                </c:pt>
                <c:pt idx="10">
                  <c:v>439.29999999999995</c:v>
                </c:pt>
                <c:pt idx="11">
                  <c:v>452.50000000000006</c:v>
                </c:pt>
                <c:pt idx="12">
                  <c:v>460.50000000000006</c:v>
                </c:pt>
                <c:pt idx="13">
                  <c:v>464.1</c:v>
                </c:pt>
                <c:pt idx="14">
                  <c:v>467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074-4D59-B0BA-DDB35A14F079}"/>
            </c:ext>
          </c:extLst>
        </c:ser>
        <c:ser>
          <c:idx val="1"/>
          <c:order val="1"/>
          <c:tx>
            <c:strRef>
              <c:f>'Figure 8.6'!$D$3</c:f>
              <c:strCache>
                <c:ptCount val="1"/>
                <c:pt idx="0">
                  <c:v>A Corporate Bonds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</c:marker>
          <c:xVal>
            <c:numRef>
              <c:f>'Figure 8.6'!$B$4:$B$18</c:f>
              <c:numCache>
                <c:formatCode>General</c:formatCode>
                <c:ptCount val="15"/>
                <c:pt idx="0">
                  <c:v>0.25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15</c:v>
                </c:pt>
                <c:pt idx="12">
                  <c:v>20</c:v>
                </c:pt>
                <c:pt idx="13">
                  <c:v>25</c:v>
                </c:pt>
                <c:pt idx="14">
                  <c:v>30</c:v>
                </c:pt>
              </c:numCache>
            </c:numRef>
          </c:xVal>
          <c:yVal>
            <c:numRef>
              <c:f>'Figure 8.6'!$D$4:$D$18</c:f>
              <c:numCache>
                <c:formatCode>General</c:formatCode>
                <c:ptCount val="15"/>
                <c:pt idx="0">
                  <c:v>454.1</c:v>
                </c:pt>
                <c:pt idx="1">
                  <c:v>459.1</c:v>
                </c:pt>
                <c:pt idx="2">
                  <c:v>468.1</c:v>
                </c:pt>
                <c:pt idx="3">
                  <c:v>468.40000000000003</c:v>
                </c:pt>
                <c:pt idx="4">
                  <c:v>464.9</c:v>
                </c:pt>
                <c:pt idx="5">
                  <c:v>463.69999999999993</c:v>
                </c:pt>
                <c:pt idx="6">
                  <c:v>466.09999999999997</c:v>
                </c:pt>
                <c:pt idx="7">
                  <c:v>474.7</c:v>
                </c:pt>
                <c:pt idx="8">
                  <c:v>479.7</c:v>
                </c:pt>
                <c:pt idx="9">
                  <c:v>485.59999999999997</c:v>
                </c:pt>
                <c:pt idx="10">
                  <c:v>492.2</c:v>
                </c:pt>
                <c:pt idx="11">
                  <c:v>518.4</c:v>
                </c:pt>
                <c:pt idx="12">
                  <c:v>526.19999999999993</c:v>
                </c:pt>
                <c:pt idx="13">
                  <c:v>521</c:v>
                </c:pt>
                <c:pt idx="14">
                  <c:v>513.19999999999993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074-4D59-B0BA-DDB35A14F079}"/>
            </c:ext>
          </c:extLst>
        </c:ser>
        <c:ser>
          <c:idx val="2"/>
          <c:order val="2"/>
          <c:tx>
            <c:strRef>
              <c:f>'Figure 8.6'!$E$3</c:f>
              <c:strCache>
                <c:ptCount val="1"/>
                <c:pt idx="0">
                  <c:v>AAA Treasuries</c:v>
                </c:pt>
              </c:strCache>
            </c:strRef>
          </c:tx>
          <c:spPr>
            <a:ln w="28575" cap="rnd">
              <a:solidFill>
                <a:srgbClr val="A6A6A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6A6A6"/>
              </a:solidFill>
              <a:ln w="9525">
                <a:solidFill>
                  <a:srgbClr val="A6A6A6"/>
                </a:solidFill>
              </a:ln>
              <a:effectLst/>
            </c:spPr>
          </c:marker>
          <c:xVal>
            <c:numRef>
              <c:f>'Figure 8.6'!$B$4:$B$18</c:f>
              <c:numCache>
                <c:formatCode>General</c:formatCode>
                <c:ptCount val="15"/>
                <c:pt idx="0">
                  <c:v>0.25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15</c:v>
                </c:pt>
                <c:pt idx="12">
                  <c:v>20</c:v>
                </c:pt>
                <c:pt idx="13">
                  <c:v>25</c:v>
                </c:pt>
                <c:pt idx="14">
                  <c:v>30</c:v>
                </c:pt>
              </c:numCache>
            </c:numRef>
          </c:xVal>
          <c:yVal>
            <c:numRef>
              <c:f>'Figure 8.6'!$E$4:$E$18</c:f>
              <c:numCache>
                <c:formatCode>General</c:formatCode>
                <c:ptCount val="15"/>
                <c:pt idx="0">
                  <c:v>404.2</c:v>
                </c:pt>
                <c:pt idx="1">
                  <c:v>403.9</c:v>
                </c:pt>
                <c:pt idx="2">
                  <c:v>404.6</c:v>
                </c:pt>
                <c:pt idx="3">
                  <c:v>400.40000000000003</c:v>
                </c:pt>
                <c:pt idx="4">
                  <c:v>394.90000000000003</c:v>
                </c:pt>
                <c:pt idx="5">
                  <c:v>393.40000000000003</c:v>
                </c:pt>
                <c:pt idx="6">
                  <c:v>385</c:v>
                </c:pt>
                <c:pt idx="7">
                  <c:v>373.3</c:v>
                </c:pt>
                <c:pt idx="8">
                  <c:v>365.7</c:v>
                </c:pt>
                <c:pt idx="9">
                  <c:v>363.7</c:v>
                </c:pt>
                <c:pt idx="10">
                  <c:v>364.7</c:v>
                </c:pt>
                <c:pt idx="11">
                  <c:v>373.9</c:v>
                </c:pt>
                <c:pt idx="12">
                  <c:v>403.8</c:v>
                </c:pt>
                <c:pt idx="13">
                  <c:v>400.6</c:v>
                </c:pt>
                <c:pt idx="14">
                  <c:v>379.4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074-4D59-B0BA-DDB35A14F0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6075872"/>
        <c:axId val="566069216"/>
      </c:scatterChart>
      <c:valAx>
        <c:axId val="566075872"/>
        <c:scaling>
          <c:orientation val="minMax"/>
          <c:max val="3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DE"/>
                  <a:t>Maturity in years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566069216"/>
        <c:crosses val="autoZero"/>
        <c:crossBetween val="midCat"/>
      </c:valAx>
      <c:valAx>
        <c:axId val="566069216"/>
        <c:scaling>
          <c:orientation val="minMax"/>
          <c:min val="3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DE"/>
                  <a:t>in basispoints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5660758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l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5107174103237"/>
          <c:y val="7.8662733529990161E-2"/>
          <c:w val="0.8565774004811898"/>
          <c:h val="0.71046899907812555"/>
        </c:manualLayout>
      </c:layout>
      <c:lineChart>
        <c:grouping val="standard"/>
        <c:varyColors val="0"/>
        <c:ser>
          <c:idx val="0"/>
          <c:order val="0"/>
          <c:tx>
            <c:strRef>
              <c:f>'Figure 8.8'!$G$1</c:f>
              <c:strCache>
                <c:ptCount val="1"/>
                <c:pt idx="0">
                  <c:v>AAA Corporate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'Figure 8.8'!$C$2:$C$215</c:f>
              <c:numCache>
                <c:formatCode>d\-m\-yyyy</c:formatCode>
                <c:ptCount val="214"/>
                <c:pt idx="0">
                  <c:v>38383</c:v>
                </c:pt>
                <c:pt idx="1">
                  <c:v>38411</c:v>
                </c:pt>
                <c:pt idx="2">
                  <c:v>38442</c:v>
                </c:pt>
                <c:pt idx="3">
                  <c:v>38472</c:v>
                </c:pt>
                <c:pt idx="4">
                  <c:v>38503</c:v>
                </c:pt>
                <c:pt idx="5">
                  <c:v>38533</c:v>
                </c:pt>
                <c:pt idx="6">
                  <c:v>38564</c:v>
                </c:pt>
                <c:pt idx="7">
                  <c:v>38595</c:v>
                </c:pt>
                <c:pt idx="8">
                  <c:v>38625</c:v>
                </c:pt>
                <c:pt idx="9">
                  <c:v>38656</c:v>
                </c:pt>
                <c:pt idx="10">
                  <c:v>38686</c:v>
                </c:pt>
                <c:pt idx="11">
                  <c:v>38717</c:v>
                </c:pt>
                <c:pt idx="12">
                  <c:v>38748</c:v>
                </c:pt>
                <c:pt idx="13">
                  <c:v>38776</c:v>
                </c:pt>
                <c:pt idx="14">
                  <c:v>38807</c:v>
                </c:pt>
                <c:pt idx="15">
                  <c:v>38837</c:v>
                </c:pt>
                <c:pt idx="16">
                  <c:v>38868</c:v>
                </c:pt>
                <c:pt idx="17">
                  <c:v>38898</c:v>
                </c:pt>
                <c:pt idx="18">
                  <c:v>38929</c:v>
                </c:pt>
                <c:pt idx="19">
                  <c:v>38960</c:v>
                </c:pt>
                <c:pt idx="20">
                  <c:v>38990</c:v>
                </c:pt>
                <c:pt idx="21">
                  <c:v>39021</c:v>
                </c:pt>
                <c:pt idx="22">
                  <c:v>39051</c:v>
                </c:pt>
                <c:pt idx="23">
                  <c:v>39082</c:v>
                </c:pt>
                <c:pt idx="24">
                  <c:v>39113</c:v>
                </c:pt>
                <c:pt idx="25">
                  <c:v>39141</c:v>
                </c:pt>
                <c:pt idx="26">
                  <c:v>39172</c:v>
                </c:pt>
                <c:pt idx="27">
                  <c:v>39202</c:v>
                </c:pt>
                <c:pt idx="28">
                  <c:v>39233</c:v>
                </c:pt>
                <c:pt idx="29">
                  <c:v>39263</c:v>
                </c:pt>
                <c:pt idx="30">
                  <c:v>39294</c:v>
                </c:pt>
                <c:pt idx="31">
                  <c:v>39325</c:v>
                </c:pt>
                <c:pt idx="32">
                  <c:v>39355</c:v>
                </c:pt>
                <c:pt idx="33">
                  <c:v>39386</c:v>
                </c:pt>
                <c:pt idx="34">
                  <c:v>39416</c:v>
                </c:pt>
                <c:pt idx="35">
                  <c:v>39447</c:v>
                </c:pt>
                <c:pt idx="36">
                  <c:v>39478</c:v>
                </c:pt>
                <c:pt idx="37">
                  <c:v>39507</c:v>
                </c:pt>
                <c:pt idx="38">
                  <c:v>39538</c:v>
                </c:pt>
                <c:pt idx="39">
                  <c:v>39568</c:v>
                </c:pt>
                <c:pt idx="40">
                  <c:v>39599</c:v>
                </c:pt>
                <c:pt idx="41">
                  <c:v>39629</c:v>
                </c:pt>
                <c:pt idx="42">
                  <c:v>39660</c:v>
                </c:pt>
                <c:pt idx="43">
                  <c:v>39691</c:v>
                </c:pt>
                <c:pt idx="44">
                  <c:v>39721</c:v>
                </c:pt>
                <c:pt idx="45">
                  <c:v>39752</c:v>
                </c:pt>
                <c:pt idx="46">
                  <c:v>39782</c:v>
                </c:pt>
                <c:pt idx="47">
                  <c:v>39813</c:v>
                </c:pt>
                <c:pt idx="48">
                  <c:v>39844</c:v>
                </c:pt>
                <c:pt idx="49">
                  <c:v>39872</c:v>
                </c:pt>
                <c:pt idx="50">
                  <c:v>39903</c:v>
                </c:pt>
                <c:pt idx="51">
                  <c:v>39933</c:v>
                </c:pt>
                <c:pt idx="52">
                  <c:v>39964</c:v>
                </c:pt>
                <c:pt idx="53">
                  <c:v>39994</c:v>
                </c:pt>
                <c:pt idx="54">
                  <c:v>40025</c:v>
                </c:pt>
                <c:pt idx="55">
                  <c:v>40056</c:v>
                </c:pt>
                <c:pt idx="56">
                  <c:v>40086</c:v>
                </c:pt>
                <c:pt idx="57">
                  <c:v>40117</c:v>
                </c:pt>
                <c:pt idx="58">
                  <c:v>40147</c:v>
                </c:pt>
                <c:pt idx="59">
                  <c:v>40178</c:v>
                </c:pt>
                <c:pt idx="60">
                  <c:v>40209</c:v>
                </c:pt>
                <c:pt idx="61">
                  <c:v>40237</c:v>
                </c:pt>
                <c:pt idx="62">
                  <c:v>40268</c:v>
                </c:pt>
                <c:pt idx="63">
                  <c:v>40298</c:v>
                </c:pt>
                <c:pt idx="64">
                  <c:v>40329</c:v>
                </c:pt>
                <c:pt idx="65">
                  <c:v>40359</c:v>
                </c:pt>
                <c:pt idx="66">
                  <c:v>40390</c:v>
                </c:pt>
                <c:pt idx="67">
                  <c:v>40421</c:v>
                </c:pt>
                <c:pt idx="68">
                  <c:v>40451</c:v>
                </c:pt>
                <c:pt idx="69">
                  <c:v>40482</c:v>
                </c:pt>
                <c:pt idx="70">
                  <c:v>40512</c:v>
                </c:pt>
                <c:pt idx="71">
                  <c:v>40543</c:v>
                </c:pt>
                <c:pt idx="72">
                  <c:v>40574</c:v>
                </c:pt>
                <c:pt idx="73">
                  <c:v>40602</c:v>
                </c:pt>
                <c:pt idx="74">
                  <c:v>40633</c:v>
                </c:pt>
                <c:pt idx="75">
                  <c:v>40663</c:v>
                </c:pt>
                <c:pt idx="76">
                  <c:v>40694</c:v>
                </c:pt>
                <c:pt idx="77">
                  <c:v>40724</c:v>
                </c:pt>
                <c:pt idx="78">
                  <c:v>40755</c:v>
                </c:pt>
                <c:pt idx="79">
                  <c:v>40786</c:v>
                </c:pt>
                <c:pt idx="80">
                  <c:v>40816</c:v>
                </c:pt>
                <c:pt idx="81">
                  <c:v>40847</c:v>
                </c:pt>
                <c:pt idx="82">
                  <c:v>40877</c:v>
                </c:pt>
                <c:pt idx="83">
                  <c:v>40908</c:v>
                </c:pt>
                <c:pt idx="84">
                  <c:v>40939</c:v>
                </c:pt>
                <c:pt idx="85">
                  <c:v>40968</c:v>
                </c:pt>
                <c:pt idx="86">
                  <c:v>40999</c:v>
                </c:pt>
                <c:pt idx="87">
                  <c:v>41029</c:v>
                </c:pt>
                <c:pt idx="88">
                  <c:v>41060</c:v>
                </c:pt>
                <c:pt idx="89">
                  <c:v>41090</c:v>
                </c:pt>
                <c:pt idx="90">
                  <c:v>41121</c:v>
                </c:pt>
                <c:pt idx="91">
                  <c:v>41152</c:v>
                </c:pt>
                <c:pt idx="92">
                  <c:v>41182</c:v>
                </c:pt>
                <c:pt idx="93">
                  <c:v>41213</c:v>
                </c:pt>
                <c:pt idx="94">
                  <c:v>41243</c:v>
                </c:pt>
                <c:pt idx="95">
                  <c:v>41274</c:v>
                </c:pt>
                <c:pt idx="96">
                  <c:v>41305</c:v>
                </c:pt>
                <c:pt idx="97">
                  <c:v>41333</c:v>
                </c:pt>
                <c:pt idx="98">
                  <c:v>41364</c:v>
                </c:pt>
                <c:pt idx="99">
                  <c:v>41394</c:v>
                </c:pt>
                <c:pt idx="100">
                  <c:v>41425</c:v>
                </c:pt>
                <c:pt idx="101">
                  <c:v>41455</c:v>
                </c:pt>
                <c:pt idx="102">
                  <c:v>41486</c:v>
                </c:pt>
                <c:pt idx="103">
                  <c:v>41517</c:v>
                </c:pt>
                <c:pt idx="104">
                  <c:v>41547</c:v>
                </c:pt>
                <c:pt idx="105">
                  <c:v>41578</c:v>
                </c:pt>
                <c:pt idx="106">
                  <c:v>41608</c:v>
                </c:pt>
                <c:pt idx="107">
                  <c:v>41639</c:v>
                </c:pt>
                <c:pt idx="108">
                  <c:v>41670</c:v>
                </c:pt>
                <c:pt idx="109">
                  <c:v>41698</c:v>
                </c:pt>
                <c:pt idx="110">
                  <c:v>41729</c:v>
                </c:pt>
                <c:pt idx="111">
                  <c:v>41759</c:v>
                </c:pt>
                <c:pt idx="112">
                  <c:v>41790</c:v>
                </c:pt>
                <c:pt idx="113">
                  <c:v>41820</c:v>
                </c:pt>
                <c:pt idx="114">
                  <c:v>41851</c:v>
                </c:pt>
                <c:pt idx="115">
                  <c:v>41882</c:v>
                </c:pt>
                <c:pt idx="116">
                  <c:v>41912</c:v>
                </c:pt>
                <c:pt idx="117">
                  <c:v>41943</c:v>
                </c:pt>
                <c:pt idx="118">
                  <c:v>41973</c:v>
                </c:pt>
                <c:pt idx="119">
                  <c:v>42004</c:v>
                </c:pt>
                <c:pt idx="120">
                  <c:v>42035</c:v>
                </c:pt>
                <c:pt idx="121">
                  <c:v>42063</c:v>
                </c:pt>
                <c:pt idx="122">
                  <c:v>42094</c:v>
                </c:pt>
                <c:pt idx="123">
                  <c:v>42124</c:v>
                </c:pt>
                <c:pt idx="124">
                  <c:v>42155</c:v>
                </c:pt>
                <c:pt idx="125">
                  <c:v>42185</c:v>
                </c:pt>
                <c:pt idx="126">
                  <c:v>42216</c:v>
                </c:pt>
                <c:pt idx="127">
                  <c:v>42247</c:v>
                </c:pt>
                <c:pt idx="128">
                  <c:v>42277</c:v>
                </c:pt>
                <c:pt idx="129">
                  <c:v>42308</c:v>
                </c:pt>
                <c:pt idx="130">
                  <c:v>42338</c:v>
                </c:pt>
                <c:pt idx="131">
                  <c:v>42369</c:v>
                </c:pt>
                <c:pt idx="132">
                  <c:v>42400</c:v>
                </c:pt>
                <c:pt idx="133">
                  <c:v>42429</c:v>
                </c:pt>
                <c:pt idx="134">
                  <c:v>42460</c:v>
                </c:pt>
                <c:pt idx="135">
                  <c:v>42490</c:v>
                </c:pt>
                <c:pt idx="136">
                  <c:v>42521</c:v>
                </c:pt>
                <c:pt idx="137">
                  <c:v>42551</c:v>
                </c:pt>
                <c:pt idx="138">
                  <c:v>42582</c:v>
                </c:pt>
                <c:pt idx="139">
                  <c:v>42613</c:v>
                </c:pt>
                <c:pt idx="140">
                  <c:v>42643</c:v>
                </c:pt>
                <c:pt idx="141">
                  <c:v>42674</c:v>
                </c:pt>
                <c:pt idx="142">
                  <c:v>42704</c:v>
                </c:pt>
                <c:pt idx="143">
                  <c:v>42735</c:v>
                </c:pt>
                <c:pt idx="144">
                  <c:v>42766</c:v>
                </c:pt>
                <c:pt idx="145">
                  <c:v>42794</c:v>
                </c:pt>
                <c:pt idx="146">
                  <c:v>42825</c:v>
                </c:pt>
                <c:pt idx="147">
                  <c:v>42855</c:v>
                </c:pt>
                <c:pt idx="148">
                  <c:v>42886</c:v>
                </c:pt>
                <c:pt idx="149">
                  <c:v>42916</c:v>
                </c:pt>
                <c:pt idx="150">
                  <c:v>42947</c:v>
                </c:pt>
                <c:pt idx="151">
                  <c:v>42978</c:v>
                </c:pt>
                <c:pt idx="152">
                  <c:v>43008</c:v>
                </c:pt>
                <c:pt idx="153">
                  <c:v>43039</c:v>
                </c:pt>
                <c:pt idx="154">
                  <c:v>43069</c:v>
                </c:pt>
                <c:pt idx="155">
                  <c:v>43100</c:v>
                </c:pt>
                <c:pt idx="156">
                  <c:v>43131</c:v>
                </c:pt>
                <c:pt idx="157">
                  <c:v>43159</c:v>
                </c:pt>
                <c:pt idx="158">
                  <c:v>43190</c:v>
                </c:pt>
                <c:pt idx="159">
                  <c:v>43220</c:v>
                </c:pt>
                <c:pt idx="160">
                  <c:v>43251</c:v>
                </c:pt>
                <c:pt idx="161">
                  <c:v>43281</c:v>
                </c:pt>
                <c:pt idx="162">
                  <c:v>43312</c:v>
                </c:pt>
                <c:pt idx="163">
                  <c:v>43343</c:v>
                </c:pt>
                <c:pt idx="164">
                  <c:v>43373</c:v>
                </c:pt>
                <c:pt idx="165">
                  <c:v>43404</c:v>
                </c:pt>
                <c:pt idx="166">
                  <c:v>43434</c:v>
                </c:pt>
                <c:pt idx="167">
                  <c:v>43465</c:v>
                </c:pt>
                <c:pt idx="168">
                  <c:v>43496</c:v>
                </c:pt>
                <c:pt idx="169">
                  <c:v>43524</c:v>
                </c:pt>
                <c:pt idx="170">
                  <c:v>43555</c:v>
                </c:pt>
                <c:pt idx="171">
                  <c:v>43585</c:v>
                </c:pt>
                <c:pt idx="172">
                  <c:v>43616</c:v>
                </c:pt>
                <c:pt idx="173">
                  <c:v>43646</c:v>
                </c:pt>
                <c:pt idx="174">
                  <c:v>43677</c:v>
                </c:pt>
                <c:pt idx="175">
                  <c:v>43708</c:v>
                </c:pt>
                <c:pt idx="176">
                  <c:v>43738</c:v>
                </c:pt>
                <c:pt idx="177">
                  <c:v>43769</c:v>
                </c:pt>
                <c:pt idx="178">
                  <c:v>43799</c:v>
                </c:pt>
                <c:pt idx="179">
                  <c:v>43830</c:v>
                </c:pt>
                <c:pt idx="180">
                  <c:v>43861</c:v>
                </c:pt>
                <c:pt idx="181">
                  <c:v>43890</c:v>
                </c:pt>
                <c:pt idx="182">
                  <c:v>43921</c:v>
                </c:pt>
                <c:pt idx="183">
                  <c:v>43951</c:v>
                </c:pt>
                <c:pt idx="184">
                  <c:v>43982</c:v>
                </c:pt>
                <c:pt idx="185">
                  <c:v>44012</c:v>
                </c:pt>
                <c:pt idx="186">
                  <c:v>44043</c:v>
                </c:pt>
                <c:pt idx="187">
                  <c:v>44074</c:v>
                </c:pt>
                <c:pt idx="188">
                  <c:v>44104</c:v>
                </c:pt>
                <c:pt idx="189">
                  <c:v>44135</c:v>
                </c:pt>
                <c:pt idx="190">
                  <c:v>44165</c:v>
                </c:pt>
                <c:pt idx="191">
                  <c:v>44196</c:v>
                </c:pt>
                <c:pt idx="192">
                  <c:v>44227</c:v>
                </c:pt>
                <c:pt idx="193">
                  <c:v>44255</c:v>
                </c:pt>
                <c:pt idx="194">
                  <c:v>44286</c:v>
                </c:pt>
                <c:pt idx="195">
                  <c:v>44316</c:v>
                </c:pt>
                <c:pt idx="196">
                  <c:v>44347</c:v>
                </c:pt>
                <c:pt idx="197">
                  <c:v>44377</c:v>
                </c:pt>
                <c:pt idx="198">
                  <c:v>44408</c:v>
                </c:pt>
                <c:pt idx="199">
                  <c:v>44439</c:v>
                </c:pt>
                <c:pt idx="200">
                  <c:v>44469</c:v>
                </c:pt>
                <c:pt idx="201">
                  <c:v>44500</c:v>
                </c:pt>
                <c:pt idx="202">
                  <c:v>44530</c:v>
                </c:pt>
                <c:pt idx="203">
                  <c:v>44561</c:v>
                </c:pt>
                <c:pt idx="204">
                  <c:v>44592</c:v>
                </c:pt>
                <c:pt idx="205">
                  <c:v>44620</c:v>
                </c:pt>
                <c:pt idx="206">
                  <c:v>44651</c:v>
                </c:pt>
                <c:pt idx="207">
                  <c:v>44681</c:v>
                </c:pt>
                <c:pt idx="208">
                  <c:v>44712</c:v>
                </c:pt>
                <c:pt idx="209">
                  <c:v>44742</c:v>
                </c:pt>
                <c:pt idx="210">
                  <c:v>44773</c:v>
                </c:pt>
                <c:pt idx="211">
                  <c:v>44804</c:v>
                </c:pt>
                <c:pt idx="212">
                  <c:v>44834</c:v>
                </c:pt>
                <c:pt idx="213">
                  <c:v>44865</c:v>
                </c:pt>
              </c:numCache>
            </c:numRef>
          </c:cat>
          <c:val>
            <c:numRef>
              <c:f>'Figure 8.8'!$G$2:$G$215</c:f>
              <c:numCache>
                <c:formatCode>General</c:formatCode>
                <c:ptCount val="214"/>
                <c:pt idx="0">
                  <c:v>123.00000000000004</c:v>
                </c:pt>
                <c:pt idx="1">
                  <c:v>82.100000000000065</c:v>
                </c:pt>
                <c:pt idx="2">
                  <c:v>91.700000000000074</c:v>
                </c:pt>
                <c:pt idx="3">
                  <c:v>112.99999999999999</c:v>
                </c:pt>
                <c:pt idx="4">
                  <c:v>116.70000000000003</c:v>
                </c:pt>
                <c:pt idx="5">
                  <c:v>104.5</c:v>
                </c:pt>
                <c:pt idx="6">
                  <c:v>78.2</c:v>
                </c:pt>
                <c:pt idx="7">
                  <c:v>107.39999999999998</c:v>
                </c:pt>
                <c:pt idx="8">
                  <c:v>80.400000000000034</c:v>
                </c:pt>
                <c:pt idx="9">
                  <c:v>78.699999999999989</c:v>
                </c:pt>
                <c:pt idx="10">
                  <c:v>93.40000000000002</c:v>
                </c:pt>
                <c:pt idx="11">
                  <c:v>97.700000000000031</c:v>
                </c:pt>
                <c:pt idx="12">
                  <c:v>77.299999999999969</c:v>
                </c:pt>
                <c:pt idx="13">
                  <c:v>79.699999999999974</c:v>
                </c:pt>
                <c:pt idx="14">
                  <c:v>68.100000000000009</c:v>
                </c:pt>
                <c:pt idx="15">
                  <c:v>78.699999999999989</c:v>
                </c:pt>
                <c:pt idx="16">
                  <c:v>82.899999999999977</c:v>
                </c:pt>
                <c:pt idx="17">
                  <c:v>75.199999999999974</c:v>
                </c:pt>
                <c:pt idx="18">
                  <c:v>86.899999999999977</c:v>
                </c:pt>
                <c:pt idx="19">
                  <c:v>95.199999999999989</c:v>
                </c:pt>
                <c:pt idx="20">
                  <c:v>87.999999999999986</c:v>
                </c:pt>
                <c:pt idx="21">
                  <c:v>91.000000000000014</c:v>
                </c:pt>
                <c:pt idx="22">
                  <c:v>87.000000000000014</c:v>
                </c:pt>
                <c:pt idx="23">
                  <c:v>61.600000000000051</c:v>
                </c:pt>
                <c:pt idx="24">
                  <c:v>59.000000000000071</c:v>
                </c:pt>
                <c:pt idx="25">
                  <c:v>82.2</c:v>
                </c:pt>
                <c:pt idx="26">
                  <c:v>65.399999999999991</c:v>
                </c:pt>
                <c:pt idx="27">
                  <c:v>84.600000000000009</c:v>
                </c:pt>
                <c:pt idx="28">
                  <c:v>58.000000000000007</c:v>
                </c:pt>
                <c:pt idx="29">
                  <c:v>76.40000000000002</c:v>
                </c:pt>
                <c:pt idx="30">
                  <c:v>98.900000000000077</c:v>
                </c:pt>
                <c:pt idx="31">
                  <c:v>125.90000000000003</c:v>
                </c:pt>
                <c:pt idx="32">
                  <c:v>115.20000000000002</c:v>
                </c:pt>
                <c:pt idx="33">
                  <c:v>118.70000000000003</c:v>
                </c:pt>
                <c:pt idx="34">
                  <c:v>150.00000000000006</c:v>
                </c:pt>
                <c:pt idx="35">
                  <c:v>146.5</c:v>
                </c:pt>
                <c:pt idx="36">
                  <c:v>173.5</c:v>
                </c:pt>
                <c:pt idx="37">
                  <c:v>201.9</c:v>
                </c:pt>
                <c:pt idx="38">
                  <c:v>209.89999999999998</c:v>
                </c:pt>
                <c:pt idx="39">
                  <c:v>181.99999999999997</c:v>
                </c:pt>
                <c:pt idx="40">
                  <c:v>150.90000000000003</c:v>
                </c:pt>
                <c:pt idx="41">
                  <c:v>170.89999999999998</c:v>
                </c:pt>
                <c:pt idx="42">
                  <c:v>172.2</c:v>
                </c:pt>
                <c:pt idx="43">
                  <c:v>182.69999999999996</c:v>
                </c:pt>
                <c:pt idx="44">
                  <c:v>182.50000000000003</c:v>
                </c:pt>
                <c:pt idx="45">
                  <c:v>232.50000000000003</c:v>
                </c:pt>
                <c:pt idx="46">
                  <c:v>319.8</c:v>
                </c:pt>
                <c:pt idx="47">
                  <c:v>283.59999999999997</c:v>
                </c:pt>
                <c:pt idx="48">
                  <c:v>220.79999999999998</c:v>
                </c:pt>
                <c:pt idx="49">
                  <c:v>225.49999999999994</c:v>
                </c:pt>
                <c:pt idx="50">
                  <c:v>283.5</c:v>
                </c:pt>
                <c:pt idx="51">
                  <c:v>226.89999999999998</c:v>
                </c:pt>
                <c:pt idx="52">
                  <c:v>207.9</c:v>
                </c:pt>
                <c:pt idx="53">
                  <c:v>207.50000000000003</c:v>
                </c:pt>
                <c:pt idx="54">
                  <c:v>192.90000000000003</c:v>
                </c:pt>
                <c:pt idx="55">
                  <c:v>186.09999999999997</c:v>
                </c:pt>
                <c:pt idx="56">
                  <c:v>182.29999999999998</c:v>
                </c:pt>
                <c:pt idx="57">
                  <c:v>176.50000000000006</c:v>
                </c:pt>
                <c:pt idx="58">
                  <c:v>199.00000000000003</c:v>
                </c:pt>
                <c:pt idx="59">
                  <c:v>142.1</c:v>
                </c:pt>
                <c:pt idx="60">
                  <c:v>167.4</c:v>
                </c:pt>
                <c:pt idx="61">
                  <c:v>173.59999999999997</c:v>
                </c:pt>
                <c:pt idx="62">
                  <c:v>144.19999999999996</c:v>
                </c:pt>
                <c:pt idx="63">
                  <c:v>163.50000000000003</c:v>
                </c:pt>
                <c:pt idx="64">
                  <c:v>167.3</c:v>
                </c:pt>
                <c:pt idx="65">
                  <c:v>194.70000000000002</c:v>
                </c:pt>
                <c:pt idx="66">
                  <c:v>181.29999999999998</c:v>
                </c:pt>
                <c:pt idx="67">
                  <c:v>202</c:v>
                </c:pt>
                <c:pt idx="68">
                  <c:v>201.8</c:v>
                </c:pt>
                <c:pt idx="69">
                  <c:v>207.89999999999998</c:v>
                </c:pt>
                <c:pt idx="70">
                  <c:v>207.10000000000002</c:v>
                </c:pt>
                <c:pt idx="71">
                  <c:v>171.5</c:v>
                </c:pt>
                <c:pt idx="72">
                  <c:v>166.8</c:v>
                </c:pt>
                <c:pt idx="73">
                  <c:v>179.1</c:v>
                </c:pt>
                <c:pt idx="74">
                  <c:v>165.79999999999998</c:v>
                </c:pt>
                <c:pt idx="75">
                  <c:v>187.20000000000005</c:v>
                </c:pt>
                <c:pt idx="76">
                  <c:v>189.8</c:v>
                </c:pt>
                <c:pt idx="77">
                  <c:v>182.9</c:v>
                </c:pt>
                <c:pt idx="78">
                  <c:v>213.29999999999995</c:v>
                </c:pt>
                <c:pt idx="79">
                  <c:v>214.6</c:v>
                </c:pt>
                <c:pt idx="80">
                  <c:v>217.4</c:v>
                </c:pt>
                <c:pt idx="81">
                  <c:v>186.60000000000002</c:v>
                </c:pt>
                <c:pt idx="82">
                  <c:v>180.10000000000002</c:v>
                </c:pt>
                <c:pt idx="83">
                  <c:v>205.29999999999998</c:v>
                </c:pt>
                <c:pt idx="84">
                  <c:v>205.20000000000002</c:v>
                </c:pt>
                <c:pt idx="85">
                  <c:v>187.8</c:v>
                </c:pt>
                <c:pt idx="86">
                  <c:v>177.90000000000003</c:v>
                </c:pt>
                <c:pt idx="87">
                  <c:v>204.5</c:v>
                </c:pt>
                <c:pt idx="88">
                  <c:v>224.09999999999997</c:v>
                </c:pt>
                <c:pt idx="89">
                  <c:v>199.40000000000003</c:v>
                </c:pt>
                <c:pt idx="90">
                  <c:v>193.1</c:v>
                </c:pt>
                <c:pt idx="91">
                  <c:v>193.1</c:v>
                </c:pt>
                <c:pt idx="92">
                  <c:v>185.60000000000002</c:v>
                </c:pt>
                <c:pt idx="93">
                  <c:v>177.9</c:v>
                </c:pt>
                <c:pt idx="94">
                  <c:v>188.39999999999998</c:v>
                </c:pt>
                <c:pt idx="95">
                  <c:v>189.2</c:v>
                </c:pt>
                <c:pt idx="96">
                  <c:v>181.39999999999998</c:v>
                </c:pt>
                <c:pt idx="97">
                  <c:v>202.4</c:v>
                </c:pt>
                <c:pt idx="98">
                  <c:v>208</c:v>
                </c:pt>
                <c:pt idx="99">
                  <c:v>205.7</c:v>
                </c:pt>
                <c:pt idx="100">
                  <c:v>176.10000000000002</c:v>
                </c:pt>
                <c:pt idx="101">
                  <c:v>178.29999999999995</c:v>
                </c:pt>
                <c:pt idx="102">
                  <c:v>176.29999999999998</c:v>
                </c:pt>
                <c:pt idx="103">
                  <c:v>175.5</c:v>
                </c:pt>
                <c:pt idx="104">
                  <c:v>202.89999999999995</c:v>
                </c:pt>
                <c:pt idx="105">
                  <c:v>197.5</c:v>
                </c:pt>
                <c:pt idx="106">
                  <c:v>189.49999999999994</c:v>
                </c:pt>
                <c:pt idx="107">
                  <c:v>159.10000000000002</c:v>
                </c:pt>
                <c:pt idx="108">
                  <c:v>183.50000000000003</c:v>
                </c:pt>
                <c:pt idx="109">
                  <c:v>180.20000000000002</c:v>
                </c:pt>
                <c:pt idx="110">
                  <c:v>166.1</c:v>
                </c:pt>
                <c:pt idx="111">
                  <c:v>157.29999999999998</c:v>
                </c:pt>
                <c:pt idx="112">
                  <c:v>168.30000000000004</c:v>
                </c:pt>
                <c:pt idx="113">
                  <c:v>171.89999999999998</c:v>
                </c:pt>
                <c:pt idx="114">
                  <c:v>159.10000000000002</c:v>
                </c:pt>
                <c:pt idx="115">
                  <c:v>173.60000000000002</c:v>
                </c:pt>
                <c:pt idx="116">
                  <c:v>159</c:v>
                </c:pt>
                <c:pt idx="117">
                  <c:v>158.4</c:v>
                </c:pt>
                <c:pt idx="118">
                  <c:v>175.5</c:v>
                </c:pt>
                <c:pt idx="119">
                  <c:v>161.79999999999998</c:v>
                </c:pt>
                <c:pt idx="120">
                  <c:v>180.80000000000004</c:v>
                </c:pt>
                <c:pt idx="121">
                  <c:v>161.6</c:v>
                </c:pt>
                <c:pt idx="122">
                  <c:v>171.60000000000002</c:v>
                </c:pt>
                <c:pt idx="123">
                  <c:v>148.70000000000002</c:v>
                </c:pt>
                <c:pt idx="124">
                  <c:v>186.80000000000004</c:v>
                </c:pt>
                <c:pt idx="125">
                  <c:v>183.60000000000002</c:v>
                </c:pt>
                <c:pt idx="126">
                  <c:v>196.90000000000003</c:v>
                </c:pt>
                <c:pt idx="127">
                  <c:v>182.10000000000002</c:v>
                </c:pt>
                <c:pt idx="128">
                  <c:v>203.20000000000005</c:v>
                </c:pt>
                <c:pt idx="129">
                  <c:v>180.70000000000005</c:v>
                </c:pt>
                <c:pt idx="130">
                  <c:v>185.29999999999998</c:v>
                </c:pt>
                <c:pt idx="131">
                  <c:v>170.00000000000003</c:v>
                </c:pt>
                <c:pt idx="132">
                  <c:v>207.80000000000004</c:v>
                </c:pt>
                <c:pt idx="133">
                  <c:v>222.40000000000003</c:v>
                </c:pt>
                <c:pt idx="134">
                  <c:v>204.99999999999997</c:v>
                </c:pt>
                <c:pt idx="135">
                  <c:v>177.59999999999997</c:v>
                </c:pt>
                <c:pt idx="136">
                  <c:v>180.29999999999998</c:v>
                </c:pt>
                <c:pt idx="137">
                  <c:v>202.89999999999998</c:v>
                </c:pt>
                <c:pt idx="138">
                  <c:v>182.6</c:v>
                </c:pt>
                <c:pt idx="139">
                  <c:v>173.89999999999998</c:v>
                </c:pt>
                <c:pt idx="140">
                  <c:v>181.50000000000003</c:v>
                </c:pt>
                <c:pt idx="141">
                  <c:v>168.39999999999998</c:v>
                </c:pt>
                <c:pt idx="142">
                  <c:v>147.79999999999998</c:v>
                </c:pt>
                <c:pt idx="143">
                  <c:v>161.49999999999997</c:v>
                </c:pt>
                <c:pt idx="144">
                  <c:v>146.59999999999997</c:v>
                </c:pt>
                <c:pt idx="145">
                  <c:v>155.9</c:v>
                </c:pt>
                <c:pt idx="146">
                  <c:v>162.19999999999999</c:v>
                </c:pt>
                <c:pt idx="147">
                  <c:v>158.9</c:v>
                </c:pt>
                <c:pt idx="148">
                  <c:v>164.6</c:v>
                </c:pt>
                <c:pt idx="149">
                  <c:v>137.5</c:v>
                </c:pt>
                <c:pt idx="150">
                  <c:v>140.50000000000003</c:v>
                </c:pt>
                <c:pt idx="151">
                  <c:v>151.19999999999999</c:v>
                </c:pt>
                <c:pt idx="152">
                  <c:v>129.6</c:v>
                </c:pt>
                <c:pt idx="153">
                  <c:v>122.00000000000001</c:v>
                </c:pt>
                <c:pt idx="154">
                  <c:v>115.89999999999998</c:v>
                </c:pt>
                <c:pt idx="155">
                  <c:v>110.39999999999996</c:v>
                </c:pt>
                <c:pt idx="156">
                  <c:v>84.399999999999991</c:v>
                </c:pt>
                <c:pt idx="157">
                  <c:v>95.799999999999969</c:v>
                </c:pt>
                <c:pt idx="158">
                  <c:v>112.99999999999999</c:v>
                </c:pt>
                <c:pt idx="159">
                  <c:v>89.6</c:v>
                </c:pt>
                <c:pt idx="160">
                  <c:v>114.1</c:v>
                </c:pt>
                <c:pt idx="161">
                  <c:v>109.89999999999998</c:v>
                </c:pt>
                <c:pt idx="162">
                  <c:v>90.90000000000002</c:v>
                </c:pt>
                <c:pt idx="163">
                  <c:v>101.89999999999996</c:v>
                </c:pt>
                <c:pt idx="164">
                  <c:v>91.800000000000011</c:v>
                </c:pt>
                <c:pt idx="165">
                  <c:v>99.599999999999952</c:v>
                </c:pt>
                <c:pt idx="166">
                  <c:v>123.1</c:v>
                </c:pt>
                <c:pt idx="167">
                  <c:v>133.49999999999994</c:v>
                </c:pt>
                <c:pt idx="168">
                  <c:v>130.00000000000003</c:v>
                </c:pt>
                <c:pt idx="169">
                  <c:v>107.39999999999998</c:v>
                </c:pt>
                <c:pt idx="170">
                  <c:v>136.39999999999998</c:v>
                </c:pt>
                <c:pt idx="171">
                  <c:v>118.69999999999999</c:v>
                </c:pt>
                <c:pt idx="172">
                  <c:v>154.5</c:v>
                </c:pt>
                <c:pt idx="173">
                  <c:v>141.4</c:v>
                </c:pt>
                <c:pt idx="174">
                  <c:v>127.49999999999999</c:v>
                </c:pt>
                <c:pt idx="175">
                  <c:v>146.19999999999999</c:v>
                </c:pt>
                <c:pt idx="176">
                  <c:v>136.39999999999998</c:v>
                </c:pt>
                <c:pt idx="177">
                  <c:v>131.79999999999998</c:v>
                </c:pt>
                <c:pt idx="178">
                  <c:v>128.30000000000001</c:v>
                </c:pt>
                <c:pt idx="179">
                  <c:v>109.09999999999998</c:v>
                </c:pt>
                <c:pt idx="180">
                  <c:v>143.19999999999999</c:v>
                </c:pt>
                <c:pt idx="181">
                  <c:v>163</c:v>
                </c:pt>
                <c:pt idx="182">
                  <c:v>235</c:v>
                </c:pt>
                <c:pt idx="183">
                  <c:v>179</c:v>
                </c:pt>
                <c:pt idx="184">
                  <c:v>184.7</c:v>
                </c:pt>
                <c:pt idx="185">
                  <c:v>175.3</c:v>
                </c:pt>
                <c:pt idx="186">
                  <c:v>161.10000000000002</c:v>
                </c:pt>
                <c:pt idx="187">
                  <c:v>154.4</c:v>
                </c:pt>
                <c:pt idx="188">
                  <c:v>162.5</c:v>
                </c:pt>
                <c:pt idx="189">
                  <c:v>147.5</c:v>
                </c:pt>
                <c:pt idx="190">
                  <c:v>145.89999999999998</c:v>
                </c:pt>
                <c:pt idx="191">
                  <c:v>134.39999999999998</c:v>
                </c:pt>
                <c:pt idx="192">
                  <c:v>138.30000000000001</c:v>
                </c:pt>
                <c:pt idx="193">
                  <c:v>129.30000000000001</c:v>
                </c:pt>
                <c:pt idx="194">
                  <c:v>129.80000000000001</c:v>
                </c:pt>
                <c:pt idx="195">
                  <c:v>127.2</c:v>
                </c:pt>
                <c:pt idx="196">
                  <c:v>136.39999999999998</c:v>
                </c:pt>
                <c:pt idx="197">
                  <c:v>132.1</c:v>
                </c:pt>
                <c:pt idx="198">
                  <c:v>134.6</c:v>
                </c:pt>
                <c:pt idx="199">
                  <c:v>123.99999999999997</c:v>
                </c:pt>
                <c:pt idx="200">
                  <c:v>104.19999999999999</c:v>
                </c:pt>
                <c:pt idx="201">
                  <c:v>112.50000000000003</c:v>
                </c:pt>
                <c:pt idx="202">
                  <c:v>117.30000000000001</c:v>
                </c:pt>
                <c:pt idx="203">
                  <c:v>113.79999999999998</c:v>
                </c:pt>
                <c:pt idx="204">
                  <c:v>115.20000000000002</c:v>
                </c:pt>
                <c:pt idx="205">
                  <c:v>142.30000000000001</c:v>
                </c:pt>
                <c:pt idx="206">
                  <c:v>108.89999999999999</c:v>
                </c:pt>
                <c:pt idx="207">
                  <c:v>82.3</c:v>
                </c:pt>
                <c:pt idx="208">
                  <c:v>128.29999999999998</c:v>
                </c:pt>
                <c:pt idx="209">
                  <c:v>122.40000000000002</c:v>
                </c:pt>
                <c:pt idx="210">
                  <c:v>140.89999999999998</c:v>
                </c:pt>
                <c:pt idx="211">
                  <c:v>87.500000000000043</c:v>
                </c:pt>
                <c:pt idx="212">
                  <c:v>75.8</c:v>
                </c:pt>
                <c:pt idx="213">
                  <c:v>104.99999999999999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39-4648-A225-E809FAED3181}"/>
            </c:ext>
          </c:extLst>
        </c:ser>
        <c:ser>
          <c:idx val="1"/>
          <c:order val="1"/>
          <c:tx>
            <c:strRef>
              <c:f>'Figure 8.8'!$H$1</c:f>
              <c:strCache>
                <c:ptCount val="1"/>
                <c:pt idx="0">
                  <c:v>A Corporate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'Figure 8.8'!$C$2:$C$215</c:f>
              <c:numCache>
                <c:formatCode>d\-m\-yyyy</c:formatCode>
                <c:ptCount val="214"/>
                <c:pt idx="0">
                  <c:v>38383</c:v>
                </c:pt>
                <c:pt idx="1">
                  <c:v>38411</c:v>
                </c:pt>
                <c:pt idx="2">
                  <c:v>38442</c:v>
                </c:pt>
                <c:pt idx="3">
                  <c:v>38472</c:v>
                </c:pt>
                <c:pt idx="4">
                  <c:v>38503</c:v>
                </c:pt>
                <c:pt idx="5">
                  <c:v>38533</c:v>
                </c:pt>
                <c:pt idx="6">
                  <c:v>38564</c:v>
                </c:pt>
                <c:pt idx="7">
                  <c:v>38595</c:v>
                </c:pt>
                <c:pt idx="8">
                  <c:v>38625</c:v>
                </c:pt>
                <c:pt idx="9">
                  <c:v>38656</c:v>
                </c:pt>
                <c:pt idx="10">
                  <c:v>38686</c:v>
                </c:pt>
                <c:pt idx="11">
                  <c:v>38717</c:v>
                </c:pt>
                <c:pt idx="12">
                  <c:v>38748</c:v>
                </c:pt>
                <c:pt idx="13">
                  <c:v>38776</c:v>
                </c:pt>
                <c:pt idx="14">
                  <c:v>38807</c:v>
                </c:pt>
                <c:pt idx="15">
                  <c:v>38837</c:v>
                </c:pt>
                <c:pt idx="16">
                  <c:v>38868</c:v>
                </c:pt>
                <c:pt idx="17">
                  <c:v>38898</c:v>
                </c:pt>
                <c:pt idx="18">
                  <c:v>38929</c:v>
                </c:pt>
                <c:pt idx="19">
                  <c:v>38960</c:v>
                </c:pt>
                <c:pt idx="20">
                  <c:v>38990</c:v>
                </c:pt>
                <c:pt idx="21">
                  <c:v>39021</c:v>
                </c:pt>
                <c:pt idx="22">
                  <c:v>39051</c:v>
                </c:pt>
                <c:pt idx="23">
                  <c:v>39082</c:v>
                </c:pt>
                <c:pt idx="24">
                  <c:v>39113</c:v>
                </c:pt>
                <c:pt idx="25">
                  <c:v>39141</c:v>
                </c:pt>
                <c:pt idx="26">
                  <c:v>39172</c:v>
                </c:pt>
                <c:pt idx="27">
                  <c:v>39202</c:v>
                </c:pt>
                <c:pt idx="28">
                  <c:v>39233</c:v>
                </c:pt>
                <c:pt idx="29">
                  <c:v>39263</c:v>
                </c:pt>
                <c:pt idx="30">
                  <c:v>39294</c:v>
                </c:pt>
                <c:pt idx="31">
                  <c:v>39325</c:v>
                </c:pt>
                <c:pt idx="32">
                  <c:v>39355</c:v>
                </c:pt>
                <c:pt idx="33">
                  <c:v>39386</c:v>
                </c:pt>
                <c:pt idx="34">
                  <c:v>39416</c:v>
                </c:pt>
                <c:pt idx="35">
                  <c:v>39447</c:v>
                </c:pt>
                <c:pt idx="36">
                  <c:v>39478</c:v>
                </c:pt>
                <c:pt idx="37">
                  <c:v>39507</c:v>
                </c:pt>
                <c:pt idx="38">
                  <c:v>39538</c:v>
                </c:pt>
                <c:pt idx="39">
                  <c:v>39568</c:v>
                </c:pt>
                <c:pt idx="40">
                  <c:v>39599</c:v>
                </c:pt>
                <c:pt idx="41">
                  <c:v>39629</c:v>
                </c:pt>
                <c:pt idx="42">
                  <c:v>39660</c:v>
                </c:pt>
                <c:pt idx="43">
                  <c:v>39691</c:v>
                </c:pt>
                <c:pt idx="44">
                  <c:v>39721</c:v>
                </c:pt>
                <c:pt idx="45">
                  <c:v>39752</c:v>
                </c:pt>
                <c:pt idx="46">
                  <c:v>39782</c:v>
                </c:pt>
                <c:pt idx="47">
                  <c:v>39813</c:v>
                </c:pt>
                <c:pt idx="48">
                  <c:v>39844</c:v>
                </c:pt>
                <c:pt idx="49">
                  <c:v>39872</c:v>
                </c:pt>
                <c:pt idx="50">
                  <c:v>39903</c:v>
                </c:pt>
                <c:pt idx="51">
                  <c:v>39933</c:v>
                </c:pt>
                <c:pt idx="52">
                  <c:v>39964</c:v>
                </c:pt>
                <c:pt idx="53">
                  <c:v>39994</c:v>
                </c:pt>
                <c:pt idx="54">
                  <c:v>40025</c:v>
                </c:pt>
                <c:pt idx="55">
                  <c:v>40056</c:v>
                </c:pt>
                <c:pt idx="56">
                  <c:v>40086</c:v>
                </c:pt>
                <c:pt idx="57">
                  <c:v>40117</c:v>
                </c:pt>
                <c:pt idx="58">
                  <c:v>40147</c:v>
                </c:pt>
                <c:pt idx="59">
                  <c:v>40178</c:v>
                </c:pt>
                <c:pt idx="60">
                  <c:v>40209</c:v>
                </c:pt>
                <c:pt idx="61">
                  <c:v>40237</c:v>
                </c:pt>
                <c:pt idx="62">
                  <c:v>40268</c:v>
                </c:pt>
                <c:pt idx="63">
                  <c:v>40298</c:v>
                </c:pt>
                <c:pt idx="64">
                  <c:v>40329</c:v>
                </c:pt>
                <c:pt idx="65">
                  <c:v>40359</c:v>
                </c:pt>
                <c:pt idx="66">
                  <c:v>40390</c:v>
                </c:pt>
                <c:pt idx="67">
                  <c:v>40421</c:v>
                </c:pt>
                <c:pt idx="68">
                  <c:v>40451</c:v>
                </c:pt>
                <c:pt idx="69">
                  <c:v>40482</c:v>
                </c:pt>
                <c:pt idx="70">
                  <c:v>40512</c:v>
                </c:pt>
                <c:pt idx="71">
                  <c:v>40543</c:v>
                </c:pt>
                <c:pt idx="72">
                  <c:v>40574</c:v>
                </c:pt>
                <c:pt idx="73">
                  <c:v>40602</c:v>
                </c:pt>
                <c:pt idx="74">
                  <c:v>40633</c:v>
                </c:pt>
                <c:pt idx="75">
                  <c:v>40663</c:v>
                </c:pt>
                <c:pt idx="76">
                  <c:v>40694</c:v>
                </c:pt>
                <c:pt idx="77">
                  <c:v>40724</c:v>
                </c:pt>
                <c:pt idx="78">
                  <c:v>40755</c:v>
                </c:pt>
                <c:pt idx="79">
                  <c:v>40786</c:v>
                </c:pt>
                <c:pt idx="80">
                  <c:v>40816</c:v>
                </c:pt>
                <c:pt idx="81">
                  <c:v>40847</c:v>
                </c:pt>
                <c:pt idx="82">
                  <c:v>40877</c:v>
                </c:pt>
                <c:pt idx="83">
                  <c:v>40908</c:v>
                </c:pt>
                <c:pt idx="84">
                  <c:v>40939</c:v>
                </c:pt>
                <c:pt idx="85">
                  <c:v>40968</c:v>
                </c:pt>
                <c:pt idx="86">
                  <c:v>40999</c:v>
                </c:pt>
                <c:pt idx="87">
                  <c:v>41029</c:v>
                </c:pt>
                <c:pt idx="88">
                  <c:v>41060</c:v>
                </c:pt>
                <c:pt idx="89">
                  <c:v>41090</c:v>
                </c:pt>
                <c:pt idx="90">
                  <c:v>41121</c:v>
                </c:pt>
                <c:pt idx="91">
                  <c:v>41152</c:v>
                </c:pt>
                <c:pt idx="92">
                  <c:v>41182</c:v>
                </c:pt>
                <c:pt idx="93">
                  <c:v>41213</c:v>
                </c:pt>
                <c:pt idx="94">
                  <c:v>41243</c:v>
                </c:pt>
                <c:pt idx="95">
                  <c:v>41274</c:v>
                </c:pt>
                <c:pt idx="96">
                  <c:v>41305</c:v>
                </c:pt>
                <c:pt idx="97">
                  <c:v>41333</c:v>
                </c:pt>
                <c:pt idx="98">
                  <c:v>41364</c:v>
                </c:pt>
                <c:pt idx="99">
                  <c:v>41394</c:v>
                </c:pt>
                <c:pt idx="100">
                  <c:v>41425</c:v>
                </c:pt>
                <c:pt idx="101">
                  <c:v>41455</c:v>
                </c:pt>
                <c:pt idx="102">
                  <c:v>41486</c:v>
                </c:pt>
                <c:pt idx="103">
                  <c:v>41517</c:v>
                </c:pt>
                <c:pt idx="104">
                  <c:v>41547</c:v>
                </c:pt>
                <c:pt idx="105">
                  <c:v>41578</c:v>
                </c:pt>
                <c:pt idx="106">
                  <c:v>41608</c:v>
                </c:pt>
                <c:pt idx="107">
                  <c:v>41639</c:v>
                </c:pt>
                <c:pt idx="108">
                  <c:v>41670</c:v>
                </c:pt>
                <c:pt idx="109">
                  <c:v>41698</c:v>
                </c:pt>
                <c:pt idx="110">
                  <c:v>41729</c:v>
                </c:pt>
                <c:pt idx="111">
                  <c:v>41759</c:v>
                </c:pt>
                <c:pt idx="112">
                  <c:v>41790</c:v>
                </c:pt>
                <c:pt idx="113">
                  <c:v>41820</c:v>
                </c:pt>
                <c:pt idx="114">
                  <c:v>41851</c:v>
                </c:pt>
                <c:pt idx="115">
                  <c:v>41882</c:v>
                </c:pt>
                <c:pt idx="116">
                  <c:v>41912</c:v>
                </c:pt>
                <c:pt idx="117">
                  <c:v>41943</c:v>
                </c:pt>
                <c:pt idx="118">
                  <c:v>41973</c:v>
                </c:pt>
                <c:pt idx="119">
                  <c:v>42004</c:v>
                </c:pt>
                <c:pt idx="120">
                  <c:v>42035</c:v>
                </c:pt>
                <c:pt idx="121">
                  <c:v>42063</c:v>
                </c:pt>
                <c:pt idx="122">
                  <c:v>42094</c:v>
                </c:pt>
                <c:pt idx="123">
                  <c:v>42124</c:v>
                </c:pt>
                <c:pt idx="124">
                  <c:v>42155</c:v>
                </c:pt>
                <c:pt idx="125">
                  <c:v>42185</c:v>
                </c:pt>
                <c:pt idx="126">
                  <c:v>42216</c:v>
                </c:pt>
                <c:pt idx="127">
                  <c:v>42247</c:v>
                </c:pt>
                <c:pt idx="128">
                  <c:v>42277</c:v>
                </c:pt>
                <c:pt idx="129">
                  <c:v>42308</c:v>
                </c:pt>
                <c:pt idx="130">
                  <c:v>42338</c:v>
                </c:pt>
                <c:pt idx="131">
                  <c:v>42369</c:v>
                </c:pt>
                <c:pt idx="132">
                  <c:v>42400</c:v>
                </c:pt>
                <c:pt idx="133">
                  <c:v>42429</c:v>
                </c:pt>
                <c:pt idx="134">
                  <c:v>42460</c:v>
                </c:pt>
                <c:pt idx="135">
                  <c:v>42490</c:v>
                </c:pt>
                <c:pt idx="136">
                  <c:v>42521</c:v>
                </c:pt>
                <c:pt idx="137">
                  <c:v>42551</c:v>
                </c:pt>
                <c:pt idx="138">
                  <c:v>42582</c:v>
                </c:pt>
                <c:pt idx="139">
                  <c:v>42613</c:v>
                </c:pt>
                <c:pt idx="140">
                  <c:v>42643</c:v>
                </c:pt>
                <c:pt idx="141">
                  <c:v>42674</c:v>
                </c:pt>
                <c:pt idx="142">
                  <c:v>42704</c:v>
                </c:pt>
                <c:pt idx="143">
                  <c:v>42735</c:v>
                </c:pt>
                <c:pt idx="144">
                  <c:v>42766</c:v>
                </c:pt>
                <c:pt idx="145">
                  <c:v>42794</c:v>
                </c:pt>
                <c:pt idx="146">
                  <c:v>42825</c:v>
                </c:pt>
                <c:pt idx="147">
                  <c:v>42855</c:v>
                </c:pt>
                <c:pt idx="148">
                  <c:v>42886</c:v>
                </c:pt>
                <c:pt idx="149">
                  <c:v>42916</c:v>
                </c:pt>
                <c:pt idx="150">
                  <c:v>42947</c:v>
                </c:pt>
                <c:pt idx="151">
                  <c:v>42978</c:v>
                </c:pt>
                <c:pt idx="152">
                  <c:v>43008</c:v>
                </c:pt>
                <c:pt idx="153">
                  <c:v>43039</c:v>
                </c:pt>
                <c:pt idx="154">
                  <c:v>43069</c:v>
                </c:pt>
                <c:pt idx="155">
                  <c:v>43100</c:v>
                </c:pt>
                <c:pt idx="156">
                  <c:v>43131</c:v>
                </c:pt>
                <c:pt idx="157">
                  <c:v>43159</c:v>
                </c:pt>
                <c:pt idx="158">
                  <c:v>43190</c:v>
                </c:pt>
                <c:pt idx="159">
                  <c:v>43220</c:v>
                </c:pt>
                <c:pt idx="160">
                  <c:v>43251</c:v>
                </c:pt>
                <c:pt idx="161">
                  <c:v>43281</c:v>
                </c:pt>
                <c:pt idx="162">
                  <c:v>43312</c:v>
                </c:pt>
                <c:pt idx="163">
                  <c:v>43343</c:v>
                </c:pt>
                <c:pt idx="164">
                  <c:v>43373</c:v>
                </c:pt>
                <c:pt idx="165">
                  <c:v>43404</c:v>
                </c:pt>
                <c:pt idx="166">
                  <c:v>43434</c:v>
                </c:pt>
                <c:pt idx="167">
                  <c:v>43465</c:v>
                </c:pt>
                <c:pt idx="168">
                  <c:v>43496</c:v>
                </c:pt>
                <c:pt idx="169">
                  <c:v>43524</c:v>
                </c:pt>
                <c:pt idx="170">
                  <c:v>43555</c:v>
                </c:pt>
                <c:pt idx="171">
                  <c:v>43585</c:v>
                </c:pt>
                <c:pt idx="172">
                  <c:v>43616</c:v>
                </c:pt>
                <c:pt idx="173">
                  <c:v>43646</c:v>
                </c:pt>
                <c:pt idx="174">
                  <c:v>43677</c:v>
                </c:pt>
                <c:pt idx="175">
                  <c:v>43708</c:v>
                </c:pt>
                <c:pt idx="176">
                  <c:v>43738</c:v>
                </c:pt>
                <c:pt idx="177">
                  <c:v>43769</c:v>
                </c:pt>
                <c:pt idx="178">
                  <c:v>43799</c:v>
                </c:pt>
                <c:pt idx="179">
                  <c:v>43830</c:v>
                </c:pt>
                <c:pt idx="180">
                  <c:v>43861</c:v>
                </c:pt>
                <c:pt idx="181">
                  <c:v>43890</c:v>
                </c:pt>
                <c:pt idx="182">
                  <c:v>43921</c:v>
                </c:pt>
                <c:pt idx="183">
                  <c:v>43951</c:v>
                </c:pt>
                <c:pt idx="184">
                  <c:v>43982</c:v>
                </c:pt>
                <c:pt idx="185">
                  <c:v>44012</c:v>
                </c:pt>
                <c:pt idx="186">
                  <c:v>44043</c:v>
                </c:pt>
                <c:pt idx="187">
                  <c:v>44074</c:v>
                </c:pt>
                <c:pt idx="188">
                  <c:v>44104</c:v>
                </c:pt>
                <c:pt idx="189">
                  <c:v>44135</c:v>
                </c:pt>
                <c:pt idx="190">
                  <c:v>44165</c:v>
                </c:pt>
                <c:pt idx="191">
                  <c:v>44196</c:v>
                </c:pt>
                <c:pt idx="192">
                  <c:v>44227</c:v>
                </c:pt>
                <c:pt idx="193">
                  <c:v>44255</c:v>
                </c:pt>
                <c:pt idx="194">
                  <c:v>44286</c:v>
                </c:pt>
                <c:pt idx="195">
                  <c:v>44316</c:v>
                </c:pt>
                <c:pt idx="196">
                  <c:v>44347</c:v>
                </c:pt>
                <c:pt idx="197">
                  <c:v>44377</c:v>
                </c:pt>
                <c:pt idx="198">
                  <c:v>44408</c:v>
                </c:pt>
                <c:pt idx="199">
                  <c:v>44439</c:v>
                </c:pt>
                <c:pt idx="200">
                  <c:v>44469</c:v>
                </c:pt>
                <c:pt idx="201">
                  <c:v>44500</c:v>
                </c:pt>
                <c:pt idx="202">
                  <c:v>44530</c:v>
                </c:pt>
                <c:pt idx="203">
                  <c:v>44561</c:v>
                </c:pt>
                <c:pt idx="204">
                  <c:v>44592</c:v>
                </c:pt>
                <c:pt idx="205">
                  <c:v>44620</c:v>
                </c:pt>
                <c:pt idx="206">
                  <c:v>44651</c:v>
                </c:pt>
                <c:pt idx="207">
                  <c:v>44681</c:v>
                </c:pt>
                <c:pt idx="208">
                  <c:v>44712</c:v>
                </c:pt>
                <c:pt idx="209">
                  <c:v>44742</c:v>
                </c:pt>
                <c:pt idx="210">
                  <c:v>44773</c:v>
                </c:pt>
                <c:pt idx="211">
                  <c:v>44804</c:v>
                </c:pt>
                <c:pt idx="212">
                  <c:v>44834</c:v>
                </c:pt>
                <c:pt idx="213">
                  <c:v>44865</c:v>
                </c:pt>
              </c:numCache>
            </c:numRef>
          </c:cat>
          <c:val>
            <c:numRef>
              <c:f>'Figure 8.8'!$H$2:$H$215</c:f>
              <c:numCache>
                <c:formatCode>General</c:formatCode>
                <c:ptCount val="214"/>
                <c:pt idx="0">
                  <c:v>154.99999999999997</c:v>
                </c:pt>
                <c:pt idx="1">
                  <c:v>113.10000000000002</c:v>
                </c:pt>
                <c:pt idx="2">
                  <c:v>124.70000000000007</c:v>
                </c:pt>
                <c:pt idx="3">
                  <c:v>138</c:v>
                </c:pt>
                <c:pt idx="4">
                  <c:v>150.70000000000002</c:v>
                </c:pt>
                <c:pt idx="5">
                  <c:v>141.5</c:v>
                </c:pt>
                <c:pt idx="6">
                  <c:v>116.20000000000007</c:v>
                </c:pt>
                <c:pt idx="7">
                  <c:v>146.40000000000003</c:v>
                </c:pt>
                <c:pt idx="8">
                  <c:v>117.40000000000003</c:v>
                </c:pt>
                <c:pt idx="9">
                  <c:v>119.7</c:v>
                </c:pt>
                <c:pt idx="10">
                  <c:v>134.40000000000003</c:v>
                </c:pt>
                <c:pt idx="11">
                  <c:v>144.70000000000002</c:v>
                </c:pt>
                <c:pt idx="12">
                  <c:v>127.29999999999997</c:v>
                </c:pt>
                <c:pt idx="13">
                  <c:v>129.69999999999996</c:v>
                </c:pt>
                <c:pt idx="14">
                  <c:v>113.10000000000002</c:v>
                </c:pt>
                <c:pt idx="15">
                  <c:v>121.69999999999996</c:v>
                </c:pt>
                <c:pt idx="16">
                  <c:v>126.89999999999992</c:v>
                </c:pt>
                <c:pt idx="17">
                  <c:v>125.19999999999997</c:v>
                </c:pt>
                <c:pt idx="18">
                  <c:v>137.90000000000003</c:v>
                </c:pt>
                <c:pt idx="19">
                  <c:v>146.20000000000007</c:v>
                </c:pt>
                <c:pt idx="20">
                  <c:v>135.00000000000006</c:v>
                </c:pt>
                <c:pt idx="21">
                  <c:v>134.00000000000009</c:v>
                </c:pt>
                <c:pt idx="22">
                  <c:v>129.99999999999997</c:v>
                </c:pt>
                <c:pt idx="23">
                  <c:v>107.60000000000005</c:v>
                </c:pt>
                <c:pt idx="24">
                  <c:v>112.00000000000001</c:v>
                </c:pt>
                <c:pt idx="25">
                  <c:v>131.20000000000002</c:v>
                </c:pt>
                <c:pt idx="26">
                  <c:v>119.39999999999999</c:v>
                </c:pt>
                <c:pt idx="27">
                  <c:v>136.60000000000005</c:v>
                </c:pt>
                <c:pt idx="28">
                  <c:v>112.00000000000001</c:v>
                </c:pt>
                <c:pt idx="29">
                  <c:v>130.40000000000003</c:v>
                </c:pt>
                <c:pt idx="30">
                  <c:v>155.9</c:v>
                </c:pt>
                <c:pt idx="31">
                  <c:v>175.90000000000003</c:v>
                </c:pt>
                <c:pt idx="32">
                  <c:v>164.20000000000005</c:v>
                </c:pt>
                <c:pt idx="33">
                  <c:v>165.7</c:v>
                </c:pt>
                <c:pt idx="34">
                  <c:v>202.99999999999997</c:v>
                </c:pt>
                <c:pt idx="35">
                  <c:v>216.5</c:v>
                </c:pt>
                <c:pt idx="36">
                  <c:v>246.49999999999994</c:v>
                </c:pt>
                <c:pt idx="37">
                  <c:v>274.89999999999998</c:v>
                </c:pt>
                <c:pt idx="38">
                  <c:v>282.90000000000003</c:v>
                </c:pt>
                <c:pt idx="39">
                  <c:v>257</c:v>
                </c:pt>
                <c:pt idx="40">
                  <c:v>224.89999999999998</c:v>
                </c:pt>
                <c:pt idx="41">
                  <c:v>245.89999999999998</c:v>
                </c:pt>
                <c:pt idx="42">
                  <c:v>252.2</c:v>
                </c:pt>
                <c:pt idx="43">
                  <c:v>264.7</c:v>
                </c:pt>
                <c:pt idx="44">
                  <c:v>272.49999999999994</c:v>
                </c:pt>
                <c:pt idx="45">
                  <c:v>362.5</c:v>
                </c:pt>
                <c:pt idx="46">
                  <c:v>475.7999999999999</c:v>
                </c:pt>
                <c:pt idx="47">
                  <c:v>446.59999999999991</c:v>
                </c:pt>
                <c:pt idx="48">
                  <c:v>360.8</c:v>
                </c:pt>
                <c:pt idx="49">
                  <c:v>345.49999999999994</c:v>
                </c:pt>
                <c:pt idx="50">
                  <c:v>399.5</c:v>
                </c:pt>
                <c:pt idx="51">
                  <c:v>357.90000000000003</c:v>
                </c:pt>
                <c:pt idx="52">
                  <c:v>320.90000000000003</c:v>
                </c:pt>
                <c:pt idx="53">
                  <c:v>285.49999999999994</c:v>
                </c:pt>
                <c:pt idx="54">
                  <c:v>260.89999999999998</c:v>
                </c:pt>
                <c:pt idx="55">
                  <c:v>238.10000000000002</c:v>
                </c:pt>
                <c:pt idx="56">
                  <c:v>225.29999999999995</c:v>
                </c:pt>
                <c:pt idx="57">
                  <c:v>218.50000000000006</c:v>
                </c:pt>
                <c:pt idx="58">
                  <c:v>243.99999999999994</c:v>
                </c:pt>
                <c:pt idx="59">
                  <c:v>193.09999999999997</c:v>
                </c:pt>
                <c:pt idx="60">
                  <c:v>217.4</c:v>
                </c:pt>
                <c:pt idx="61">
                  <c:v>222.6</c:v>
                </c:pt>
                <c:pt idx="62">
                  <c:v>197.2</c:v>
                </c:pt>
                <c:pt idx="63">
                  <c:v>212.50000000000006</c:v>
                </c:pt>
                <c:pt idx="64">
                  <c:v>220.30000000000004</c:v>
                </c:pt>
                <c:pt idx="65">
                  <c:v>250.70000000000005</c:v>
                </c:pt>
                <c:pt idx="66">
                  <c:v>234.3</c:v>
                </c:pt>
                <c:pt idx="67">
                  <c:v>252.99999999999997</c:v>
                </c:pt>
                <c:pt idx="68">
                  <c:v>249.79999999999998</c:v>
                </c:pt>
                <c:pt idx="69">
                  <c:v>248.89999999999998</c:v>
                </c:pt>
                <c:pt idx="70">
                  <c:v>253.10000000000002</c:v>
                </c:pt>
                <c:pt idx="71">
                  <c:v>221.5</c:v>
                </c:pt>
                <c:pt idx="72">
                  <c:v>215.80000000000004</c:v>
                </c:pt>
                <c:pt idx="73">
                  <c:v>221.1</c:v>
                </c:pt>
                <c:pt idx="74">
                  <c:v>204.79999999999995</c:v>
                </c:pt>
                <c:pt idx="75">
                  <c:v>223.2</c:v>
                </c:pt>
                <c:pt idx="76">
                  <c:v>222.8</c:v>
                </c:pt>
                <c:pt idx="77">
                  <c:v>209.89999999999998</c:v>
                </c:pt>
                <c:pt idx="78">
                  <c:v>246.29999999999995</c:v>
                </c:pt>
                <c:pt idx="79">
                  <c:v>251.6</c:v>
                </c:pt>
                <c:pt idx="80">
                  <c:v>262.40000000000003</c:v>
                </c:pt>
                <c:pt idx="81">
                  <c:v>242.60000000000002</c:v>
                </c:pt>
                <c:pt idx="82">
                  <c:v>227.1</c:v>
                </c:pt>
                <c:pt idx="83">
                  <c:v>252.30000000000007</c:v>
                </c:pt>
                <c:pt idx="84">
                  <c:v>259.2</c:v>
                </c:pt>
                <c:pt idx="85">
                  <c:v>241.79999999999998</c:v>
                </c:pt>
                <c:pt idx="86">
                  <c:v>229.9</c:v>
                </c:pt>
                <c:pt idx="87">
                  <c:v>252.50000000000003</c:v>
                </c:pt>
                <c:pt idx="88">
                  <c:v>270.09999999999997</c:v>
                </c:pt>
                <c:pt idx="89">
                  <c:v>249.39999999999998</c:v>
                </c:pt>
                <c:pt idx="90">
                  <c:v>246.10000000000002</c:v>
                </c:pt>
                <c:pt idx="91">
                  <c:v>244.10000000000002</c:v>
                </c:pt>
                <c:pt idx="92">
                  <c:v>237.6</c:v>
                </c:pt>
                <c:pt idx="93">
                  <c:v>220.89999999999998</c:v>
                </c:pt>
                <c:pt idx="94">
                  <c:v>225.4</c:v>
                </c:pt>
                <c:pt idx="95">
                  <c:v>222.2</c:v>
                </c:pt>
                <c:pt idx="96">
                  <c:v>215.39999999999998</c:v>
                </c:pt>
                <c:pt idx="97">
                  <c:v>231.40000000000006</c:v>
                </c:pt>
                <c:pt idx="98">
                  <c:v>238.00000000000003</c:v>
                </c:pt>
                <c:pt idx="99">
                  <c:v>235.70000000000002</c:v>
                </c:pt>
                <c:pt idx="100">
                  <c:v>206.10000000000005</c:v>
                </c:pt>
                <c:pt idx="101">
                  <c:v>207.29999999999995</c:v>
                </c:pt>
                <c:pt idx="102">
                  <c:v>211.30000000000004</c:v>
                </c:pt>
                <c:pt idx="103">
                  <c:v>199.5</c:v>
                </c:pt>
                <c:pt idx="104">
                  <c:v>223.89999999999995</c:v>
                </c:pt>
                <c:pt idx="105">
                  <c:v>217.50000000000003</c:v>
                </c:pt>
                <c:pt idx="106">
                  <c:v>207.50000000000003</c:v>
                </c:pt>
                <c:pt idx="107">
                  <c:v>182.09999999999997</c:v>
                </c:pt>
                <c:pt idx="108">
                  <c:v>202.5</c:v>
                </c:pt>
                <c:pt idx="109">
                  <c:v>195.19999999999996</c:v>
                </c:pt>
                <c:pt idx="110">
                  <c:v>184.09999999999997</c:v>
                </c:pt>
                <c:pt idx="111">
                  <c:v>177.3</c:v>
                </c:pt>
                <c:pt idx="112">
                  <c:v>183.29999999999998</c:v>
                </c:pt>
                <c:pt idx="113">
                  <c:v>181.89999999999995</c:v>
                </c:pt>
                <c:pt idx="114">
                  <c:v>171.09999999999994</c:v>
                </c:pt>
                <c:pt idx="115">
                  <c:v>183.6</c:v>
                </c:pt>
                <c:pt idx="116">
                  <c:v>179</c:v>
                </c:pt>
                <c:pt idx="117">
                  <c:v>179.4</c:v>
                </c:pt>
                <c:pt idx="118">
                  <c:v>201.49999999999997</c:v>
                </c:pt>
                <c:pt idx="119">
                  <c:v>187.79999999999995</c:v>
                </c:pt>
                <c:pt idx="120">
                  <c:v>204.8</c:v>
                </c:pt>
                <c:pt idx="121">
                  <c:v>181.6</c:v>
                </c:pt>
                <c:pt idx="122">
                  <c:v>192.60000000000002</c:v>
                </c:pt>
                <c:pt idx="123">
                  <c:v>178.7</c:v>
                </c:pt>
                <c:pt idx="124">
                  <c:v>211.80000000000004</c:v>
                </c:pt>
                <c:pt idx="125">
                  <c:v>209.60000000000002</c:v>
                </c:pt>
                <c:pt idx="126">
                  <c:v>225.90000000000003</c:v>
                </c:pt>
                <c:pt idx="127">
                  <c:v>210.10000000000005</c:v>
                </c:pt>
                <c:pt idx="128">
                  <c:v>239.2</c:v>
                </c:pt>
                <c:pt idx="129">
                  <c:v>218.70000000000002</c:v>
                </c:pt>
                <c:pt idx="130">
                  <c:v>222.29999999999998</c:v>
                </c:pt>
                <c:pt idx="131">
                  <c:v>211</c:v>
                </c:pt>
                <c:pt idx="132">
                  <c:v>242.79999999999998</c:v>
                </c:pt>
                <c:pt idx="133">
                  <c:v>248.4</c:v>
                </c:pt>
                <c:pt idx="134">
                  <c:v>239</c:v>
                </c:pt>
                <c:pt idx="135">
                  <c:v>213.60000000000002</c:v>
                </c:pt>
                <c:pt idx="136">
                  <c:v>209.3</c:v>
                </c:pt>
                <c:pt idx="137">
                  <c:v>232.89999999999998</c:v>
                </c:pt>
                <c:pt idx="138">
                  <c:v>211.59999999999997</c:v>
                </c:pt>
                <c:pt idx="139">
                  <c:v>201.9</c:v>
                </c:pt>
                <c:pt idx="140">
                  <c:v>208.5</c:v>
                </c:pt>
                <c:pt idx="141">
                  <c:v>195.39999999999998</c:v>
                </c:pt>
                <c:pt idx="142">
                  <c:v>172.8</c:v>
                </c:pt>
                <c:pt idx="143">
                  <c:v>183.50000000000003</c:v>
                </c:pt>
                <c:pt idx="144">
                  <c:v>170.6</c:v>
                </c:pt>
                <c:pt idx="145">
                  <c:v>178.89999999999998</c:v>
                </c:pt>
                <c:pt idx="146">
                  <c:v>184.20000000000005</c:v>
                </c:pt>
                <c:pt idx="147">
                  <c:v>183.9</c:v>
                </c:pt>
                <c:pt idx="148">
                  <c:v>190.60000000000002</c:v>
                </c:pt>
                <c:pt idx="149">
                  <c:v>162.5</c:v>
                </c:pt>
                <c:pt idx="150">
                  <c:v>168.5</c:v>
                </c:pt>
                <c:pt idx="151">
                  <c:v>176.2</c:v>
                </c:pt>
                <c:pt idx="152">
                  <c:v>154.6</c:v>
                </c:pt>
                <c:pt idx="153">
                  <c:v>153.00000000000003</c:v>
                </c:pt>
                <c:pt idx="154">
                  <c:v>142.89999999999998</c:v>
                </c:pt>
                <c:pt idx="155">
                  <c:v>138.39999999999998</c:v>
                </c:pt>
                <c:pt idx="156">
                  <c:v>114.4</c:v>
                </c:pt>
                <c:pt idx="157">
                  <c:v>122.79999999999998</c:v>
                </c:pt>
                <c:pt idx="158">
                  <c:v>139.99999999999994</c:v>
                </c:pt>
                <c:pt idx="159">
                  <c:v>121.59999999999998</c:v>
                </c:pt>
                <c:pt idx="160">
                  <c:v>144.1</c:v>
                </c:pt>
                <c:pt idx="161">
                  <c:v>142.89999999999998</c:v>
                </c:pt>
                <c:pt idx="162">
                  <c:v>129.9</c:v>
                </c:pt>
                <c:pt idx="163">
                  <c:v>136.90000000000003</c:v>
                </c:pt>
                <c:pt idx="164">
                  <c:v>124.79999999999998</c:v>
                </c:pt>
                <c:pt idx="165">
                  <c:v>131.6</c:v>
                </c:pt>
                <c:pt idx="166">
                  <c:v>154.10000000000002</c:v>
                </c:pt>
                <c:pt idx="167">
                  <c:v>168.5</c:v>
                </c:pt>
                <c:pt idx="168">
                  <c:v>171</c:v>
                </c:pt>
                <c:pt idx="169">
                  <c:v>151.40000000000003</c:v>
                </c:pt>
                <c:pt idx="170">
                  <c:v>175.4</c:v>
                </c:pt>
                <c:pt idx="171">
                  <c:v>157.69999999999999</c:v>
                </c:pt>
                <c:pt idx="172">
                  <c:v>188.49999999999997</c:v>
                </c:pt>
                <c:pt idx="173">
                  <c:v>182.40000000000003</c:v>
                </c:pt>
                <c:pt idx="174">
                  <c:v>168.5</c:v>
                </c:pt>
                <c:pt idx="175">
                  <c:v>180.2</c:v>
                </c:pt>
                <c:pt idx="176">
                  <c:v>170.4</c:v>
                </c:pt>
                <c:pt idx="177">
                  <c:v>167.8</c:v>
                </c:pt>
                <c:pt idx="178">
                  <c:v>162.30000000000001</c:v>
                </c:pt>
                <c:pt idx="179">
                  <c:v>144.1</c:v>
                </c:pt>
                <c:pt idx="180">
                  <c:v>175.2</c:v>
                </c:pt>
                <c:pt idx="181">
                  <c:v>194</c:v>
                </c:pt>
                <c:pt idx="182">
                  <c:v>276</c:v>
                </c:pt>
                <c:pt idx="183">
                  <c:v>248</c:v>
                </c:pt>
                <c:pt idx="184">
                  <c:v>247.7</c:v>
                </c:pt>
                <c:pt idx="185">
                  <c:v>236.3</c:v>
                </c:pt>
                <c:pt idx="186">
                  <c:v>216.1</c:v>
                </c:pt>
                <c:pt idx="187">
                  <c:v>197.40000000000003</c:v>
                </c:pt>
                <c:pt idx="188">
                  <c:v>210.5</c:v>
                </c:pt>
                <c:pt idx="189">
                  <c:v>200.5</c:v>
                </c:pt>
                <c:pt idx="190">
                  <c:v>194.9</c:v>
                </c:pt>
                <c:pt idx="191">
                  <c:v>180.40000000000003</c:v>
                </c:pt>
                <c:pt idx="192">
                  <c:v>177.29999999999998</c:v>
                </c:pt>
                <c:pt idx="193">
                  <c:v>162.29999999999998</c:v>
                </c:pt>
                <c:pt idx="194">
                  <c:v>162.80000000000001</c:v>
                </c:pt>
                <c:pt idx="195">
                  <c:v>161.20000000000005</c:v>
                </c:pt>
                <c:pt idx="196">
                  <c:v>167.4</c:v>
                </c:pt>
                <c:pt idx="197">
                  <c:v>163.1</c:v>
                </c:pt>
                <c:pt idx="198">
                  <c:v>166.60000000000002</c:v>
                </c:pt>
                <c:pt idx="199">
                  <c:v>158</c:v>
                </c:pt>
                <c:pt idx="200">
                  <c:v>140.20000000000002</c:v>
                </c:pt>
                <c:pt idx="201">
                  <c:v>146.5</c:v>
                </c:pt>
                <c:pt idx="202">
                  <c:v>150.30000000000001</c:v>
                </c:pt>
                <c:pt idx="203">
                  <c:v>145.80000000000001</c:v>
                </c:pt>
                <c:pt idx="204">
                  <c:v>147.19999999999999</c:v>
                </c:pt>
                <c:pt idx="205">
                  <c:v>177.3</c:v>
                </c:pt>
                <c:pt idx="206">
                  <c:v>153.89999999999998</c:v>
                </c:pt>
                <c:pt idx="207">
                  <c:v>129.30000000000007</c:v>
                </c:pt>
                <c:pt idx="208">
                  <c:v>180.30000000000004</c:v>
                </c:pt>
                <c:pt idx="209">
                  <c:v>175.39999999999995</c:v>
                </c:pt>
                <c:pt idx="210">
                  <c:v>201.9</c:v>
                </c:pt>
                <c:pt idx="211">
                  <c:v>145.50000000000006</c:v>
                </c:pt>
                <c:pt idx="212">
                  <c:v>134.79999999999998</c:v>
                </c:pt>
                <c:pt idx="213">
                  <c:v>169.00000000000003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39-4648-A225-E809FAED3181}"/>
            </c:ext>
          </c:extLst>
        </c:ser>
        <c:ser>
          <c:idx val="2"/>
          <c:order val="2"/>
          <c:tx>
            <c:strRef>
              <c:f>'Figure 8.8'!$I$1</c:f>
              <c:strCache>
                <c:ptCount val="1"/>
                <c:pt idx="0">
                  <c:v>BAA Corporate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'Figure 8.8'!$C$2:$C$215</c:f>
              <c:numCache>
                <c:formatCode>d\-m\-yyyy</c:formatCode>
                <c:ptCount val="214"/>
                <c:pt idx="0">
                  <c:v>38383</c:v>
                </c:pt>
                <c:pt idx="1">
                  <c:v>38411</c:v>
                </c:pt>
                <c:pt idx="2">
                  <c:v>38442</c:v>
                </c:pt>
                <c:pt idx="3">
                  <c:v>38472</c:v>
                </c:pt>
                <c:pt idx="4">
                  <c:v>38503</c:v>
                </c:pt>
                <c:pt idx="5">
                  <c:v>38533</c:v>
                </c:pt>
                <c:pt idx="6">
                  <c:v>38564</c:v>
                </c:pt>
                <c:pt idx="7">
                  <c:v>38595</c:v>
                </c:pt>
                <c:pt idx="8">
                  <c:v>38625</c:v>
                </c:pt>
                <c:pt idx="9">
                  <c:v>38656</c:v>
                </c:pt>
                <c:pt idx="10">
                  <c:v>38686</c:v>
                </c:pt>
                <c:pt idx="11">
                  <c:v>38717</c:v>
                </c:pt>
                <c:pt idx="12">
                  <c:v>38748</c:v>
                </c:pt>
                <c:pt idx="13">
                  <c:v>38776</c:v>
                </c:pt>
                <c:pt idx="14">
                  <c:v>38807</c:v>
                </c:pt>
                <c:pt idx="15">
                  <c:v>38837</c:v>
                </c:pt>
                <c:pt idx="16">
                  <c:v>38868</c:v>
                </c:pt>
                <c:pt idx="17">
                  <c:v>38898</c:v>
                </c:pt>
                <c:pt idx="18">
                  <c:v>38929</c:v>
                </c:pt>
                <c:pt idx="19">
                  <c:v>38960</c:v>
                </c:pt>
                <c:pt idx="20">
                  <c:v>38990</c:v>
                </c:pt>
                <c:pt idx="21">
                  <c:v>39021</c:v>
                </c:pt>
                <c:pt idx="22">
                  <c:v>39051</c:v>
                </c:pt>
                <c:pt idx="23">
                  <c:v>39082</c:v>
                </c:pt>
                <c:pt idx="24">
                  <c:v>39113</c:v>
                </c:pt>
                <c:pt idx="25">
                  <c:v>39141</c:v>
                </c:pt>
                <c:pt idx="26">
                  <c:v>39172</c:v>
                </c:pt>
                <c:pt idx="27">
                  <c:v>39202</c:v>
                </c:pt>
                <c:pt idx="28">
                  <c:v>39233</c:v>
                </c:pt>
                <c:pt idx="29">
                  <c:v>39263</c:v>
                </c:pt>
                <c:pt idx="30">
                  <c:v>39294</c:v>
                </c:pt>
                <c:pt idx="31">
                  <c:v>39325</c:v>
                </c:pt>
                <c:pt idx="32">
                  <c:v>39355</c:v>
                </c:pt>
                <c:pt idx="33">
                  <c:v>39386</c:v>
                </c:pt>
                <c:pt idx="34">
                  <c:v>39416</c:v>
                </c:pt>
                <c:pt idx="35">
                  <c:v>39447</c:v>
                </c:pt>
                <c:pt idx="36">
                  <c:v>39478</c:v>
                </c:pt>
                <c:pt idx="37">
                  <c:v>39507</c:v>
                </c:pt>
                <c:pt idx="38">
                  <c:v>39538</c:v>
                </c:pt>
                <c:pt idx="39">
                  <c:v>39568</c:v>
                </c:pt>
                <c:pt idx="40">
                  <c:v>39599</c:v>
                </c:pt>
                <c:pt idx="41">
                  <c:v>39629</c:v>
                </c:pt>
                <c:pt idx="42">
                  <c:v>39660</c:v>
                </c:pt>
                <c:pt idx="43">
                  <c:v>39691</c:v>
                </c:pt>
                <c:pt idx="44">
                  <c:v>39721</c:v>
                </c:pt>
                <c:pt idx="45">
                  <c:v>39752</c:v>
                </c:pt>
                <c:pt idx="46">
                  <c:v>39782</c:v>
                </c:pt>
                <c:pt idx="47">
                  <c:v>39813</c:v>
                </c:pt>
                <c:pt idx="48">
                  <c:v>39844</c:v>
                </c:pt>
                <c:pt idx="49">
                  <c:v>39872</c:v>
                </c:pt>
                <c:pt idx="50">
                  <c:v>39903</c:v>
                </c:pt>
                <c:pt idx="51">
                  <c:v>39933</c:v>
                </c:pt>
                <c:pt idx="52">
                  <c:v>39964</c:v>
                </c:pt>
                <c:pt idx="53">
                  <c:v>39994</c:v>
                </c:pt>
                <c:pt idx="54">
                  <c:v>40025</c:v>
                </c:pt>
                <c:pt idx="55">
                  <c:v>40056</c:v>
                </c:pt>
                <c:pt idx="56">
                  <c:v>40086</c:v>
                </c:pt>
                <c:pt idx="57">
                  <c:v>40117</c:v>
                </c:pt>
                <c:pt idx="58">
                  <c:v>40147</c:v>
                </c:pt>
                <c:pt idx="59">
                  <c:v>40178</c:v>
                </c:pt>
                <c:pt idx="60">
                  <c:v>40209</c:v>
                </c:pt>
                <c:pt idx="61">
                  <c:v>40237</c:v>
                </c:pt>
                <c:pt idx="62">
                  <c:v>40268</c:v>
                </c:pt>
                <c:pt idx="63">
                  <c:v>40298</c:v>
                </c:pt>
                <c:pt idx="64">
                  <c:v>40329</c:v>
                </c:pt>
                <c:pt idx="65">
                  <c:v>40359</c:v>
                </c:pt>
                <c:pt idx="66">
                  <c:v>40390</c:v>
                </c:pt>
                <c:pt idx="67">
                  <c:v>40421</c:v>
                </c:pt>
                <c:pt idx="68">
                  <c:v>40451</c:v>
                </c:pt>
                <c:pt idx="69">
                  <c:v>40482</c:v>
                </c:pt>
                <c:pt idx="70">
                  <c:v>40512</c:v>
                </c:pt>
                <c:pt idx="71">
                  <c:v>40543</c:v>
                </c:pt>
                <c:pt idx="72">
                  <c:v>40574</c:v>
                </c:pt>
                <c:pt idx="73">
                  <c:v>40602</c:v>
                </c:pt>
                <c:pt idx="74">
                  <c:v>40633</c:v>
                </c:pt>
                <c:pt idx="75">
                  <c:v>40663</c:v>
                </c:pt>
                <c:pt idx="76">
                  <c:v>40694</c:v>
                </c:pt>
                <c:pt idx="77">
                  <c:v>40724</c:v>
                </c:pt>
                <c:pt idx="78">
                  <c:v>40755</c:v>
                </c:pt>
                <c:pt idx="79">
                  <c:v>40786</c:v>
                </c:pt>
                <c:pt idx="80">
                  <c:v>40816</c:v>
                </c:pt>
                <c:pt idx="81">
                  <c:v>40847</c:v>
                </c:pt>
                <c:pt idx="82">
                  <c:v>40877</c:v>
                </c:pt>
                <c:pt idx="83">
                  <c:v>40908</c:v>
                </c:pt>
                <c:pt idx="84">
                  <c:v>40939</c:v>
                </c:pt>
                <c:pt idx="85">
                  <c:v>40968</c:v>
                </c:pt>
                <c:pt idx="86">
                  <c:v>40999</c:v>
                </c:pt>
                <c:pt idx="87">
                  <c:v>41029</c:v>
                </c:pt>
                <c:pt idx="88">
                  <c:v>41060</c:v>
                </c:pt>
                <c:pt idx="89">
                  <c:v>41090</c:v>
                </c:pt>
                <c:pt idx="90">
                  <c:v>41121</c:v>
                </c:pt>
                <c:pt idx="91">
                  <c:v>41152</c:v>
                </c:pt>
                <c:pt idx="92">
                  <c:v>41182</c:v>
                </c:pt>
                <c:pt idx="93">
                  <c:v>41213</c:v>
                </c:pt>
                <c:pt idx="94">
                  <c:v>41243</c:v>
                </c:pt>
                <c:pt idx="95">
                  <c:v>41274</c:v>
                </c:pt>
                <c:pt idx="96">
                  <c:v>41305</c:v>
                </c:pt>
                <c:pt idx="97">
                  <c:v>41333</c:v>
                </c:pt>
                <c:pt idx="98">
                  <c:v>41364</c:v>
                </c:pt>
                <c:pt idx="99">
                  <c:v>41394</c:v>
                </c:pt>
                <c:pt idx="100">
                  <c:v>41425</c:v>
                </c:pt>
                <c:pt idx="101">
                  <c:v>41455</c:v>
                </c:pt>
                <c:pt idx="102">
                  <c:v>41486</c:v>
                </c:pt>
                <c:pt idx="103">
                  <c:v>41517</c:v>
                </c:pt>
                <c:pt idx="104">
                  <c:v>41547</c:v>
                </c:pt>
                <c:pt idx="105">
                  <c:v>41578</c:v>
                </c:pt>
                <c:pt idx="106">
                  <c:v>41608</c:v>
                </c:pt>
                <c:pt idx="107">
                  <c:v>41639</c:v>
                </c:pt>
                <c:pt idx="108">
                  <c:v>41670</c:v>
                </c:pt>
                <c:pt idx="109">
                  <c:v>41698</c:v>
                </c:pt>
                <c:pt idx="110">
                  <c:v>41729</c:v>
                </c:pt>
                <c:pt idx="111">
                  <c:v>41759</c:v>
                </c:pt>
                <c:pt idx="112">
                  <c:v>41790</c:v>
                </c:pt>
                <c:pt idx="113">
                  <c:v>41820</c:v>
                </c:pt>
                <c:pt idx="114">
                  <c:v>41851</c:v>
                </c:pt>
                <c:pt idx="115">
                  <c:v>41882</c:v>
                </c:pt>
                <c:pt idx="116">
                  <c:v>41912</c:v>
                </c:pt>
                <c:pt idx="117">
                  <c:v>41943</c:v>
                </c:pt>
                <c:pt idx="118">
                  <c:v>41973</c:v>
                </c:pt>
                <c:pt idx="119">
                  <c:v>42004</c:v>
                </c:pt>
                <c:pt idx="120">
                  <c:v>42035</c:v>
                </c:pt>
                <c:pt idx="121">
                  <c:v>42063</c:v>
                </c:pt>
                <c:pt idx="122">
                  <c:v>42094</c:v>
                </c:pt>
                <c:pt idx="123">
                  <c:v>42124</c:v>
                </c:pt>
                <c:pt idx="124">
                  <c:v>42155</c:v>
                </c:pt>
                <c:pt idx="125">
                  <c:v>42185</c:v>
                </c:pt>
                <c:pt idx="126">
                  <c:v>42216</c:v>
                </c:pt>
                <c:pt idx="127">
                  <c:v>42247</c:v>
                </c:pt>
                <c:pt idx="128">
                  <c:v>42277</c:v>
                </c:pt>
                <c:pt idx="129">
                  <c:v>42308</c:v>
                </c:pt>
                <c:pt idx="130">
                  <c:v>42338</c:v>
                </c:pt>
                <c:pt idx="131">
                  <c:v>42369</c:v>
                </c:pt>
                <c:pt idx="132">
                  <c:v>42400</c:v>
                </c:pt>
                <c:pt idx="133">
                  <c:v>42429</c:v>
                </c:pt>
                <c:pt idx="134">
                  <c:v>42460</c:v>
                </c:pt>
                <c:pt idx="135">
                  <c:v>42490</c:v>
                </c:pt>
                <c:pt idx="136">
                  <c:v>42521</c:v>
                </c:pt>
                <c:pt idx="137">
                  <c:v>42551</c:v>
                </c:pt>
                <c:pt idx="138">
                  <c:v>42582</c:v>
                </c:pt>
                <c:pt idx="139">
                  <c:v>42613</c:v>
                </c:pt>
                <c:pt idx="140">
                  <c:v>42643</c:v>
                </c:pt>
                <c:pt idx="141">
                  <c:v>42674</c:v>
                </c:pt>
                <c:pt idx="142">
                  <c:v>42704</c:v>
                </c:pt>
                <c:pt idx="143">
                  <c:v>42735</c:v>
                </c:pt>
                <c:pt idx="144">
                  <c:v>42766</c:v>
                </c:pt>
                <c:pt idx="145">
                  <c:v>42794</c:v>
                </c:pt>
                <c:pt idx="146">
                  <c:v>42825</c:v>
                </c:pt>
                <c:pt idx="147">
                  <c:v>42855</c:v>
                </c:pt>
                <c:pt idx="148">
                  <c:v>42886</c:v>
                </c:pt>
                <c:pt idx="149">
                  <c:v>42916</c:v>
                </c:pt>
                <c:pt idx="150">
                  <c:v>42947</c:v>
                </c:pt>
                <c:pt idx="151">
                  <c:v>42978</c:v>
                </c:pt>
                <c:pt idx="152">
                  <c:v>43008</c:v>
                </c:pt>
                <c:pt idx="153">
                  <c:v>43039</c:v>
                </c:pt>
                <c:pt idx="154">
                  <c:v>43069</c:v>
                </c:pt>
                <c:pt idx="155">
                  <c:v>43100</c:v>
                </c:pt>
                <c:pt idx="156">
                  <c:v>43131</c:v>
                </c:pt>
                <c:pt idx="157">
                  <c:v>43159</c:v>
                </c:pt>
                <c:pt idx="158">
                  <c:v>43190</c:v>
                </c:pt>
                <c:pt idx="159">
                  <c:v>43220</c:v>
                </c:pt>
                <c:pt idx="160">
                  <c:v>43251</c:v>
                </c:pt>
                <c:pt idx="161">
                  <c:v>43281</c:v>
                </c:pt>
                <c:pt idx="162">
                  <c:v>43312</c:v>
                </c:pt>
                <c:pt idx="163">
                  <c:v>43343</c:v>
                </c:pt>
                <c:pt idx="164">
                  <c:v>43373</c:v>
                </c:pt>
                <c:pt idx="165">
                  <c:v>43404</c:v>
                </c:pt>
                <c:pt idx="166">
                  <c:v>43434</c:v>
                </c:pt>
                <c:pt idx="167">
                  <c:v>43465</c:v>
                </c:pt>
                <c:pt idx="168">
                  <c:v>43496</c:v>
                </c:pt>
                <c:pt idx="169">
                  <c:v>43524</c:v>
                </c:pt>
                <c:pt idx="170">
                  <c:v>43555</c:v>
                </c:pt>
                <c:pt idx="171">
                  <c:v>43585</c:v>
                </c:pt>
                <c:pt idx="172">
                  <c:v>43616</c:v>
                </c:pt>
                <c:pt idx="173">
                  <c:v>43646</c:v>
                </c:pt>
                <c:pt idx="174">
                  <c:v>43677</c:v>
                </c:pt>
                <c:pt idx="175">
                  <c:v>43708</c:v>
                </c:pt>
                <c:pt idx="176">
                  <c:v>43738</c:v>
                </c:pt>
                <c:pt idx="177">
                  <c:v>43769</c:v>
                </c:pt>
                <c:pt idx="178">
                  <c:v>43799</c:v>
                </c:pt>
                <c:pt idx="179">
                  <c:v>43830</c:v>
                </c:pt>
                <c:pt idx="180">
                  <c:v>43861</c:v>
                </c:pt>
                <c:pt idx="181">
                  <c:v>43890</c:v>
                </c:pt>
                <c:pt idx="182">
                  <c:v>43921</c:v>
                </c:pt>
                <c:pt idx="183">
                  <c:v>43951</c:v>
                </c:pt>
                <c:pt idx="184">
                  <c:v>43982</c:v>
                </c:pt>
                <c:pt idx="185">
                  <c:v>44012</c:v>
                </c:pt>
                <c:pt idx="186">
                  <c:v>44043</c:v>
                </c:pt>
                <c:pt idx="187">
                  <c:v>44074</c:v>
                </c:pt>
                <c:pt idx="188">
                  <c:v>44104</c:v>
                </c:pt>
                <c:pt idx="189">
                  <c:v>44135</c:v>
                </c:pt>
                <c:pt idx="190">
                  <c:v>44165</c:v>
                </c:pt>
                <c:pt idx="191">
                  <c:v>44196</c:v>
                </c:pt>
                <c:pt idx="192">
                  <c:v>44227</c:v>
                </c:pt>
                <c:pt idx="193">
                  <c:v>44255</c:v>
                </c:pt>
                <c:pt idx="194">
                  <c:v>44286</c:v>
                </c:pt>
                <c:pt idx="195">
                  <c:v>44316</c:v>
                </c:pt>
                <c:pt idx="196">
                  <c:v>44347</c:v>
                </c:pt>
                <c:pt idx="197">
                  <c:v>44377</c:v>
                </c:pt>
                <c:pt idx="198">
                  <c:v>44408</c:v>
                </c:pt>
                <c:pt idx="199">
                  <c:v>44439</c:v>
                </c:pt>
                <c:pt idx="200">
                  <c:v>44469</c:v>
                </c:pt>
                <c:pt idx="201">
                  <c:v>44500</c:v>
                </c:pt>
                <c:pt idx="202">
                  <c:v>44530</c:v>
                </c:pt>
                <c:pt idx="203">
                  <c:v>44561</c:v>
                </c:pt>
                <c:pt idx="204">
                  <c:v>44592</c:v>
                </c:pt>
                <c:pt idx="205">
                  <c:v>44620</c:v>
                </c:pt>
                <c:pt idx="206">
                  <c:v>44651</c:v>
                </c:pt>
                <c:pt idx="207">
                  <c:v>44681</c:v>
                </c:pt>
                <c:pt idx="208">
                  <c:v>44712</c:v>
                </c:pt>
                <c:pt idx="209">
                  <c:v>44742</c:v>
                </c:pt>
                <c:pt idx="210">
                  <c:v>44773</c:v>
                </c:pt>
                <c:pt idx="211">
                  <c:v>44804</c:v>
                </c:pt>
                <c:pt idx="212">
                  <c:v>44834</c:v>
                </c:pt>
                <c:pt idx="213">
                  <c:v>44865</c:v>
                </c:pt>
              </c:numCache>
            </c:numRef>
          </c:cat>
          <c:val>
            <c:numRef>
              <c:f>'Figure 8.8'!$I$2:$I$215</c:f>
              <c:numCache>
                <c:formatCode>General</c:formatCode>
                <c:ptCount val="214"/>
                <c:pt idx="0">
                  <c:v>188.99999999999997</c:v>
                </c:pt>
                <c:pt idx="1">
                  <c:v>144.10000000000008</c:v>
                </c:pt>
                <c:pt idx="2">
                  <c:v>157.69999999999999</c:v>
                </c:pt>
                <c:pt idx="3">
                  <c:v>184.99999999999997</c:v>
                </c:pt>
                <c:pt idx="4">
                  <c:v>202.69999999999996</c:v>
                </c:pt>
                <c:pt idx="5">
                  <c:v>194.50000000000003</c:v>
                </c:pt>
                <c:pt idx="6">
                  <c:v>167.20000000000005</c:v>
                </c:pt>
                <c:pt idx="7">
                  <c:v>194.4</c:v>
                </c:pt>
                <c:pt idx="8">
                  <c:v>170.40000000000006</c:v>
                </c:pt>
                <c:pt idx="9">
                  <c:v>173.70000000000002</c:v>
                </c:pt>
                <c:pt idx="10">
                  <c:v>190.39999999999998</c:v>
                </c:pt>
                <c:pt idx="11">
                  <c:v>192.70000000000005</c:v>
                </c:pt>
                <c:pt idx="12">
                  <c:v>172.29999999999998</c:v>
                </c:pt>
                <c:pt idx="13">
                  <c:v>171.69999999999996</c:v>
                </c:pt>
                <c:pt idx="14">
                  <c:v>156.1</c:v>
                </c:pt>
                <c:pt idx="15">
                  <c:v>162.69999999999999</c:v>
                </c:pt>
                <c:pt idx="16">
                  <c:v>162.89999999999995</c:v>
                </c:pt>
                <c:pt idx="17">
                  <c:v>164.20000000000005</c:v>
                </c:pt>
                <c:pt idx="18">
                  <c:v>177.89999999999998</c:v>
                </c:pt>
                <c:pt idx="19">
                  <c:v>186.20000000000002</c:v>
                </c:pt>
                <c:pt idx="20">
                  <c:v>179.99999999999997</c:v>
                </c:pt>
                <c:pt idx="21">
                  <c:v>182.00000000000003</c:v>
                </c:pt>
                <c:pt idx="22">
                  <c:v>174.00000000000003</c:v>
                </c:pt>
                <c:pt idx="23">
                  <c:v>151.6</c:v>
                </c:pt>
                <c:pt idx="24">
                  <c:v>153.00000000000003</c:v>
                </c:pt>
                <c:pt idx="25">
                  <c:v>171.20000000000007</c:v>
                </c:pt>
                <c:pt idx="26">
                  <c:v>162.39999999999998</c:v>
                </c:pt>
                <c:pt idx="27">
                  <c:v>176.6</c:v>
                </c:pt>
                <c:pt idx="28">
                  <c:v>150</c:v>
                </c:pt>
                <c:pt idx="29">
                  <c:v>167.40000000000003</c:v>
                </c:pt>
                <c:pt idx="30">
                  <c:v>190.90000000000006</c:v>
                </c:pt>
                <c:pt idx="31">
                  <c:v>211.90000000000006</c:v>
                </c:pt>
                <c:pt idx="32">
                  <c:v>200.2</c:v>
                </c:pt>
                <c:pt idx="33">
                  <c:v>200.70000000000005</c:v>
                </c:pt>
                <c:pt idx="34">
                  <c:v>246.00000000000003</c:v>
                </c:pt>
                <c:pt idx="35">
                  <c:v>262.5</c:v>
                </c:pt>
                <c:pt idx="36">
                  <c:v>294.5</c:v>
                </c:pt>
                <c:pt idx="37">
                  <c:v>330.90000000000003</c:v>
                </c:pt>
                <c:pt idx="38">
                  <c:v>347.9</c:v>
                </c:pt>
                <c:pt idx="39">
                  <c:v>324</c:v>
                </c:pt>
                <c:pt idx="40">
                  <c:v>286.89999999999998</c:v>
                </c:pt>
                <c:pt idx="41">
                  <c:v>309.90000000000003</c:v>
                </c:pt>
                <c:pt idx="42">
                  <c:v>321.20000000000005</c:v>
                </c:pt>
                <c:pt idx="43">
                  <c:v>333.70000000000005</c:v>
                </c:pt>
                <c:pt idx="44">
                  <c:v>348.49999999999994</c:v>
                </c:pt>
                <c:pt idx="45">
                  <c:v>492.50000000000006</c:v>
                </c:pt>
                <c:pt idx="46">
                  <c:v>628.80000000000007</c:v>
                </c:pt>
                <c:pt idx="47">
                  <c:v>621.59999999999991</c:v>
                </c:pt>
                <c:pt idx="48">
                  <c:v>529.79999999999995</c:v>
                </c:pt>
                <c:pt idx="49">
                  <c:v>506.49999999999994</c:v>
                </c:pt>
                <c:pt idx="50">
                  <c:v>575.5</c:v>
                </c:pt>
                <c:pt idx="51">
                  <c:v>526.9</c:v>
                </c:pt>
                <c:pt idx="52">
                  <c:v>459.90000000000003</c:v>
                </c:pt>
                <c:pt idx="53">
                  <c:v>395.5</c:v>
                </c:pt>
                <c:pt idx="54">
                  <c:v>360.9</c:v>
                </c:pt>
                <c:pt idx="55">
                  <c:v>318.10000000000002</c:v>
                </c:pt>
                <c:pt idx="56">
                  <c:v>300.29999999999995</c:v>
                </c:pt>
                <c:pt idx="57">
                  <c:v>290.5</c:v>
                </c:pt>
                <c:pt idx="58">
                  <c:v>312</c:v>
                </c:pt>
                <c:pt idx="59">
                  <c:v>253.10000000000002</c:v>
                </c:pt>
                <c:pt idx="60">
                  <c:v>266.40000000000003</c:v>
                </c:pt>
                <c:pt idx="61">
                  <c:v>272.60000000000002</c:v>
                </c:pt>
                <c:pt idx="62">
                  <c:v>244.19999999999996</c:v>
                </c:pt>
                <c:pt idx="63">
                  <c:v>259.5</c:v>
                </c:pt>
                <c:pt idx="64">
                  <c:v>276.3</c:v>
                </c:pt>
                <c:pt idx="65">
                  <c:v>329.70000000000005</c:v>
                </c:pt>
                <c:pt idx="66">
                  <c:v>310.29999999999995</c:v>
                </c:pt>
                <c:pt idx="67">
                  <c:v>319</c:v>
                </c:pt>
                <c:pt idx="68">
                  <c:v>314.8</c:v>
                </c:pt>
                <c:pt idx="69">
                  <c:v>311.89999999999998</c:v>
                </c:pt>
                <c:pt idx="70">
                  <c:v>312.10000000000002</c:v>
                </c:pt>
                <c:pt idx="71">
                  <c:v>280.5</c:v>
                </c:pt>
                <c:pt idx="72">
                  <c:v>271.8</c:v>
                </c:pt>
                <c:pt idx="73">
                  <c:v>272.10000000000008</c:v>
                </c:pt>
                <c:pt idx="74">
                  <c:v>255.80000000000004</c:v>
                </c:pt>
                <c:pt idx="75">
                  <c:v>273.2</c:v>
                </c:pt>
                <c:pt idx="76">
                  <c:v>271.80000000000007</c:v>
                </c:pt>
                <c:pt idx="77">
                  <c:v>258.89999999999998</c:v>
                </c:pt>
                <c:pt idx="78">
                  <c:v>296.29999999999995</c:v>
                </c:pt>
                <c:pt idx="79">
                  <c:v>313.60000000000002</c:v>
                </c:pt>
                <c:pt idx="80">
                  <c:v>335.4</c:v>
                </c:pt>
                <c:pt idx="81">
                  <c:v>325.60000000000002</c:v>
                </c:pt>
                <c:pt idx="82">
                  <c:v>307.09999999999997</c:v>
                </c:pt>
                <c:pt idx="83">
                  <c:v>337.3</c:v>
                </c:pt>
                <c:pt idx="84">
                  <c:v>343.20000000000005</c:v>
                </c:pt>
                <c:pt idx="85">
                  <c:v>316.79999999999995</c:v>
                </c:pt>
                <c:pt idx="86">
                  <c:v>301.90000000000003</c:v>
                </c:pt>
                <c:pt idx="87">
                  <c:v>327.50000000000006</c:v>
                </c:pt>
                <c:pt idx="88">
                  <c:v>351.1</c:v>
                </c:pt>
                <c:pt idx="89">
                  <c:v>337.4</c:v>
                </c:pt>
                <c:pt idx="90">
                  <c:v>340.09999999999997</c:v>
                </c:pt>
                <c:pt idx="91">
                  <c:v>336.1</c:v>
                </c:pt>
                <c:pt idx="92">
                  <c:v>320.60000000000002</c:v>
                </c:pt>
                <c:pt idx="93">
                  <c:v>288.90000000000003</c:v>
                </c:pt>
                <c:pt idx="94">
                  <c:v>289.39999999999998</c:v>
                </c:pt>
                <c:pt idx="95">
                  <c:v>287.2</c:v>
                </c:pt>
                <c:pt idx="96">
                  <c:v>274.40000000000009</c:v>
                </c:pt>
                <c:pt idx="97">
                  <c:v>297.39999999999998</c:v>
                </c:pt>
                <c:pt idx="98">
                  <c:v>299.99999999999994</c:v>
                </c:pt>
                <c:pt idx="99">
                  <c:v>291.7</c:v>
                </c:pt>
                <c:pt idx="100">
                  <c:v>260.10000000000002</c:v>
                </c:pt>
                <c:pt idx="101">
                  <c:v>270.3</c:v>
                </c:pt>
                <c:pt idx="102">
                  <c:v>274.3</c:v>
                </c:pt>
                <c:pt idx="103">
                  <c:v>263.5</c:v>
                </c:pt>
                <c:pt idx="104">
                  <c:v>285.89999999999998</c:v>
                </c:pt>
                <c:pt idx="105">
                  <c:v>275.49999999999994</c:v>
                </c:pt>
                <c:pt idx="106">
                  <c:v>264.49999999999994</c:v>
                </c:pt>
                <c:pt idx="107">
                  <c:v>235.1</c:v>
                </c:pt>
                <c:pt idx="108">
                  <c:v>253.49999999999997</c:v>
                </c:pt>
                <c:pt idx="109">
                  <c:v>245.19999999999996</c:v>
                </c:pt>
                <c:pt idx="110">
                  <c:v>234.09999999999997</c:v>
                </c:pt>
                <c:pt idx="111">
                  <c:v>222.30000000000004</c:v>
                </c:pt>
                <c:pt idx="112">
                  <c:v>228.29999999999998</c:v>
                </c:pt>
                <c:pt idx="113">
                  <c:v>226.89999999999998</c:v>
                </c:pt>
                <c:pt idx="114">
                  <c:v>216.09999999999997</c:v>
                </c:pt>
                <c:pt idx="115">
                  <c:v>232.6</c:v>
                </c:pt>
                <c:pt idx="116">
                  <c:v>231.99999999999994</c:v>
                </c:pt>
                <c:pt idx="117">
                  <c:v>235.40000000000006</c:v>
                </c:pt>
                <c:pt idx="118">
                  <c:v>262.5</c:v>
                </c:pt>
                <c:pt idx="119">
                  <c:v>256.8</c:v>
                </c:pt>
                <c:pt idx="120">
                  <c:v>280.8</c:v>
                </c:pt>
                <c:pt idx="121">
                  <c:v>251.6</c:v>
                </c:pt>
                <c:pt idx="122">
                  <c:v>261.60000000000002</c:v>
                </c:pt>
                <c:pt idx="123">
                  <c:v>244.70000000000005</c:v>
                </c:pt>
                <c:pt idx="124">
                  <c:v>277.80000000000007</c:v>
                </c:pt>
                <c:pt idx="125">
                  <c:v>277.59999999999997</c:v>
                </c:pt>
                <c:pt idx="126">
                  <c:v>301.90000000000003</c:v>
                </c:pt>
                <c:pt idx="127">
                  <c:v>297.10000000000008</c:v>
                </c:pt>
                <c:pt idx="128">
                  <c:v>330.2</c:v>
                </c:pt>
                <c:pt idx="129">
                  <c:v>319.7</c:v>
                </c:pt>
                <c:pt idx="130">
                  <c:v>325.3</c:v>
                </c:pt>
                <c:pt idx="131">
                  <c:v>319</c:v>
                </c:pt>
                <c:pt idx="132">
                  <c:v>352.80000000000007</c:v>
                </c:pt>
                <c:pt idx="133">
                  <c:v>360.40000000000003</c:v>
                </c:pt>
                <c:pt idx="134">
                  <c:v>336</c:v>
                </c:pt>
                <c:pt idx="135">
                  <c:v>294.60000000000002</c:v>
                </c:pt>
                <c:pt idx="136">
                  <c:v>283.29999999999995</c:v>
                </c:pt>
                <c:pt idx="137">
                  <c:v>305.90000000000003</c:v>
                </c:pt>
                <c:pt idx="138">
                  <c:v>275.60000000000002</c:v>
                </c:pt>
                <c:pt idx="139">
                  <c:v>265.90000000000003</c:v>
                </c:pt>
                <c:pt idx="140">
                  <c:v>271.5</c:v>
                </c:pt>
                <c:pt idx="141">
                  <c:v>255.39999999999998</c:v>
                </c:pt>
                <c:pt idx="142">
                  <c:v>232.79999999999998</c:v>
                </c:pt>
                <c:pt idx="143">
                  <c:v>238.50000000000003</c:v>
                </c:pt>
                <c:pt idx="144">
                  <c:v>220.6</c:v>
                </c:pt>
                <c:pt idx="145">
                  <c:v>224.89999999999998</c:v>
                </c:pt>
                <c:pt idx="146">
                  <c:v>229.2</c:v>
                </c:pt>
                <c:pt idx="147">
                  <c:v>228.9</c:v>
                </c:pt>
                <c:pt idx="148">
                  <c:v>234.59999999999997</c:v>
                </c:pt>
                <c:pt idx="149">
                  <c:v>206.5</c:v>
                </c:pt>
                <c:pt idx="150">
                  <c:v>209.49999999999997</c:v>
                </c:pt>
                <c:pt idx="151">
                  <c:v>219.19999999999996</c:v>
                </c:pt>
                <c:pt idx="152">
                  <c:v>196.59999999999997</c:v>
                </c:pt>
                <c:pt idx="153">
                  <c:v>194.00000000000003</c:v>
                </c:pt>
                <c:pt idx="154">
                  <c:v>185.89999999999995</c:v>
                </c:pt>
                <c:pt idx="155">
                  <c:v>181.39999999999995</c:v>
                </c:pt>
                <c:pt idx="156">
                  <c:v>155.39999999999998</c:v>
                </c:pt>
                <c:pt idx="157">
                  <c:v>164.79999999999995</c:v>
                </c:pt>
                <c:pt idx="158">
                  <c:v>189.99999999999994</c:v>
                </c:pt>
                <c:pt idx="159">
                  <c:v>171.59999999999997</c:v>
                </c:pt>
                <c:pt idx="160">
                  <c:v>197.10000000000002</c:v>
                </c:pt>
                <c:pt idx="161">
                  <c:v>197.89999999999998</c:v>
                </c:pt>
                <c:pt idx="162">
                  <c:v>182.9</c:v>
                </c:pt>
                <c:pt idx="163">
                  <c:v>190.89999999999995</c:v>
                </c:pt>
                <c:pt idx="164">
                  <c:v>181.8</c:v>
                </c:pt>
                <c:pt idx="165">
                  <c:v>192.60000000000002</c:v>
                </c:pt>
                <c:pt idx="166">
                  <c:v>223.1</c:v>
                </c:pt>
                <c:pt idx="167">
                  <c:v>244.49999999999997</c:v>
                </c:pt>
                <c:pt idx="168">
                  <c:v>249.00000000000003</c:v>
                </c:pt>
                <c:pt idx="169">
                  <c:v>222.40000000000003</c:v>
                </c:pt>
                <c:pt idx="170">
                  <c:v>242.4</c:v>
                </c:pt>
                <c:pt idx="171">
                  <c:v>219.70000000000002</c:v>
                </c:pt>
                <c:pt idx="172">
                  <c:v>250.5</c:v>
                </c:pt>
                <c:pt idx="173">
                  <c:v>245.4</c:v>
                </c:pt>
                <c:pt idx="174">
                  <c:v>226.5</c:v>
                </c:pt>
                <c:pt idx="175">
                  <c:v>236.20000000000002</c:v>
                </c:pt>
                <c:pt idx="176">
                  <c:v>224.40000000000003</c:v>
                </c:pt>
                <c:pt idx="177">
                  <c:v>223.80000000000004</c:v>
                </c:pt>
                <c:pt idx="178">
                  <c:v>216.3</c:v>
                </c:pt>
                <c:pt idx="179">
                  <c:v>196.1</c:v>
                </c:pt>
                <c:pt idx="180">
                  <c:v>226.2</c:v>
                </c:pt>
                <c:pt idx="181">
                  <c:v>246</c:v>
                </c:pt>
                <c:pt idx="182">
                  <c:v>362</c:v>
                </c:pt>
                <c:pt idx="183">
                  <c:v>349</c:v>
                </c:pt>
                <c:pt idx="184">
                  <c:v>330.7</c:v>
                </c:pt>
                <c:pt idx="185">
                  <c:v>299.3</c:v>
                </c:pt>
                <c:pt idx="186">
                  <c:v>278.10000000000002</c:v>
                </c:pt>
                <c:pt idx="187">
                  <c:v>256.39999999999998</c:v>
                </c:pt>
                <c:pt idx="188">
                  <c:v>267.5</c:v>
                </c:pt>
                <c:pt idx="189">
                  <c:v>256.5</c:v>
                </c:pt>
                <c:pt idx="190">
                  <c:v>245.89999999999998</c:v>
                </c:pt>
                <c:pt idx="191">
                  <c:v>224.40000000000003</c:v>
                </c:pt>
                <c:pt idx="192">
                  <c:v>217.3</c:v>
                </c:pt>
                <c:pt idx="193">
                  <c:v>201.29999999999998</c:v>
                </c:pt>
                <c:pt idx="194">
                  <c:v>199.8</c:v>
                </c:pt>
                <c:pt idx="195">
                  <c:v>197.20000000000002</c:v>
                </c:pt>
                <c:pt idx="196">
                  <c:v>202.4</c:v>
                </c:pt>
                <c:pt idx="197">
                  <c:v>198.10000000000002</c:v>
                </c:pt>
                <c:pt idx="198">
                  <c:v>201.6</c:v>
                </c:pt>
                <c:pt idx="199">
                  <c:v>193.00000000000003</c:v>
                </c:pt>
                <c:pt idx="200">
                  <c:v>174.2</c:v>
                </c:pt>
                <c:pt idx="201">
                  <c:v>179.50000000000003</c:v>
                </c:pt>
                <c:pt idx="202">
                  <c:v>183.29999999999998</c:v>
                </c:pt>
                <c:pt idx="203">
                  <c:v>178.79999999999998</c:v>
                </c:pt>
                <c:pt idx="204">
                  <c:v>181.2</c:v>
                </c:pt>
                <c:pt idx="205">
                  <c:v>214.3</c:v>
                </c:pt>
                <c:pt idx="206">
                  <c:v>194.89999999999998</c:v>
                </c:pt>
                <c:pt idx="207">
                  <c:v>172.30000000000004</c:v>
                </c:pt>
                <c:pt idx="208">
                  <c:v>227.3</c:v>
                </c:pt>
                <c:pt idx="209">
                  <c:v>225.39999999999995</c:v>
                </c:pt>
                <c:pt idx="210">
                  <c:v>255.9</c:v>
                </c:pt>
                <c:pt idx="211">
                  <c:v>195.50000000000006</c:v>
                </c:pt>
                <c:pt idx="212">
                  <c:v>185.80000000000007</c:v>
                </c:pt>
                <c:pt idx="213">
                  <c:v>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39-4648-A225-E809FAED3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6962688"/>
        <c:axId val="586969760"/>
      </c:lineChart>
      <c:dateAx>
        <c:axId val="586962688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586969760"/>
        <c:crossesAt val="0"/>
        <c:auto val="1"/>
        <c:lblOffset val="100"/>
        <c:baseTimeUnit val="months"/>
        <c:majorUnit val="2"/>
        <c:majorTimeUnit val="years"/>
      </c:dateAx>
      <c:valAx>
        <c:axId val="58696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DE" sz="1400"/>
                  <a:t>in basispoints</a:t>
                </a:r>
                <a:endParaRPr lang="en-GB" sz="1400" dirty="0"/>
              </a:p>
            </c:rich>
          </c:tx>
          <c:layout>
            <c:manualLayout>
              <c:xMode val="edge"/>
              <c:yMode val="edge"/>
              <c:x val="3.9336474557012016E-2"/>
              <c:y val="0.277854431512763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586962688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87458187800576"/>
          <c:y val="0.91844546631382951"/>
          <c:w val="0.46250826620927615"/>
          <c:h val="8.15545336861705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l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18-4B3B-9D7B-E1B7EE7ED341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18-4B3B-9D7B-E1B7EE7ED34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618-4B3B-9D7B-E1B7EE7ED34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618-4B3B-9D7B-E1B7EE7ED341}"/>
              </c:ext>
            </c:extLst>
          </c:dPt>
          <c:cat>
            <c:strRef>
              <c:f>'Fig 8.11  Integ Value profile'!$B$2:$B$7</c:f>
              <c:strCache>
                <c:ptCount val="6"/>
                <c:pt idx="0">
                  <c:v>EV+</c:v>
                </c:pt>
                <c:pt idx="1">
                  <c:v>EV-</c:v>
                </c:pt>
                <c:pt idx="2">
                  <c:v>SV+</c:v>
                </c:pt>
                <c:pt idx="3">
                  <c:v>SV-</c:v>
                </c:pt>
                <c:pt idx="4">
                  <c:v>Debt</c:v>
                </c:pt>
                <c:pt idx="5">
                  <c:v>Equity</c:v>
                </c:pt>
              </c:strCache>
            </c:strRef>
          </c:cat>
          <c:val>
            <c:numRef>
              <c:f>'Fig 8.11  Integ Value profile'!$C$2:$C$7</c:f>
              <c:numCache>
                <c:formatCode>General</c:formatCode>
                <c:ptCount val="6"/>
                <c:pt idx="0">
                  <c:v>2</c:v>
                </c:pt>
                <c:pt idx="1">
                  <c:v>-30</c:v>
                </c:pt>
                <c:pt idx="2">
                  <c:v>8</c:v>
                </c:pt>
                <c:pt idx="3">
                  <c:v>-13</c:v>
                </c:pt>
                <c:pt idx="4">
                  <c:v>40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18-4B3B-9D7B-E1B7EE7ED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4897744"/>
        <c:axId val="424901584"/>
      </c:barChart>
      <c:catAx>
        <c:axId val="42489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424901584"/>
        <c:crosses val="autoZero"/>
        <c:auto val="1"/>
        <c:lblAlgn val="ctr"/>
        <c:lblOffset val="100"/>
        <c:noMultiLvlLbl val="0"/>
      </c:catAx>
      <c:valAx>
        <c:axId val="42490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42489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Market value of issuance per year, US$ billions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l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8.12  Green bonds'!$B$2</c:f>
              <c:strCache>
                <c:ptCount val="1"/>
                <c:pt idx="0">
                  <c:v>Market value of issuance per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'Fig 8.12  Green bonds'!$A$3:$A$17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'Fig 8.12  Green bonds'!$B$3:$B$17</c:f>
              <c:numCache>
                <c:formatCode>General</c:formatCode>
                <c:ptCount val="15"/>
                <c:pt idx="0">
                  <c:v>0.8</c:v>
                </c:pt>
                <c:pt idx="1">
                  <c:v>0.5</c:v>
                </c:pt>
                <c:pt idx="2">
                  <c:v>1</c:v>
                </c:pt>
                <c:pt idx="3">
                  <c:v>3.7</c:v>
                </c:pt>
                <c:pt idx="4">
                  <c:v>1</c:v>
                </c:pt>
                <c:pt idx="5">
                  <c:v>2.6</c:v>
                </c:pt>
                <c:pt idx="6">
                  <c:v>11.5</c:v>
                </c:pt>
                <c:pt idx="7">
                  <c:v>37</c:v>
                </c:pt>
                <c:pt idx="8">
                  <c:v>41.8</c:v>
                </c:pt>
                <c:pt idx="9">
                  <c:v>81</c:v>
                </c:pt>
                <c:pt idx="10">
                  <c:v>111</c:v>
                </c:pt>
                <c:pt idx="11">
                  <c:v>171</c:v>
                </c:pt>
                <c:pt idx="12">
                  <c:v>257.5</c:v>
                </c:pt>
                <c:pt idx="13">
                  <c:v>297</c:v>
                </c:pt>
                <c:pt idx="14">
                  <c:v>522.70000000000005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F-4D99-AA24-BF2907FD8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-2137276632"/>
        <c:axId val="-2117326936"/>
      </c:barChart>
      <c:catAx>
        <c:axId val="-2137276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Year</a:t>
                </a:r>
              </a:p>
            </c:rich>
          </c:tx>
          <c:layout>
            <c:manualLayout>
              <c:xMode val="edge"/>
              <c:yMode val="edge"/>
              <c:x val="0.85625982826254898"/>
              <c:y val="0.949551472896685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-2117326936"/>
        <c:crosses val="autoZero"/>
        <c:auto val="1"/>
        <c:lblAlgn val="ctr"/>
        <c:lblOffset val="100"/>
        <c:noMultiLvlLbl val="0"/>
      </c:catAx>
      <c:valAx>
        <c:axId val="-2117326936"/>
        <c:scaling>
          <c:orientation val="minMax"/>
          <c:max val="6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Amount in $ billions</a:t>
                </a:r>
              </a:p>
            </c:rich>
          </c:tx>
          <c:layout>
            <c:manualLayout>
              <c:xMode val="edge"/>
              <c:yMode val="edge"/>
              <c:x val="6.8053668301705167E-3"/>
              <c:y val="0.244185496973306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-2137276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0000" cap="flat" cmpd="sng" algn="ctr">
      <a:noFill/>
      <a:prstDash val="soli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AA3155-579D-4904-B58F-A60A8C4CE00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F7E5EB2-8D72-48F5-867F-34A248199061}">
      <dgm:prSet phldrT="[Tekst]" custT="1"/>
      <dgm:spPr/>
      <dgm:t>
        <a:bodyPr/>
        <a:lstStyle/>
        <a:p>
          <a:r>
            <a:rPr lang="nl-NL" sz="1600">
              <a:latin typeface="Calibri" panose="020F0502020204030204" pitchFamily="34" charset="0"/>
              <a:cs typeface="Calibri" panose="020F0502020204030204" pitchFamily="34" charset="0"/>
            </a:rPr>
            <a:t>Debt</a:t>
          </a:r>
        </a:p>
      </dgm:t>
    </dgm:pt>
    <dgm:pt modelId="{36781140-290E-4549-8FD6-571985D4A3E7}" type="parTrans" cxnId="{80A18FA6-DBE1-4BEC-A448-2C562C0CE0BC}">
      <dgm:prSet/>
      <dgm:spPr/>
      <dgm:t>
        <a:bodyPr/>
        <a:lstStyle/>
        <a:p>
          <a:endParaRPr lang="nl-NL" sz="3600"/>
        </a:p>
      </dgm:t>
    </dgm:pt>
    <dgm:pt modelId="{6B64F738-233B-4E61-A35C-174EF5458A39}" type="sibTrans" cxnId="{80A18FA6-DBE1-4BEC-A448-2C562C0CE0BC}">
      <dgm:prSet/>
      <dgm:spPr/>
      <dgm:t>
        <a:bodyPr/>
        <a:lstStyle/>
        <a:p>
          <a:endParaRPr lang="nl-NL" sz="3600"/>
        </a:p>
      </dgm:t>
    </dgm:pt>
    <dgm:pt modelId="{E33498E6-6A9B-4F54-8D3B-8828418D563B}">
      <dgm:prSet phldrT="[Tekst]" custT="1"/>
      <dgm:spPr/>
      <dgm:t>
        <a:bodyPr/>
        <a:lstStyle/>
        <a:p>
          <a:r>
            <a:rPr lang="nl-NL" sz="1600" dirty="0">
              <a:latin typeface="Calibri" panose="020F0502020204030204" pitchFamily="34" charset="0"/>
              <a:cs typeface="Calibri" panose="020F0502020204030204" pitchFamily="34" charset="0"/>
            </a:rPr>
            <a:t>Private </a:t>
          </a:r>
          <a:r>
            <a:rPr lang="nl-NL" sz="1600" dirty="0" err="1">
              <a:latin typeface="Calibri" panose="020F0502020204030204" pitchFamily="34" charset="0"/>
              <a:cs typeface="Calibri" panose="020F0502020204030204" pitchFamily="34" charset="0"/>
            </a:rPr>
            <a:t>debt</a:t>
          </a:r>
          <a:endParaRPr lang="nl-NL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711F5B-8B33-4851-A813-B8C0BF22DE6E}" type="parTrans" cxnId="{0B1C96BC-8BF3-4F8C-A995-8C65F536C92A}">
      <dgm:prSet custT="1"/>
      <dgm:spPr/>
      <dgm:t>
        <a:bodyPr/>
        <a:lstStyle/>
        <a:p>
          <a:endParaRPr lang="nl-NL" sz="1000"/>
        </a:p>
      </dgm:t>
    </dgm:pt>
    <dgm:pt modelId="{933FB9E0-3B03-49F0-8B65-A6323F4CCDDC}" type="sibTrans" cxnId="{0B1C96BC-8BF3-4F8C-A995-8C65F536C92A}">
      <dgm:prSet/>
      <dgm:spPr/>
      <dgm:t>
        <a:bodyPr/>
        <a:lstStyle/>
        <a:p>
          <a:endParaRPr lang="nl-NL" sz="3600"/>
        </a:p>
      </dgm:t>
    </dgm:pt>
    <dgm:pt modelId="{A2F59DC5-124B-4533-B627-5264145D16C5}">
      <dgm:prSet phldrT="[Tekst]" custT="1"/>
      <dgm:spPr/>
      <dgm:t>
        <a:bodyPr/>
        <a:lstStyle/>
        <a:p>
          <a:r>
            <a:rPr lang="nl-NL" sz="1600">
              <a:latin typeface="Calibri" panose="020F0502020204030204" pitchFamily="34" charset="0"/>
              <a:cs typeface="Calibri" panose="020F0502020204030204" pitchFamily="34" charset="0"/>
            </a:rPr>
            <a:t>Bonds</a:t>
          </a:r>
          <a:br>
            <a:rPr lang="nl-NL" sz="160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nl-NL" sz="1600">
              <a:latin typeface="Calibri" panose="020F0502020204030204" pitchFamily="34" charset="0"/>
              <a:cs typeface="Calibri" panose="020F0502020204030204" pitchFamily="34" charset="0"/>
            </a:rPr>
            <a:t>(public debt)</a:t>
          </a:r>
        </a:p>
      </dgm:t>
    </dgm:pt>
    <dgm:pt modelId="{3E6BEF78-E767-4DDB-935F-2244943311C4}" type="parTrans" cxnId="{3BD3D68C-5999-4FE0-A00F-D45BAE955211}">
      <dgm:prSet custT="1"/>
      <dgm:spPr/>
      <dgm:t>
        <a:bodyPr/>
        <a:lstStyle/>
        <a:p>
          <a:endParaRPr lang="nl-NL" sz="1000"/>
        </a:p>
      </dgm:t>
    </dgm:pt>
    <dgm:pt modelId="{9B868109-4791-4E90-8754-ED87754C5C26}" type="sibTrans" cxnId="{3BD3D68C-5999-4FE0-A00F-D45BAE955211}">
      <dgm:prSet/>
      <dgm:spPr/>
      <dgm:t>
        <a:bodyPr/>
        <a:lstStyle/>
        <a:p>
          <a:endParaRPr lang="nl-NL" sz="3600"/>
        </a:p>
      </dgm:t>
    </dgm:pt>
    <dgm:pt modelId="{51A52289-0BB2-4E02-870A-37DA46B52942}">
      <dgm:prSet phldrT="[Tekst]" custT="1"/>
      <dgm:spPr/>
      <dgm:t>
        <a:bodyPr/>
        <a:lstStyle/>
        <a:p>
          <a:r>
            <a:rPr lang="nl-NL" sz="1600">
              <a:latin typeface="Calibri" panose="020F0502020204030204" pitchFamily="34" charset="0"/>
              <a:cs typeface="Calibri" panose="020F0502020204030204" pitchFamily="34" charset="0"/>
            </a:rPr>
            <a:t>Government bonds</a:t>
          </a:r>
        </a:p>
      </dgm:t>
    </dgm:pt>
    <dgm:pt modelId="{ED646AEB-616D-496C-B487-09614D6AD6CB}" type="parTrans" cxnId="{D43E6B37-7820-4F8D-B990-72E181C9664E}">
      <dgm:prSet custT="1"/>
      <dgm:spPr/>
      <dgm:t>
        <a:bodyPr/>
        <a:lstStyle/>
        <a:p>
          <a:endParaRPr lang="nl-NL" sz="1000"/>
        </a:p>
      </dgm:t>
    </dgm:pt>
    <dgm:pt modelId="{6D2A6B7D-B750-4F62-9C77-0C0CE4ADB127}" type="sibTrans" cxnId="{D43E6B37-7820-4F8D-B990-72E181C9664E}">
      <dgm:prSet/>
      <dgm:spPr/>
      <dgm:t>
        <a:bodyPr/>
        <a:lstStyle/>
        <a:p>
          <a:endParaRPr lang="nl-NL" sz="3600"/>
        </a:p>
      </dgm:t>
    </dgm:pt>
    <dgm:pt modelId="{398980D6-69C3-493C-8C89-656DBDD51D54}">
      <dgm:prSet phldrT="[Tekst]" custT="1"/>
      <dgm:spPr/>
      <dgm:t>
        <a:bodyPr/>
        <a:lstStyle/>
        <a:p>
          <a:r>
            <a:rPr lang="nl-NL" sz="1600">
              <a:latin typeface="Calibri" panose="020F0502020204030204" pitchFamily="34" charset="0"/>
              <a:cs typeface="Calibri" panose="020F0502020204030204" pitchFamily="34" charset="0"/>
            </a:rPr>
            <a:t>Corporate bonds</a:t>
          </a:r>
        </a:p>
      </dgm:t>
    </dgm:pt>
    <dgm:pt modelId="{EF33920B-CDBA-40E9-BDAB-2F702C1A21A5}" type="parTrans" cxnId="{8067C4DB-0A93-4CB3-943C-E88A6C993C7F}">
      <dgm:prSet custT="1"/>
      <dgm:spPr/>
      <dgm:t>
        <a:bodyPr/>
        <a:lstStyle/>
        <a:p>
          <a:endParaRPr lang="nl-NL" sz="1000"/>
        </a:p>
      </dgm:t>
    </dgm:pt>
    <dgm:pt modelId="{D9DAE600-12F3-43C7-B96C-A128DD6B7359}" type="sibTrans" cxnId="{8067C4DB-0A93-4CB3-943C-E88A6C993C7F}">
      <dgm:prSet/>
      <dgm:spPr/>
      <dgm:t>
        <a:bodyPr/>
        <a:lstStyle/>
        <a:p>
          <a:endParaRPr lang="nl-NL" sz="3600"/>
        </a:p>
      </dgm:t>
    </dgm:pt>
    <dgm:pt modelId="{A823C5B7-44BE-4F73-8B09-24D036A8994E}">
      <dgm:prSet phldrT="[Tekst]" custT="1"/>
      <dgm:spPr/>
      <dgm:t>
        <a:bodyPr/>
        <a:lstStyle/>
        <a:p>
          <a:r>
            <a:rPr lang="nl-NL" sz="1600" dirty="0" err="1">
              <a:latin typeface="Calibri" panose="020F0502020204030204" pitchFamily="34" charset="0"/>
              <a:cs typeface="Calibri" panose="020F0502020204030204" pitchFamily="34" charset="0"/>
            </a:rPr>
            <a:t>Secured</a:t>
          </a:r>
          <a:r>
            <a:rPr lang="nl-NL" sz="1600" dirty="0">
              <a:latin typeface="Calibri" panose="020F0502020204030204" pitchFamily="34" charset="0"/>
              <a:cs typeface="Calibri" panose="020F0502020204030204" pitchFamily="34" charset="0"/>
            </a:rPr>
            <a:t> corporate </a:t>
          </a:r>
          <a:r>
            <a:rPr lang="nl-NL" sz="1600" dirty="0" err="1">
              <a:latin typeface="Calibri" panose="020F0502020204030204" pitchFamily="34" charset="0"/>
              <a:cs typeface="Calibri" panose="020F0502020204030204" pitchFamily="34" charset="0"/>
            </a:rPr>
            <a:t>bonds</a:t>
          </a:r>
          <a:endParaRPr lang="nl-NL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AFDE60-14AE-41EC-A138-F22F3F6E16B2}" type="parTrans" cxnId="{F8FC604C-DAD7-424A-9D11-84789B3AB7DD}">
      <dgm:prSet custT="1"/>
      <dgm:spPr/>
      <dgm:t>
        <a:bodyPr/>
        <a:lstStyle/>
        <a:p>
          <a:endParaRPr lang="nl-NL" sz="1000"/>
        </a:p>
      </dgm:t>
    </dgm:pt>
    <dgm:pt modelId="{5556F1D4-DE0D-446C-ACBB-0A61349A9A00}" type="sibTrans" cxnId="{F8FC604C-DAD7-424A-9D11-84789B3AB7DD}">
      <dgm:prSet/>
      <dgm:spPr/>
      <dgm:t>
        <a:bodyPr/>
        <a:lstStyle/>
        <a:p>
          <a:endParaRPr lang="nl-NL" sz="3600"/>
        </a:p>
      </dgm:t>
    </dgm:pt>
    <dgm:pt modelId="{6A4BAF4F-11D9-4AB4-9F67-0C6645DBEA94}">
      <dgm:prSet phldrT="[Tekst]" custT="1"/>
      <dgm:spPr/>
      <dgm:t>
        <a:bodyPr/>
        <a:lstStyle/>
        <a:p>
          <a:r>
            <a:rPr lang="nl-NL" sz="1600" dirty="0" err="1">
              <a:latin typeface="Calibri" panose="020F0502020204030204" pitchFamily="34" charset="0"/>
              <a:cs typeface="Calibri" panose="020F0502020204030204" pitchFamily="34" charset="0"/>
            </a:rPr>
            <a:t>Unsecured</a:t>
          </a:r>
          <a:r>
            <a:rPr lang="nl-NL" sz="1600" dirty="0">
              <a:latin typeface="Calibri" panose="020F0502020204030204" pitchFamily="34" charset="0"/>
              <a:cs typeface="Calibri" panose="020F0502020204030204" pitchFamily="34" charset="0"/>
            </a:rPr>
            <a:t> corporate </a:t>
          </a:r>
          <a:r>
            <a:rPr lang="nl-NL" sz="1600" dirty="0" err="1">
              <a:latin typeface="Calibri" panose="020F0502020204030204" pitchFamily="34" charset="0"/>
              <a:cs typeface="Calibri" panose="020F0502020204030204" pitchFamily="34" charset="0"/>
            </a:rPr>
            <a:t>bonds</a:t>
          </a:r>
          <a:endParaRPr lang="nl-NL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71DFC8-FB01-4FB8-B0BA-E96D1CD8BF5C}" type="parTrans" cxnId="{6B5862EF-EA66-4745-B35D-6DD4312221DC}">
      <dgm:prSet custT="1"/>
      <dgm:spPr/>
      <dgm:t>
        <a:bodyPr/>
        <a:lstStyle/>
        <a:p>
          <a:endParaRPr lang="nl-NL" sz="1000"/>
        </a:p>
      </dgm:t>
    </dgm:pt>
    <dgm:pt modelId="{8DBD6431-6674-462A-BDF4-795027B119E5}" type="sibTrans" cxnId="{6B5862EF-EA66-4745-B35D-6DD4312221DC}">
      <dgm:prSet/>
      <dgm:spPr/>
      <dgm:t>
        <a:bodyPr/>
        <a:lstStyle/>
        <a:p>
          <a:endParaRPr lang="nl-NL" sz="3600"/>
        </a:p>
      </dgm:t>
    </dgm:pt>
    <dgm:pt modelId="{8BFF3D8C-E554-4755-8E11-27722D51EF30}" type="pres">
      <dgm:prSet presAssocID="{B1AA3155-579D-4904-B58F-A60A8C4CE00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0429036-688C-4812-B921-0CB7566FFCA6}" type="pres">
      <dgm:prSet presAssocID="{DF7E5EB2-8D72-48F5-867F-34A248199061}" presName="root1" presStyleCnt="0"/>
      <dgm:spPr/>
    </dgm:pt>
    <dgm:pt modelId="{36932A9D-F7DF-44D1-9BE8-E88FC7A4EEA4}" type="pres">
      <dgm:prSet presAssocID="{DF7E5EB2-8D72-48F5-867F-34A248199061}" presName="LevelOneTextNode" presStyleLbl="node0" presStyleIdx="0" presStyleCnt="1">
        <dgm:presLayoutVars>
          <dgm:chPref val="3"/>
        </dgm:presLayoutVars>
      </dgm:prSet>
      <dgm:spPr/>
    </dgm:pt>
    <dgm:pt modelId="{9DDE48B8-33E5-497D-B299-46043101C65F}" type="pres">
      <dgm:prSet presAssocID="{DF7E5EB2-8D72-48F5-867F-34A248199061}" presName="level2hierChild" presStyleCnt="0"/>
      <dgm:spPr/>
    </dgm:pt>
    <dgm:pt modelId="{7C28C6C4-5C7D-4DD7-BB8E-54C0556B02EF}" type="pres">
      <dgm:prSet presAssocID="{3E6BEF78-E767-4DDB-935F-2244943311C4}" presName="conn2-1" presStyleLbl="parChTrans1D2" presStyleIdx="0" presStyleCnt="2"/>
      <dgm:spPr/>
    </dgm:pt>
    <dgm:pt modelId="{09F2E80D-8AE3-47DF-8254-1ADECDD1ED32}" type="pres">
      <dgm:prSet presAssocID="{3E6BEF78-E767-4DDB-935F-2244943311C4}" presName="connTx" presStyleLbl="parChTrans1D2" presStyleIdx="0" presStyleCnt="2"/>
      <dgm:spPr/>
    </dgm:pt>
    <dgm:pt modelId="{2298483D-37DE-4D0C-9558-05F16C163D9B}" type="pres">
      <dgm:prSet presAssocID="{A2F59DC5-124B-4533-B627-5264145D16C5}" presName="root2" presStyleCnt="0"/>
      <dgm:spPr/>
    </dgm:pt>
    <dgm:pt modelId="{479698E4-07B3-4196-B3BB-268793BC3018}" type="pres">
      <dgm:prSet presAssocID="{A2F59DC5-124B-4533-B627-5264145D16C5}" presName="LevelTwoTextNode" presStyleLbl="node2" presStyleIdx="0" presStyleCnt="2">
        <dgm:presLayoutVars>
          <dgm:chPref val="3"/>
        </dgm:presLayoutVars>
      </dgm:prSet>
      <dgm:spPr/>
    </dgm:pt>
    <dgm:pt modelId="{0A604A82-B873-4B7D-8F0F-D7FC79C30263}" type="pres">
      <dgm:prSet presAssocID="{A2F59DC5-124B-4533-B627-5264145D16C5}" presName="level3hierChild" presStyleCnt="0"/>
      <dgm:spPr/>
    </dgm:pt>
    <dgm:pt modelId="{4424C5AB-62BF-4041-B484-E366DDFE9294}" type="pres">
      <dgm:prSet presAssocID="{ED646AEB-616D-496C-B487-09614D6AD6CB}" presName="conn2-1" presStyleLbl="parChTrans1D3" presStyleIdx="0" presStyleCnt="2"/>
      <dgm:spPr/>
    </dgm:pt>
    <dgm:pt modelId="{0C53F3E4-4688-4671-9C02-4327BF23CE55}" type="pres">
      <dgm:prSet presAssocID="{ED646AEB-616D-496C-B487-09614D6AD6CB}" presName="connTx" presStyleLbl="parChTrans1D3" presStyleIdx="0" presStyleCnt="2"/>
      <dgm:spPr/>
    </dgm:pt>
    <dgm:pt modelId="{DBD6C39B-88C1-42F5-9A16-0A1B837311BB}" type="pres">
      <dgm:prSet presAssocID="{51A52289-0BB2-4E02-870A-37DA46B52942}" presName="root2" presStyleCnt="0"/>
      <dgm:spPr/>
    </dgm:pt>
    <dgm:pt modelId="{AD1FBCB3-55B4-4443-A275-3E69A85EF003}" type="pres">
      <dgm:prSet presAssocID="{51A52289-0BB2-4E02-870A-37DA46B52942}" presName="LevelTwoTextNode" presStyleLbl="node3" presStyleIdx="0" presStyleCnt="2">
        <dgm:presLayoutVars>
          <dgm:chPref val="3"/>
        </dgm:presLayoutVars>
      </dgm:prSet>
      <dgm:spPr/>
    </dgm:pt>
    <dgm:pt modelId="{A7DA784A-BF29-42B3-AA0B-0B8E42BC89F6}" type="pres">
      <dgm:prSet presAssocID="{51A52289-0BB2-4E02-870A-37DA46B52942}" presName="level3hierChild" presStyleCnt="0"/>
      <dgm:spPr/>
    </dgm:pt>
    <dgm:pt modelId="{DE3FDC99-B16A-48DE-A036-412E513FA960}" type="pres">
      <dgm:prSet presAssocID="{EF33920B-CDBA-40E9-BDAB-2F702C1A21A5}" presName="conn2-1" presStyleLbl="parChTrans1D3" presStyleIdx="1" presStyleCnt="2"/>
      <dgm:spPr/>
    </dgm:pt>
    <dgm:pt modelId="{EE47A776-283A-4DC4-AA95-B1431D5C0C91}" type="pres">
      <dgm:prSet presAssocID="{EF33920B-CDBA-40E9-BDAB-2F702C1A21A5}" presName="connTx" presStyleLbl="parChTrans1D3" presStyleIdx="1" presStyleCnt="2"/>
      <dgm:spPr/>
    </dgm:pt>
    <dgm:pt modelId="{9D9C93E2-D3C0-4DA3-B001-30E716AD0C7D}" type="pres">
      <dgm:prSet presAssocID="{398980D6-69C3-493C-8C89-656DBDD51D54}" presName="root2" presStyleCnt="0"/>
      <dgm:spPr/>
    </dgm:pt>
    <dgm:pt modelId="{DB126765-4BB7-4113-BBB5-9ABF4916DF95}" type="pres">
      <dgm:prSet presAssocID="{398980D6-69C3-493C-8C89-656DBDD51D54}" presName="LevelTwoTextNode" presStyleLbl="node3" presStyleIdx="1" presStyleCnt="2">
        <dgm:presLayoutVars>
          <dgm:chPref val="3"/>
        </dgm:presLayoutVars>
      </dgm:prSet>
      <dgm:spPr/>
    </dgm:pt>
    <dgm:pt modelId="{C3A379E0-4998-4677-8A5B-22F7B8C2496C}" type="pres">
      <dgm:prSet presAssocID="{398980D6-69C3-493C-8C89-656DBDD51D54}" presName="level3hierChild" presStyleCnt="0"/>
      <dgm:spPr/>
    </dgm:pt>
    <dgm:pt modelId="{B243F708-0C87-489D-A67C-8A44B4EE64EE}" type="pres">
      <dgm:prSet presAssocID="{4EAFDE60-14AE-41EC-A138-F22F3F6E16B2}" presName="conn2-1" presStyleLbl="parChTrans1D4" presStyleIdx="0" presStyleCnt="2"/>
      <dgm:spPr/>
    </dgm:pt>
    <dgm:pt modelId="{7DCDC8F1-D6B0-4CA5-B154-8EA1F18B072D}" type="pres">
      <dgm:prSet presAssocID="{4EAFDE60-14AE-41EC-A138-F22F3F6E16B2}" presName="connTx" presStyleLbl="parChTrans1D4" presStyleIdx="0" presStyleCnt="2"/>
      <dgm:spPr/>
    </dgm:pt>
    <dgm:pt modelId="{43CDBC3E-8553-47C7-9401-4FA29AB1024E}" type="pres">
      <dgm:prSet presAssocID="{A823C5B7-44BE-4F73-8B09-24D036A8994E}" presName="root2" presStyleCnt="0"/>
      <dgm:spPr/>
    </dgm:pt>
    <dgm:pt modelId="{7A64F308-5517-4367-8FD0-7A1AE2BC592E}" type="pres">
      <dgm:prSet presAssocID="{A823C5B7-44BE-4F73-8B09-24D036A8994E}" presName="LevelTwoTextNode" presStyleLbl="node4" presStyleIdx="0" presStyleCnt="2">
        <dgm:presLayoutVars>
          <dgm:chPref val="3"/>
        </dgm:presLayoutVars>
      </dgm:prSet>
      <dgm:spPr/>
    </dgm:pt>
    <dgm:pt modelId="{79A75D0C-D95E-4B64-AFA0-9EF137D028E0}" type="pres">
      <dgm:prSet presAssocID="{A823C5B7-44BE-4F73-8B09-24D036A8994E}" presName="level3hierChild" presStyleCnt="0"/>
      <dgm:spPr/>
    </dgm:pt>
    <dgm:pt modelId="{4D595AA3-FA21-4DE6-A6A6-39EE70BA04C1}" type="pres">
      <dgm:prSet presAssocID="{6C71DFC8-FB01-4FB8-B0BA-E96D1CD8BF5C}" presName="conn2-1" presStyleLbl="parChTrans1D4" presStyleIdx="1" presStyleCnt="2"/>
      <dgm:spPr/>
    </dgm:pt>
    <dgm:pt modelId="{D9BFE0B5-1F2D-4455-A605-3CFD2EA972B3}" type="pres">
      <dgm:prSet presAssocID="{6C71DFC8-FB01-4FB8-B0BA-E96D1CD8BF5C}" presName="connTx" presStyleLbl="parChTrans1D4" presStyleIdx="1" presStyleCnt="2"/>
      <dgm:spPr/>
    </dgm:pt>
    <dgm:pt modelId="{F2AB7BA3-3C30-4ADC-8A27-14935BBE1AD6}" type="pres">
      <dgm:prSet presAssocID="{6A4BAF4F-11D9-4AB4-9F67-0C6645DBEA94}" presName="root2" presStyleCnt="0"/>
      <dgm:spPr/>
    </dgm:pt>
    <dgm:pt modelId="{10A2CC91-D0D8-4349-8574-221EF567FFA0}" type="pres">
      <dgm:prSet presAssocID="{6A4BAF4F-11D9-4AB4-9F67-0C6645DBEA94}" presName="LevelTwoTextNode" presStyleLbl="node4" presStyleIdx="1" presStyleCnt="2">
        <dgm:presLayoutVars>
          <dgm:chPref val="3"/>
        </dgm:presLayoutVars>
      </dgm:prSet>
      <dgm:spPr/>
    </dgm:pt>
    <dgm:pt modelId="{4B020D77-8516-4F0A-9892-956EA8858A1F}" type="pres">
      <dgm:prSet presAssocID="{6A4BAF4F-11D9-4AB4-9F67-0C6645DBEA94}" presName="level3hierChild" presStyleCnt="0"/>
      <dgm:spPr/>
    </dgm:pt>
    <dgm:pt modelId="{3D6F2E3B-2BD1-4862-9611-A22AD47D5061}" type="pres">
      <dgm:prSet presAssocID="{DE711F5B-8B33-4851-A813-B8C0BF22DE6E}" presName="conn2-1" presStyleLbl="parChTrans1D2" presStyleIdx="1" presStyleCnt="2"/>
      <dgm:spPr/>
    </dgm:pt>
    <dgm:pt modelId="{31102861-228D-4B15-B39B-FC425150A90E}" type="pres">
      <dgm:prSet presAssocID="{DE711F5B-8B33-4851-A813-B8C0BF22DE6E}" presName="connTx" presStyleLbl="parChTrans1D2" presStyleIdx="1" presStyleCnt="2"/>
      <dgm:spPr/>
    </dgm:pt>
    <dgm:pt modelId="{2F49238D-D832-468F-92C3-088B4D3B0BB3}" type="pres">
      <dgm:prSet presAssocID="{E33498E6-6A9B-4F54-8D3B-8828418D563B}" presName="root2" presStyleCnt="0"/>
      <dgm:spPr/>
    </dgm:pt>
    <dgm:pt modelId="{021A5964-AADC-40B3-B030-944052385FB1}" type="pres">
      <dgm:prSet presAssocID="{E33498E6-6A9B-4F54-8D3B-8828418D563B}" presName="LevelTwoTextNode" presStyleLbl="node2" presStyleIdx="1" presStyleCnt="2">
        <dgm:presLayoutVars>
          <dgm:chPref val="3"/>
        </dgm:presLayoutVars>
      </dgm:prSet>
      <dgm:spPr/>
    </dgm:pt>
    <dgm:pt modelId="{BCE74CD6-5884-4752-8F82-5C9D69CAC026}" type="pres">
      <dgm:prSet presAssocID="{E33498E6-6A9B-4F54-8D3B-8828418D563B}" presName="level3hierChild" presStyleCnt="0"/>
      <dgm:spPr/>
    </dgm:pt>
  </dgm:ptLst>
  <dgm:cxnLst>
    <dgm:cxn modelId="{9439F31D-DD2A-624E-8998-6FBD3C3DFE78}" type="presOf" srcId="{A2F59DC5-124B-4533-B627-5264145D16C5}" destId="{479698E4-07B3-4196-B3BB-268793BC3018}" srcOrd="0" destOrd="0" presId="urn:microsoft.com/office/officeart/2005/8/layout/hierarchy2"/>
    <dgm:cxn modelId="{15A28B26-281B-B949-88FC-ADC00E0869E7}" type="presOf" srcId="{DE711F5B-8B33-4851-A813-B8C0BF22DE6E}" destId="{3D6F2E3B-2BD1-4862-9611-A22AD47D5061}" srcOrd="0" destOrd="0" presId="urn:microsoft.com/office/officeart/2005/8/layout/hierarchy2"/>
    <dgm:cxn modelId="{0E7C7828-9CE6-4A41-B1C8-9AF8AAD4E5FF}" type="presOf" srcId="{E33498E6-6A9B-4F54-8D3B-8828418D563B}" destId="{021A5964-AADC-40B3-B030-944052385FB1}" srcOrd="0" destOrd="0" presId="urn:microsoft.com/office/officeart/2005/8/layout/hierarchy2"/>
    <dgm:cxn modelId="{72FF512F-416A-6D47-881B-F41530991B1B}" type="presOf" srcId="{3E6BEF78-E767-4DDB-935F-2244943311C4}" destId="{09F2E80D-8AE3-47DF-8254-1ADECDD1ED32}" srcOrd="1" destOrd="0" presId="urn:microsoft.com/office/officeart/2005/8/layout/hierarchy2"/>
    <dgm:cxn modelId="{04EE4636-4A37-A646-925F-F66AC76203C2}" type="presOf" srcId="{4EAFDE60-14AE-41EC-A138-F22F3F6E16B2}" destId="{B243F708-0C87-489D-A67C-8A44B4EE64EE}" srcOrd="0" destOrd="0" presId="urn:microsoft.com/office/officeart/2005/8/layout/hierarchy2"/>
    <dgm:cxn modelId="{D43E6B37-7820-4F8D-B990-72E181C9664E}" srcId="{A2F59DC5-124B-4533-B627-5264145D16C5}" destId="{51A52289-0BB2-4E02-870A-37DA46B52942}" srcOrd="0" destOrd="0" parTransId="{ED646AEB-616D-496C-B487-09614D6AD6CB}" sibTransId="{6D2A6B7D-B750-4F62-9C77-0C0CE4ADB127}"/>
    <dgm:cxn modelId="{BAB31442-4A49-1148-B8A9-733282AB2916}" type="presOf" srcId="{3E6BEF78-E767-4DDB-935F-2244943311C4}" destId="{7C28C6C4-5C7D-4DD7-BB8E-54C0556B02EF}" srcOrd="0" destOrd="0" presId="urn:microsoft.com/office/officeart/2005/8/layout/hierarchy2"/>
    <dgm:cxn modelId="{F8FC604C-DAD7-424A-9D11-84789B3AB7DD}" srcId="{398980D6-69C3-493C-8C89-656DBDD51D54}" destId="{A823C5B7-44BE-4F73-8B09-24D036A8994E}" srcOrd="0" destOrd="0" parTransId="{4EAFDE60-14AE-41EC-A138-F22F3F6E16B2}" sibTransId="{5556F1D4-DE0D-446C-ACBB-0A61349A9A00}"/>
    <dgm:cxn modelId="{883D264D-E686-8A48-A86E-E2C7D2018F45}" type="presOf" srcId="{DF7E5EB2-8D72-48F5-867F-34A248199061}" destId="{36932A9D-F7DF-44D1-9BE8-E88FC7A4EEA4}" srcOrd="0" destOrd="0" presId="urn:microsoft.com/office/officeart/2005/8/layout/hierarchy2"/>
    <dgm:cxn modelId="{8536826B-9680-A54E-922C-3077C6D3E0B1}" type="presOf" srcId="{EF33920B-CDBA-40E9-BDAB-2F702C1A21A5}" destId="{DE3FDC99-B16A-48DE-A036-412E513FA960}" srcOrd="0" destOrd="0" presId="urn:microsoft.com/office/officeart/2005/8/layout/hierarchy2"/>
    <dgm:cxn modelId="{3BD3D68C-5999-4FE0-A00F-D45BAE955211}" srcId="{DF7E5EB2-8D72-48F5-867F-34A248199061}" destId="{A2F59DC5-124B-4533-B627-5264145D16C5}" srcOrd="0" destOrd="0" parTransId="{3E6BEF78-E767-4DDB-935F-2244943311C4}" sibTransId="{9B868109-4791-4E90-8754-ED87754C5C26}"/>
    <dgm:cxn modelId="{CA742196-7815-9747-8079-4E3657927367}" type="presOf" srcId="{6C71DFC8-FB01-4FB8-B0BA-E96D1CD8BF5C}" destId="{D9BFE0B5-1F2D-4455-A605-3CFD2EA972B3}" srcOrd="1" destOrd="0" presId="urn:microsoft.com/office/officeart/2005/8/layout/hierarchy2"/>
    <dgm:cxn modelId="{3521E2A4-C5EC-B742-9960-FC482FFA223E}" type="presOf" srcId="{ED646AEB-616D-496C-B487-09614D6AD6CB}" destId="{0C53F3E4-4688-4671-9C02-4327BF23CE55}" srcOrd="1" destOrd="0" presId="urn:microsoft.com/office/officeart/2005/8/layout/hierarchy2"/>
    <dgm:cxn modelId="{80A18FA6-DBE1-4BEC-A448-2C562C0CE0BC}" srcId="{B1AA3155-579D-4904-B58F-A60A8C4CE000}" destId="{DF7E5EB2-8D72-48F5-867F-34A248199061}" srcOrd="0" destOrd="0" parTransId="{36781140-290E-4549-8FD6-571985D4A3E7}" sibTransId="{6B64F738-233B-4E61-A35C-174EF5458A39}"/>
    <dgm:cxn modelId="{7343D5B3-465B-0741-AE18-42E0DC5A8533}" type="presOf" srcId="{4EAFDE60-14AE-41EC-A138-F22F3F6E16B2}" destId="{7DCDC8F1-D6B0-4CA5-B154-8EA1F18B072D}" srcOrd="1" destOrd="0" presId="urn:microsoft.com/office/officeart/2005/8/layout/hierarchy2"/>
    <dgm:cxn modelId="{7F3B86B5-9AC6-49EF-A859-28580CC8D9B6}" type="presOf" srcId="{B1AA3155-579D-4904-B58F-A60A8C4CE000}" destId="{8BFF3D8C-E554-4755-8E11-27722D51EF30}" srcOrd="0" destOrd="0" presId="urn:microsoft.com/office/officeart/2005/8/layout/hierarchy2"/>
    <dgm:cxn modelId="{40662EB6-5241-AC4A-8D2F-4A92A5CCD709}" type="presOf" srcId="{398980D6-69C3-493C-8C89-656DBDD51D54}" destId="{DB126765-4BB7-4113-BBB5-9ABF4916DF95}" srcOrd="0" destOrd="0" presId="urn:microsoft.com/office/officeart/2005/8/layout/hierarchy2"/>
    <dgm:cxn modelId="{D8D476B8-DE62-D44C-AD89-89A79521142E}" type="presOf" srcId="{6C71DFC8-FB01-4FB8-B0BA-E96D1CD8BF5C}" destId="{4D595AA3-FA21-4DE6-A6A6-39EE70BA04C1}" srcOrd="0" destOrd="0" presId="urn:microsoft.com/office/officeart/2005/8/layout/hierarchy2"/>
    <dgm:cxn modelId="{0B1C96BC-8BF3-4F8C-A995-8C65F536C92A}" srcId="{DF7E5EB2-8D72-48F5-867F-34A248199061}" destId="{E33498E6-6A9B-4F54-8D3B-8828418D563B}" srcOrd="1" destOrd="0" parTransId="{DE711F5B-8B33-4851-A813-B8C0BF22DE6E}" sibTransId="{933FB9E0-3B03-49F0-8B65-A6323F4CCDDC}"/>
    <dgm:cxn modelId="{C012C1BF-B9D0-7847-966E-B4EAAEFB7300}" type="presOf" srcId="{DE711F5B-8B33-4851-A813-B8C0BF22DE6E}" destId="{31102861-228D-4B15-B39B-FC425150A90E}" srcOrd="1" destOrd="0" presId="urn:microsoft.com/office/officeart/2005/8/layout/hierarchy2"/>
    <dgm:cxn modelId="{E8ECAFC8-862F-1B47-8F70-EFF8B13AB461}" type="presOf" srcId="{51A52289-0BB2-4E02-870A-37DA46B52942}" destId="{AD1FBCB3-55B4-4443-A275-3E69A85EF003}" srcOrd="0" destOrd="0" presId="urn:microsoft.com/office/officeart/2005/8/layout/hierarchy2"/>
    <dgm:cxn modelId="{0E93E5CF-F3C7-D24F-A547-F126A3F05160}" type="presOf" srcId="{ED646AEB-616D-496C-B487-09614D6AD6CB}" destId="{4424C5AB-62BF-4041-B484-E366DDFE9294}" srcOrd="0" destOrd="0" presId="urn:microsoft.com/office/officeart/2005/8/layout/hierarchy2"/>
    <dgm:cxn modelId="{21780CD5-3C3E-6449-A601-8F1948372518}" type="presOf" srcId="{EF33920B-CDBA-40E9-BDAB-2F702C1A21A5}" destId="{EE47A776-283A-4DC4-AA95-B1431D5C0C91}" srcOrd="1" destOrd="0" presId="urn:microsoft.com/office/officeart/2005/8/layout/hierarchy2"/>
    <dgm:cxn modelId="{8067C4DB-0A93-4CB3-943C-E88A6C993C7F}" srcId="{A2F59DC5-124B-4533-B627-5264145D16C5}" destId="{398980D6-69C3-493C-8C89-656DBDD51D54}" srcOrd="1" destOrd="0" parTransId="{EF33920B-CDBA-40E9-BDAB-2F702C1A21A5}" sibTransId="{D9DAE600-12F3-43C7-B96C-A128DD6B7359}"/>
    <dgm:cxn modelId="{2C659CE8-FAAA-654E-B78A-8B22078EAE0C}" type="presOf" srcId="{6A4BAF4F-11D9-4AB4-9F67-0C6645DBEA94}" destId="{10A2CC91-D0D8-4349-8574-221EF567FFA0}" srcOrd="0" destOrd="0" presId="urn:microsoft.com/office/officeart/2005/8/layout/hierarchy2"/>
    <dgm:cxn modelId="{6B5862EF-EA66-4745-B35D-6DD4312221DC}" srcId="{398980D6-69C3-493C-8C89-656DBDD51D54}" destId="{6A4BAF4F-11D9-4AB4-9F67-0C6645DBEA94}" srcOrd="1" destOrd="0" parTransId="{6C71DFC8-FB01-4FB8-B0BA-E96D1CD8BF5C}" sibTransId="{8DBD6431-6674-462A-BDF4-795027B119E5}"/>
    <dgm:cxn modelId="{B91B08FF-15EB-EF43-AC4D-A514DF326A1E}" type="presOf" srcId="{A823C5B7-44BE-4F73-8B09-24D036A8994E}" destId="{7A64F308-5517-4367-8FD0-7A1AE2BC592E}" srcOrd="0" destOrd="0" presId="urn:microsoft.com/office/officeart/2005/8/layout/hierarchy2"/>
    <dgm:cxn modelId="{C9C8FB85-EA79-694E-ADB4-DCC774B63DF2}" type="presParOf" srcId="{8BFF3D8C-E554-4755-8E11-27722D51EF30}" destId="{F0429036-688C-4812-B921-0CB7566FFCA6}" srcOrd="0" destOrd="0" presId="urn:microsoft.com/office/officeart/2005/8/layout/hierarchy2"/>
    <dgm:cxn modelId="{441C3A12-C824-AF4A-BF53-793CB72A9C97}" type="presParOf" srcId="{F0429036-688C-4812-B921-0CB7566FFCA6}" destId="{36932A9D-F7DF-44D1-9BE8-E88FC7A4EEA4}" srcOrd="0" destOrd="0" presId="urn:microsoft.com/office/officeart/2005/8/layout/hierarchy2"/>
    <dgm:cxn modelId="{6C442FA5-8C66-3742-A7C6-5839B2B2A611}" type="presParOf" srcId="{F0429036-688C-4812-B921-0CB7566FFCA6}" destId="{9DDE48B8-33E5-497D-B299-46043101C65F}" srcOrd="1" destOrd="0" presId="urn:microsoft.com/office/officeart/2005/8/layout/hierarchy2"/>
    <dgm:cxn modelId="{7E9A583E-A3FD-A644-A83A-C6E265DBA70E}" type="presParOf" srcId="{9DDE48B8-33E5-497D-B299-46043101C65F}" destId="{7C28C6C4-5C7D-4DD7-BB8E-54C0556B02EF}" srcOrd="0" destOrd="0" presId="urn:microsoft.com/office/officeart/2005/8/layout/hierarchy2"/>
    <dgm:cxn modelId="{AEE9419A-6FFB-DC44-BA9F-547596034118}" type="presParOf" srcId="{7C28C6C4-5C7D-4DD7-BB8E-54C0556B02EF}" destId="{09F2E80D-8AE3-47DF-8254-1ADECDD1ED32}" srcOrd="0" destOrd="0" presId="urn:microsoft.com/office/officeart/2005/8/layout/hierarchy2"/>
    <dgm:cxn modelId="{7345CE0D-8A63-454B-87BB-AAC21CB6C051}" type="presParOf" srcId="{9DDE48B8-33E5-497D-B299-46043101C65F}" destId="{2298483D-37DE-4D0C-9558-05F16C163D9B}" srcOrd="1" destOrd="0" presId="urn:microsoft.com/office/officeart/2005/8/layout/hierarchy2"/>
    <dgm:cxn modelId="{1D8FB66B-C85A-A145-8C56-F54643A425AF}" type="presParOf" srcId="{2298483D-37DE-4D0C-9558-05F16C163D9B}" destId="{479698E4-07B3-4196-B3BB-268793BC3018}" srcOrd="0" destOrd="0" presId="urn:microsoft.com/office/officeart/2005/8/layout/hierarchy2"/>
    <dgm:cxn modelId="{249B8DF1-153D-3444-A871-27D579D9A553}" type="presParOf" srcId="{2298483D-37DE-4D0C-9558-05F16C163D9B}" destId="{0A604A82-B873-4B7D-8F0F-D7FC79C30263}" srcOrd="1" destOrd="0" presId="urn:microsoft.com/office/officeart/2005/8/layout/hierarchy2"/>
    <dgm:cxn modelId="{D55A230C-4367-2F4E-A6F2-4867C31605D8}" type="presParOf" srcId="{0A604A82-B873-4B7D-8F0F-D7FC79C30263}" destId="{4424C5AB-62BF-4041-B484-E366DDFE9294}" srcOrd="0" destOrd="0" presId="urn:microsoft.com/office/officeart/2005/8/layout/hierarchy2"/>
    <dgm:cxn modelId="{36DB369D-34B0-154A-826C-B103C709F656}" type="presParOf" srcId="{4424C5AB-62BF-4041-B484-E366DDFE9294}" destId="{0C53F3E4-4688-4671-9C02-4327BF23CE55}" srcOrd="0" destOrd="0" presId="urn:microsoft.com/office/officeart/2005/8/layout/hierarchy2"/>
    <dgm:cxn modelId="{0DFEF0CD-58D5-0048-AB32-0B3DFBC3ED12}" type="presParOf" srcId="{0A604A82-B873-4B7D-8F0F-D7FC79C30263}" destId="{DBD6C39B-88C1-42F5-9A16-0A1B837311BB}" srcOrd="1" destOrd="0" presId="urn:microsoft.com/office/officeart/2005/8/layout/hierarchy2"/>
    <dgm:cxn modelId="{B756E137-2913-FF4F-9003-285B685AF379}" type="presParOf" srcId="{DBD6C39B-88C1-42F5-9A16-0A1B837311BB}" destId="{AD1FBCB3-55B4-4443-A275-3E69A85EF003}" srcOrd="0" destOrd="0" presId="urn:microsoft.com/office/officeart/2005/8/layout/hierarchy2"/>
    <dgm:cxn modelId="{12BEC0F5-80A4-384C-B1AD-3F060B27C211}" type="presParOf" srcId="{DBD6C39B-88C1-42F5-9A16-0A1B837311BB}" destId="{A7DA784A-BF29-42B3-AA0B-0B8E42BC89F6}" srcOrd="1" destOrd="0" presId="urn:microsoft.com/office/officeart/2005/8/layout/hierarchy2"/>
    <dgm:cxn modelId="{E8074585-59A4-1B4D-9161-F95073B12BC6}" type="presParOf" srcId="{0A604A82-B873-4B7D-8F0F-D7FC79C30263}" destId="{DE3FDC99-B16A-48DE-A036-412E513FA960}" srcOrd="2" destOrd="0" presId="urn:microsoft.com/office/officeart/2005/8/layout/hierarchy2"/>
    <dgm:cxn modelId="{088E36C9-2FAA-684B-8F0D-FC9D08E22224}" type="presParOf" srcId="{DE3FDC99-B16A-48DE-A036-412E513FA960}" destId="{EE47A776-283A-4DC4-AA95-B1431D5C0C91}" srcOrd="0" destOrd="0" presId="urn:microsoft.com/office/officeart/2005/8/layout/hierarchy2"/>
    <dgm:cxn modelId="{4A4500D4-E6E6-2441-908A-4BDA2BACBB5F}" type="presParOf" srcId="{0A604A82-B873-4B7D-8F0F-D7FC79C30263}" destId="{9D9C93E2-D3C0-4DA3-B001-30E716AD0C7D}" srcOrd="3" destOrd="0" presId="urn:microsoft.com/office/officeart/2005/8/layout/hierarchy2"/>
    <dgm:cxn modelId="{7C5E8D77-6733-4040-8686-505CC93B14C9}" type="presParOf" srcId="{9D9C93E2-D3C0-4DA3-B001-30E716AD0C7D}" destId="{DB126765-4BB7-4113-BBB5-9ABF4916DF95}" srcOrd="0" destOrd="0" presId="urn:microsoft.com/office/officeart/2005/8/layout/hierarchy2"/>
    <dgm:cxn modelId="{90B6A5CB-F672-4049-A5B0-9EE2B4C7DDB1}" type="presParOf" srcId="{9D9C93E2-D3C0-4DA3-B001-30E716AD0C7D}" destId="{C3A379E0-4998-4677-8A5B-22F7B8C2496C}" srcOrd="1" destOrd="0" presId="urn:microsoft.com/office/officeart/2005/8/layout/hierarchy2"/>
    <dgm:cxn modelId="{C0F9572B-E592-BC46-8359-2FF76B5CC656}" type="presParOf" srcId="{C3A379E0-4998-4677-8A5B-22F7B8C2496C}" destId="{B243F708-0C87-489D-A67C-8A44B4EE64EE}" srcOrd="0" destOrd="0" presId="urn:microsoft.com/office/officeart/2005/8/layout/hierarchy2"/>
    <dgm:cxn modelId="{66C940E7-EBE8-604A-AC97-C38450C8EEB3}" type="presParOf" srcId="{B243F708-0C87-489D-A67C-8A44B4EE64EE}" destId="{7DCDC8F1-D6B0-4CA5-B154-8EA1F18B072D}" srcOrd="0" destOrd="0" presId="urn:microsoft.com/office/officeart/2005/8/layout/hierarchy2"/>
    <dgm:cxn modelId="{72FF9B48-08CF-DE43-99E6-D9CADB4BA43E}" type="presParOf" srcId="{C3A379E0-4998-4677-8A5B-22F7B8C2496C}" destId="{43CDBC3E-8553-47C7-9401-4FA29AB1024E}" srcOrd="1" destOrd="0" presId="urn:microsoft.com/office/officeart/2005/8/layout/hierarchy2"/>
    <dgm:cxn modelId="{4AF59964-342E-9A4D-B60E-BEC0C64BA8DF}" type="presParOf" srcId="{43CDBC3E-8553-47C7-9401-4FA29AB1024E}" destId="{7A64F308-5517-4367-8FD0-7A1AE2BC592E}" srcOrd="0" destOrd="0" presId="urn:microsoft.com/office/officeart/2005/8/layout/hierarchy2"/>
    <dgm:cxn modelId="{5471992E-6FCE-0D4E-AB8E-19E4A793C38F}" type="presParOf" srcId="{43CDBC3E-8553-47C7-9401-4FA29AB1024E}" destId="{79A75D0C-D95E-4B64-AFA0-9EF137D028E0}" srcOrd="1" destOrd="0" presId="urn:microsoft.com/office/officeart/2005/8/layout/hierarchy2"/>
    <dgm:cxn modelId="{55A2E27C-6103-D94C-B08B-A61550A4AF75}" type="presParOf" srcId="{C3A379E0-4998-4677-8A5B-22F7B8C2496C}" destId="{4D595AA3-FA21-4DE6-A6A6-39EE70BA04C1}" srcOrd="2" destOrd="0" presId="urn:microsoft.com/office/officeart/2005/8/layout/hierarchy2"/>
    <dgm:cxn modelId="{2E2330DB-6598-AC47-839C-8E4B5FFF33F2}" type="presParOf" srcId="{4D595AA3-FA21-4DE6-A6A6-39EE70BA04C1}" destId="{D9BFE0B5-1F2D-4455-A605-3CFD2EA972B3}" srcOrd="0" destOrd="0" presId="urn:microsoft.com/office/officeart/2005/8/layout/hierarchy2"/>
    <dgm:cxn modelId="{F0D73B09-BFD5-6C4A-A9A8-EE81941FC749}" type="presParOf" srcId="{C3A379E0-4998-4677-8A5B-22F7B8C2496C}" destId="{F2AB7BA3-3C30-4ADC-8A27-14935BBE1AD6}" srcOrd="3" destOrd="0" presId="urn:microsoft.com/office/officeart/2005/8/layout/hierarchy2"/>
    <dgm:cxn modelId="{D4EFCDCC-BC44-BC4E-A6D2-24992624D8FA}" type="presParOf" srcId="{F2AB7BA3-3C30-4ADC-8A27-14935BBE1AD6}" destId="{10A2CC91-D0D8-4349-8574-221EF567FFA0}" srcOrd="0" destOrd="0" presId="urn:microsoft.com/office/officeart/2005/8/layout/hierarchy2"/>
    <dgm:cxn modelId="{148E140A-A877-6944-9F12-6CAF1D7FB8BD}" type="presParOf" srcId="{F2AB7BA3-3C30-4ADC-8A27-14935BBE1AD6}" destId="{4B020D77-8516-4F0A-9892-956EA8858A1F}" srcOrd="1" destOrd="0" presId="urn:microsoft.com/office/officeart/2005/8/layout/hierarchy2"/>
    <dgm:cxn modelId="{44F61769-3B3E-314C-89EB-2D8733E424DA}" type="presParOf" srcId="{9DDE48B8-33E5-497D-B299-46043101C65F}" destId="{3D6F2E3B-2BD1-4862-9611-A22AD47D5061}" srcOrd="2" destOrd="0" presId="urn:microsoft.com/office/officeart/2005/8/layout/hierarchy2"/>
    <dgm:cxn modelId="{9B46BD6B-9699-5A47-9698-0CA9571DA89B}" type="presParOf" srcId="{3D6F2E3B-2BD1-4862-9611-A22AD47D5061}" destId="{31102861-228D-4B15-B39B-FC425150A90E}" srcOrd="0" destOrd="0" presId="urn:microsoft.com/office/officeart/2005/8/layout/hierarchy2"/>
    <dgm:cxn modelId="{4DAB535B-0654-2340-80FC-4ED66DF13334}" type="presParOf" srcId="{9DDE48B8-33E5-497D-B299-46043101C65F}" destId="{2F49238D-D832-468F-92C3-088B4D3B0BB3}" srcOrd="3" destOrd="0" presId="urn:microsoft.com/office/officeart/2005/8/layout/hierarchy2"/>
    <dgm:cxn modelId="{7935A659-9AFB-E346-A180-5FF4D04C579F}" type="presParOf" srcId="{2F49238D-D832-468F-92C3-088B4D3B0BB3}" destId="{021A5964-AADC-40B3-B030-944052385FB1}" srcOrd="0" destOrd="0" presId="urn:microsoft.com/office/officeart/2005/8/layout/hierarchy2"/>
    <dgm:cxn modelId="{BA79C33B-E98F-EF47-BA97-CC6809E6033C}" type="presParOf" srcId="{2F49238D-D832-468F-92C3-088B4D3B0BB3}" destId="{BCE74CD6-5884-4752-8F82-5C9D69CAC026}" srcOrd="1" destOrd="0" presId="urn:microsoft.com/office/officeart/2005/8/layout/hierarchy2"/>
  </dgm:cxnLst>
  <dgm:bg/>
  <dgm:whole>
    <a:ln w="762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2DA44F-BE7B-497A-9721-A37503B8E5B2}" type="doc">
      <dgm:prSet loTypeId="urn:microsoft.com/office/officeart/2005/8/layout/hChevron3" loCatId="process" qsTypeId="urn:microsoft.com/office/officeart/2005/8/quickstyle/simple1" qsCatId="simple" csTypeId="urn:microsoft.com/office/officeart/2005/8/colors/accent0_1" csCatId="mainScheme" phldr="1"/>
      <dgm:spPr/>
    </dgm:pt>
    <dgm:pt modelId="{CADE7C58-7C89-4E87-86E1-D9031866D4EF}">
      <dgm:prSet phldrT="[Tekst]"/>
      <dgm:spPr/>
      <dgm:t>
        <a:bodyPr/>
        <a:lstStyle/>
        <a:p>
          <a:r>
            <a:rPr lang="nl-NL" dirty="0" err="1">
              <a:latin typeface="Arial" panose="020B0604020202020204" pitchFamily="34" charset="0"/>
              <a:cs typeface="Arial" panose="020B0604020202020204" pitchFamily="34" charset="0"/>
            </a:rPr>
            <a:t>Environmental</a:t>
          </a:r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nl-NL" dirty="0" err="1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br>
            <a:rPr lang="nl-NL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nl-NL" dirty="0" err="1">
              <a:latin typeface="Arial" panose="020B0604020202020204" pitchFamily="34" charset="0"/>
              <a:cs typeface="Arial" panose="020B0604020202020204" pitchFamily="34" charset="0"/>
            </a:rPr>
            <a:t>social</a:t>
          </a:r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 factors</a:t>
          </a:r>
        </a:p>
      </dgm:t>
    </dgm:pt>
    <dgm:pt modelId="{6FE69DC6-8B34-4A76-B995-5FCB30D4DF40}" type="parTrans" cxnId="{5B1BD2C2-4580-49D8-ADE1-8666CDAAAE8A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5123DD-A7F1-4716-8D6C-1D535B93B8E9}" type="sibTrans" cxnId="{5B1BD2C2-4580-49D8-ADE1-8666CDAAAE8A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EC53E6-D4A3-404B-B5C4-A4441B842B91}">
      <dgm:prSet phldrT="[Tekst]"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Factors </a:t>
          </a:r>
          <a:r>
            <a:rPr lang="nl-NL" dirty="0" err="1">
              <a:latin typeface="Arial" panose="020B0604020202020204" pitchFamily="34" charset="0"/>
              <a:cs typeface="Arial" panose="020B0604020202020204" pitchFamily="34" charset="0"/>
            </a:rPr>
            <a:t>influencing</a:t>
          </a:r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nl-NL" dirty="0" err="1">
              <a:latin typeface="Arial" panose="020B0604020202020204" pitchFamily="34" charset="0"/>
              <a:cs typeface="Arial" panose="020B0604020202020204" pitchFamily="34" charset="0"/>
            </a:rPr>
            <a:t>creditworthiness</a:t>
          </a:r>
          <a:endParaRPr lang="nl-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94F0C2-B4AF-47CF-8BE9-9B98916277BF}" type="parTrans" cxnId="{FCD9BB87-2AC3-4D82-A229-93CC6C96DFBD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69FBC2-FE95-4A9A-B593-92A391C46992}" type="sibTrans" cxnId="{FCD9BB87-2AC3-4D82-A229-93CC6C96DFBD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14BF3B-EE51-40E8-A075-3FF79BADECDB}">
      <dgm:prSet phldrT="[Tekst]"/>
      <dgm:spPr/>
      <dgm:t>
        <a:bodyPr/>
        <a:lstStyle/>
        <a:p>
          <a:r>
            <a:rPr lang="nl-NL">
              <a:latin typeface="Arial" panose="020B0604020202020204" pitchFamily="34" charset="0"/>
              <a:cs typeface="Arial" panose="020B0604020202020204" pitchFamily="34" charset="0"/>
            </a:rPr>
            <a:t>Credit risk indicators</a:t>
          </a:r>
        </a:p>
      </dgm:t>
    </dgm:pt>
    <dgm:pt modelId="{FCC58EF0-A716-4BCF-A685-7997D1E57EB2}" type="parTrans" cxnId="{7C22EB11-4613-4EB6-812E-1B1CC293C725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0751DF-FB9A-4AD1-B635-220D9BD996BE}" type="sibTrans" cxnId="{7C22EB11-4613-4EB6-812E-1B1CC293C725}">
      <dgm:prSet/>
      <dgm:spPr/>
      <dgm:t>
        <a:bodyPr/>
        <a:lstStyle/>
        <a:p>
          <a:endParaRPr lang="nl-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322AFE-6B27-4B8F-9843-809A428D2B6D}" type="pres">
      <dgm:prSet presAssocID="{102DA44F-BE7B-497A-9721-A37503B8E5B2}" presName="Name0" presStyleCnt="0">
        <dgm:presLayoutVars>
          <dgm:dir/>
          <dgm:resizeHandles val="exact"/>
        </dgm:presLayoutVars>
      </dgm:prSet>
      <dgm:spPr/>
    </dgm:pt>
    <dgm:pt modelId="{87E4D816-55E2-4F4A-B2EC-09886F4E6127}" type="pres">
      <dgm:prSet presAssocID="{CADE7C58-7C89-4E87-86E1-D9031866D4EF}" presName="parTxOnly" presStyleLbl="node1" presStyleIdx="0" presStyleCnt="3">
        <dgm:presLayoutVars>
          <dgm:bulletEnabled val="1"/>
        </dgm:presLayoutVars>
      </dgm:prSet>
      <dgm:spPr/>
    </dgm:pt>
    <dgm:pt modelId="{58D4B8F5-234A-4267-843B-07846395F178}" type="pres">
      <dgm:prSet presAssocID="{875123DD-A7F1-4716-8D6C-1D535B93B8E9}" presName="parSpace" presStyleCnt="0"/>
      <dgm:spPr/>
    </dgm:pt>
    <dgm:pt modelId="{0647E02E-9077-4C64-9119-B88D854B3B6A}" type="pres">
      <dgm:prSet presAssocID="{41EC53E6-D4A3-404B-B5C4-A4441B842B91}" presName="parTxOnly" presStyleLbl="node1" presStyleIdx="1" presStyleCnt="3">
        <dgm:presLayoutVars>
          <dgm:bulletEnabled val="1"/>
        </dgm:presLayoutVars>
      </dgm:prSet>
      <dgm:spPr/>
    </dgm:pt>
    <dgm:pt modelId="{FC633926-217E-4DC3-9A1E-0FB381BC8D16}" type="pres">
      <dgm:prSet presAssocID="{EB69FBC2-FE95-4A9A-B593-92A391C46992}" presName="parSpace" presStyleCnt="0"/>
      <dgm:spPr/>
    </dgm:pt>
    <dgm:pt modelId="{63130CAC-D003-4B13-9D49-55279A1E7463}" type="pres">
      <dgm:prSet presAssocID="{5514BF3B-EE51-40E8-A075-3FF79BADECDB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2D0E000E-8F52-48D7-8DDB-3512FA0DA2B9}" type="presOf" srcId="{CADE7C58-7C89-4E87-86E1-D9031866D4EF}" destId="{87E4D816-55E2-4F4A-B2EC-09886F4E6127}" srcOrd="0" destOrd="0" presId="urn:microsoft.com/office/officeart/2005/8/layout/hChevron3"/>
    <dgm:cxn modelId="{7C22EB11-4613-4EB6-812E-1B1CC293C725}" srcId="{102DA44F-BE7B-497A-9721-A37503B8E5B2}" destId="{5514BF3B-EE51-40E8-A075-3FF79BADECDB}" srcOrd="2" destOrd="0" parTransId="{FCC58EF0-A716-4BCF-A685-7997D1E57EB2}" sibTransId="{8E0751DF-FB9A-4AD1-B635-220D9BD996BE}"/>
    <dgm:cxn modelId="{D03B0E33-1189-4A9C-8472-F2D1DBB703CC}" type="presOf" srcId="{5514BF3B-EE51-40E8-A075-3FF79BADECDB}" destId="{63130CAC-D003-4B13-9D49-55279A1E7463}" srcOrd="0" destOrd="0" presId="urn:microsoft.com/office/officeart/2005/8/layout/hChevron3"/>
    <dgm:cxn modelId="{85F0EC51-35AF-49E3-9345-BCC8BA2CEFDA}" type="presOf" srcId="{41EC53E6-D4A3-404B-B5C4-A4441B842B91}" destId="{0647E02E-9077-4C64-9119-B88D854B3B6A}" srcOrd="0" destOrd="0" presId="urn:microsoft.com/office/officeart/2005/8/layout/hChevron3"/>
    <dgm:cxn modelId="{FCD9BB87-2AC3-4D82-A229-93CC6C96DFBD}" srcId="{102DA44F-BE7B-497A-9721-A37503B8E5B2}" destId="{41EC53E6-D4A3-404B-B5C4-A4441B842B91}" srcOrd="1" destOrd="0" parTransId="{4594F0C2-B4AF-47CF-8BE9-9B98916277BF}" sibTransId="{EB69FBC2-FE95-4A9A-B593-92A391C46992}"/>
    <dgm:cxn modelId="{5B1BD2C2-4580-49D8-ADE1-8666CDAAAE8A}" srcId="{102DA44F-BE7B-497A-9721-A37503B8E5B2}" destId="{CADE7C58-7C89-4E87-86E1-D9031866D4EF}" srcOrd="0" destOrd="0" parTransId="{6FE69DC6-8B34-4A76-B995-5FCB30D4DF40}" sibTransId="{875123DD-A7F1-4716-8D6C-1D535B93B8E9}"/>
    <dgm:cxn modelId="{C0B198E8-19D2-44F8-8241-76E26690F0B9}" type="presOf" srcId="{102DA44F-BE7B-497A-9721-A37503B8E5B2}" destId="{5F322AFE-6B27-4B8F-9843-809A428D2B6D}" srcOrd="0" destOrd="0" presId="urn:microsoft.com/office/officeart/2005/8/layout/hChevron3"/>
    <dgm:cxn modelId="{BDD8D4FE-9494-45F3-B0DA-397998F77E45}" type="presParOf" srcId="{5F322AFE-6B27-4B8F-9843-809A428D2B6D}" destId="{87E4D816-55E2-4F4A-B2EC-09886F4E6127}" srcOrd="0" destOrd="0" presId="urn:microsoft.com/office/officeart/2005/8/layout/hChevron3"/>
    <dgm:cxn modelId="{FAA68A2D-EF57-41FA-BA3B-A3DEAECCBE5F}" type="presParOf" srcId="{5F322AFE-6B27-4B8F-9843-809A428D2B6D}" destId="{58D4B8F5-234A-4267-843B-07846395F178}" srcOrd="1" destOrd="0" presId="urn:microsoft.com/office/officeart/2005/8/layout/hChevron3"/>
    <dgm:cxn modelId="{37254ED0-20DB-4FEB-8D68-92669BDCEA12}" type="presParOf" srcId="{5F322AFE-6B27-4B8F-9843-809A428D2B6D}" destId="{0647E02E-9077-4C64-9119-B88D854B3B6A}" srcOrd="2" destOrd="0" presId="urn:microsoft.com/office/officeart/2005/8/layout/hChevron3"/>
    <dgm:cxn modelId="{1E72150D-8179-42BF-937A-D0E5B426D1EE}" type="presParOf" srcId="{5F322AFE-6B27-4B8F-9843-809A428D2B6D}" destId="{FC633926-217E-4DC3-9A1E-0FB381BC8D16}" srcOrd="3" destOrd="0" presId="urn:microsoft.com/office/officeart/2005/8/layout/hChevron3"/>
    <dgm:cxn modelId="{DFB986DA-1CA3-4100-95ED-94426317E148}" type="presParOf" srcId="{5F322AFE-6B27-4B8F-9843-809A428D2B6D}" destId="{63130CAC-D003-4B13-9D49-55279A1E746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5074CC-7D5B-49E7-8423-9C25ED617F60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2B11A23-3D0A-4581-8CE8-A09B58E7088D}">
      <dgm:prSet phldrT="[Teks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2322" y="436"/>
          <a:ext cx="4898825" cy="452426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00A2FF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rgbClr val="000000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</a:rPr>
            <a:t>Integrated value</a:t>
          </a:r>
        </a:p>
      </dgm:t>
    </dgm:pt>
    <dgm:pt modelId="{1D204A4D-C93C-433F-B268-5C0E00E4BF43}" type="parTrans" cxnId="{68E7EC7F-3646-4F57-9B23-C87484990BEB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DE32B0D-85DF-4C60-B7EB-D28FB076B471}" type="sibTrans" cxnId="{68E7EC7F-3646-4F57-9B23-C87484990BEB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A17AC3-0884-45D0-9577-9F106A746461}">
      <dgm:prSet phldrT="[Teks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2322" y="534516"/>
          <a:ext cx="2376104" cy="452426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00000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rgbClr val="000000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</a:rPr>
            <a:t>FV: enterprise value</a:t>
          </a:r>
        </a:p>
      </dgm:t>
    </dgm:pt>
    <dgm:pt modelId="{DF38341B-DFD2-4A94-9F4D-E400BD501928}" type="parTrans" cxnId="{FF044C3F-C5E8-4E77-90BF-C439544FCFBA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5BD939-0288-4996-9037-0D5E6AB044CC}" type="sibTrans" cxnId="{FF044C3F-C5E8-4E77-90BF-C439544FCFBA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50CEF4-FBF7-4B8F-893F-5CC3663742FD}">
      <dgm:prSet phldrT="[Teks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2322" y="1068597"/>
          <a:ext cx="1163616" cy="452426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00000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rgbClr val="000000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</a:rPr>
            <a:t>Equity</a:t>
          </a:r>
        </a:p>
      </dgm:t>
    </dgm:pt>
    <dgm:pt modelId="{3B6A7698-9033-4E8B-910F-9057E27EA9E4}" type="parTrans" cxnId="{664DD45C-B3FF-4B7F-A0FA-8B7F4AA3F661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E5390D-BE7A-4356-998D-B53E2F3296F4}" type="sibTrans" cxnId="{664DD45C-B3FF-4B7F-A0FA-8B7F4AA3F661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88CF73-E4B2-412F-B7D7-1D96D02AD3A9}">
      <dgm:prSet phldrT="[Teks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1214810" y="1068597"/>
          <a:ext cx="1163616" cy="452426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00000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rgbClr val="000000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</a:rPr>
            <a:t>Debt</a:t>
          </a:r>
        </a:p>
      </dgm:t>
    </dgm:pt>
    <dgm:pt modelId="{A949603E-0F2E-4702-AB96-9D0E039E551E}" type="parTrans" cxnId="{6E6DA0CE-3070-488D-86E3-8C53BA1BEC4C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D19D7F-B216-4DEF-9353-897BDB71C659}" type="sibTrans" cxnId="{6E6DA0CE-3070-488D-86E3-8C53BA1BEC4C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BE441D-6953-473F-8BDB-2757A91D609D}">
      <dgm:prSet phldrT="[Teks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xfrm>
          <a:off x="2476170" y="534516"/>
          <a:ext cx="1163616" cy="452426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61D836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rgbClr val="000000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</a:rPr>
            <a:t>EV</a:t>
          </a:r>
        </a:p>
      </dgm:t>
    </dgm:pt>
    <dgm:pt modelId="{07053114-5D3A-4878-BD96-041FF3558C2F}" type="parTrans" cxnId="{15DDE7B4-E00F-406F-84BD-5820AA06E21E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2EBEB9-62A4-43A4-A60A-E4BC4FE1EA23}" type="sibTrans" cxnId="{15DDE7B4-E00F-406F-84BD-5820AA06E21E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889D7B-3332-44AB-A6F0-5B439E1F8DCD}">
      <dgm:prSet phldrT="[Teks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3737531" y="1068597"/>
          <a:ext cx="1163616" cy="452426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FF644E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rgbClr val="000000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</a:rPr>
            <a:t>Components of S x their price</a:t>
          </a:r>
        </a:p>
      </dgm:t>
    </dgm:pt>
    <dgm:pt modelId="{A44B6933-0795-4386-8D42-8E100FE3F630}" type="parTrans" cxnId="{018FCB95-04FB-4336-8E1E-1D0C75BF2418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E36DA35-4AED-41EF-86E2-699BFB28AA6A}" type="sibTrans" cxnId="{018FCB95-04FB-4336-8E1E-1D0C75BF2418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60EED6-5A1C-442F-AD18-AB18EBB6B6F3}">
      <dgm:prSet phldrT="[Teks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3737531" y="534516"/>
          <a:ext cx="1163616" cy="452426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FF644E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rgbClr val="000000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</a:rPr>
            <a:t>SV</a:t>
          </a:r>
        </a:p>
      </dgm:t>
    </dgm:pt>
    <dgm:pt modelId="{11F00B9C-F474-4BCD-A62B-86B70BEEE3F3}" type="parTrans" cxnId="{C3BB6B32-521C-40D7-9A38-346EA92D1568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40EB32-CF63-4FC5-B65B-8C3DB4EA8E08}" type="sibTrans" cxnId="{C3BB6B32-521C-40D7-9A38-346EA92D1568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805B73-AA9E-4850-BA4E-AF009093AFBF}">
      <dgm:prSet phldrT="[Teks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xfrm>
          <a:off x="2476170" y="1068597"/>
          <a:ext cx="1163616" cy="452426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61D836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rgbClr val="000000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</a:rPr>
            <a:t>Components of E</a:t>
          </a:r>
          <a:br>
            <a:rPr lang="en-GB" dirty="0">
              <a:solidFill>
                <a:srgbClr val="000000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</a:rPr>
          </a:br>
          <a:r>
            <a:rPr lang="en-GB" dirty="0">
              <a:solidFill>
                <a:srgbClr val="000000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</a:rPr>
            <a:t>x their price</a:t>
          </a:r>
        </a:p>
      </dgm:t>
    </dgm:pt>
    <dgm:pt modelId="{3C5295DD-1E79-44D1-AF8C-583049F3B6BC}" type="parTrans" cxnId="{3AD9485A-FDE1-48DE-8795-06D1DC0A22A0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8FA865-F335-4798-8C4A-DF9C247EB3D3}" type="sibTrans" cxnId="{3AD9485A-FDE1-48DE-8795-06D1DC0A22A0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4B9A1E-FF6E-4CCF-B3E0-057678318934}" type="pres">
      <dgm:prSet presAssocID="{FC5074CC-7D5B-49E7-8423-9C25ED617F6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FEC5E92-70DC-4247-B11B-C56273286418}" type="pres">
      <dgm:prSet presAssocID="{E2B11A23-3D0A-4581-8CE8-A09B58E7088D}" presName="vertOne" presStyleCnt="0"/>
      <dgm:spPr/>
    </dgm:pt>
    <dgm:pt modelId="{135A7924-41F7-4BD1-8016-038A83CD8448}" type="pres">
      <dgm:prSet presAssocID="{E2B11A23-3D0A-4581-8CE8-A09B58E7088D}" presName="txOne" presStyleLbl="node0" presStyleIdx="0" presStyleCnt="1">
        <dgm:presLayoutVars>
          <dgm:chPref val="3"/>
        </dgm:presLayoutVars>
      </dgm:prSet>
      <dgm:spPr/>
    </dgm:pt>
    <dgm:pt modelId="{125DCB4A-9FB3-4121-80B4-1E18F534F37F}" type="pres">
      <dgm:prSet presAssocID="{E2B11A23-3D0A-4581-8CE8-A09B58E7088D}" presName="parTransOne" presStyleCnt="0"/>
      <dgm:spPr/>
    </dgm:pt>
    <dgm:pt modelId="{1394CB2B-70AE-4E4A-8FB8-FE9D5838BBCC}" type="pres">
      <dgm:prSet presAssocID="{E2B11A23-3D0A-4581-8CE8-A09B58E7088D}" presName="horzOne" presStyleCnt="0"/>
      <dgm:spPr/>
    </dgm:pt>
    <dgm:pt modelId="{5106A193-23E7-45C9-8AF5-452CAD4082E4}" type="pres">
      <dgm:prSet presAssocID="{C5A17AC3-0884-45D0-9577-9F106A746461}" presName="vertTwo" presStyleCnt="0"/>
      <dgm:spPr/>
    </dgm:pt>
    <dgm:pt modelId="{CC6E69D4-75FB-4B2E-B7D1-41D44024F483}" type="pres">
      <dgm:prSet presAssocID="{C5A17AC3-0884-45D0-9577-9F106A746461}" presName="txTwo" presStyleLbl="node2" presStyleIdx="0" presStyleCnt="3">
        <dgm:presLayoutVars>
          <dgm:chPref val="3"/>
        </dgm:presLayoutVars>
      </dgm:prSet>
      <dgm:spPr/>
    </dgm:pt>
    <dgm:pt modelId="{CD685754-58B7-4DDF-AF5E-E474D6F3D007}" type="pres">
      <dgm:prSet presAssocID="{C5A17AC3-0884-45D0-9577-9F106A746461}" presName="parTransTwo" presStyleCnt="0"/>
      <dgm:spPr/>
    </dgm:pt>
    <dgm:pt modelId="{77078C43-B32A-41FF-ADAA-507DAF54B68F}" type="pres">
      <dgm:prSet presAssocID="{C5A17AC3-0884-45D0-9577-9F106A746461}" presName="horzTwo" presStyleCnt="0"/>
      <dgm:spPr/>
    </dgm:pt>
    <dgm:pt modelId="{90825EF8-3560-4394-982C-CC9FEEAA18C2}" type="pres">
      <dgm:prSet presAssocID="{E950CEF4-FBF7-4B8F-893F-5CC3663742FD}" presName="vertThree" presStyleCnt="0"/>
      <dgm:spPr/>
    </dgm:pt>
    <dgm:pt modelId="{73C27AE5-845E-4C96-89ED-CC366B9B36C3}" type="pres">
      <dgm:prSet presAssocID="{E950CEF4-FBF7-4B8F-893F-5CC3663742FD}" presName="txThree" presStyleLbl="node3" presStyleIdx="0" presStyleCnt="4">
        <dgm:presLayoutVars>
          <dgm:chPref val="3"/>
        </dgm:presLayoutVars>
      </dgm:prSet>
      <dgm:spPr/>
    </dgm:pt>
    <dgm:pt modelId="{DDDA8E2A-36BE-4CE1-8875-19383A744A8D}" type="pres">
      <dgm:prSet presAssocID="{E950CEF4-FBF7-4B8F-893F-5CC3663742FD}" presName="horzThree" presStyleCnt="0"/>
      <dgm:spPr/>
    </dgm:pt>
    <dgm:pt modelId="{0BC37AEC-01C2-40CA-9BF6-F6FBD56C9BC6}" type="pres">
      <dgm:prSet presAssocID="{E5E5390D-BE7A-4356-998D-B53E2F3296F4}" presName="sibSpaceThree" presStyleCnt="0"/>
      <dgm:spPr/>
    </dgm:pt>
    <dgm:pt modelId="{E1A20F94-9D05-4B45-AD9B-38598C27E3B4}" type="pres">
      <dgm:prSet presAssocID="{6188CF73-E4B2-412F-B7D7-1D96D02AD3A9}" presName="vertThree" presStyleCnt="0"/>
      <dgm:spPr/>
    </dgm:pt>
    <dgm:pt modelId="{FDFFC0E2-1772-4160-A0AC-B74AAD923320}" type="pres">
      <dgm:prSet presAssocID="{6188CF73-E4B2-412F-B7D7-1D96D02AD3A9}" presName="txThree" presStyleLbl="node3" presStyleIdx="1" presStyleCnt="4">
        <dgm:presLayoutVars>
          <dgm:chPref val="3"/>
        </dgm:presLayoutVars>
      </dgm:prSet>
      <dgm:spPr/>
    </dgm:pt>
    <dgm:pt modelId="{84104076-C276-4B07-875A-8453E44792E5}" type="pres">
      <dgm:prSet presAssocID="{6188CF73-E4B2-412F-B7D7-1D96D02AD3A9}" presName="horzThree" presStyleCnt="0"/>
      <dgm:spPr/>
    </dgm:pt>
    <dgm:pt modelId="{8404D365-64DF-4411-A19D-0F604EFC150A}" type="pres">
      <dgm:prSet presAssocID="{885BD939-0288-4996-9037-0D5E6AB044CC}" presName="sibSpaceTwo" presStyleCnt="0"/>
      <dgm:spPr/>
    </dgm:pt>
    <dgm:pt modelId="{8D67C4F8-E149-4E61-907F-3B042F067116}" type="pres">
      <dgm:prSet presAssocID="{3BBE441D-6953-473F-8BDB-2757A91D609D}" presName="vertTwo" presStyleCnt="0"/>
      <dgm:spPr/>
    </dgm:pt>
    <dgm:pt modelId="{30316721-2CEE-4E50-94D1-4FCE81248057}" type="pres">
      <dgm:prSet presAssocID="{3BBE441D-6953-473F-8BDB-2757A91D609D}" presName="txTwo" presStyleLbl="node2" presStyleIdx="1" presStyleCnt="3">
        <dgm:presLayoutVars>
          <dgm:chPref val="3"/>
        </dgm:presLayoutVars>
      </dgm:prSet>
      <dgm:spPr/>
    </dgm:pt>
    <dgm:pt modelId="{BB755E4F-517B-401D-95FD-E11E53B2B66F}" type="pres">
      <dgm:prSet presAssocID="{3BBE441D-6953-473F-8BDB-2757A91D609D}" presName="parTransTwo" presStyleCnt="0"/>
      <dgm:spPr/>
    </dgm:pt>
    <dgm:pt modelId="{098DFFA0-D0FD-4561-8D60-E52FFED47E56}" type="pres">
      <dgm:prSet presAssocID="{3BBE441D-6953-473F-8BDB-2757A91D609D}" presName="horzTwo" presStyleCnt="0"/>
      <dgm:spPr/>
    </dgm:pt>
    <dgm:pt modelId="{EA99CC4A-E1A2-4BD3-80C7-BB8F82F0B3C0}" type="pres">
      <dgm:prSet presAssocID="{1A805B73-AA9E-4850-BA4E-AF009093AFBF}" presName="vertThree" presStyleCnt="0"/>
      <dgm:spPr/>
    </dgm:pt>
    <dgm:pt modelId="{C829CDC3-8134-4119-B0A3-AE86F3D8E920}" type="pres">
      <dgm:prSet presAssocID="{1A805B73-AA9E-4850-BA4E-AF009093AFBF}" presName="txThree" presStyleLbl="node3" presStyleIdx="2" presStyleCnt="4">
        <dgm:presLayoutVars>
          <dgm:chPref val="3"/>
        </dgm:presLayoutVars>
      </dgm:prSet>
      <dgm:spPr/>
    </dgm:pt>
    <dgm:pt modelId="{C2CE9D2E-15C4-4445-905C-61E8298A6B4B}" type="pres">
      <dgm:prSet presAssocID="{1A805B73-AA9E-4850-BA4E-AF009093AFBF}" presName="horzThree" presStyleCnt="0"/>
      <dgm:spPr/>
    </dgm:pt>
    <dgm:pt modelId="{56D3BD39-82A9-448E-A36E-02D7599C033A}" type="pres">
      <dgm:prSet presAssocID="{B42EBEB9-62A4-43A4-A60A-E4BC4FE1EA23}" presName="sibSpaceTwo" presStyleCnt="0"/>
      <dgm:spPr/>
    </dgm:pt>
    <dgm:pt modelId="{BE98FF73-2386-41BD-A6BE-39A5AF976C83}" type="pres">
      <dgm:prSet presAssocID="{C460EED6-5A1C-442F-AD18-AB18EBB6B6F3}" presName="vertTwo" presStyleCnt="0"/>
      <dgm:spPr/>
    </dgm:pt>
    <dgm:pt modelId="{987A44E4-EFDA-4A39-8FBE-BC2E03BAD971}" type="pres">
      <dgm:prSet presAssocID="{C460EED6-5A1C-442F-AD18-AB18EBB6B6F3}" presName="txTwo" presStyleLbl="node2" presStyleIdx="2" presStyleCnt="3">
        <dgm:presLayoutVars>
          <dgm:chPref val="3"/>
        </dgm:presLayoutVars>
      </dgm:prSet>
      <dgm:spPr/>
    </dgm:pt>
    <dgm:pt modelId="{5F1D4B90-F60A-4794-9168-1FB4DD1A6061}" type="pres">
      <dgm:prSet presAssocID="{C460EED6-5A1C-442F-AD18-AB18EBB6B6F3}" presName="parTransTwo" presStyleCnt="0"/>
      <dgm:spPr/>
    </dgm:pt>
    <dgm:pt modelId="{DBA00454-C49E-467F-8593-600915D18071}" type="pres">
      <dgm:prSet presAssocID="{C460EED6-5A1C-442F-AD18-AB18EBB6B6F3}" presName="horzTwo" presStyleCnt="0"/>
      <dgm:spPr/>
    </dgm:pt>
    <dgm:pt modelId="{31E8C45D-B07D-4774-965E-58B257C67E17}" type="pres">
      <dgm:prSet presAssocID="{18889D7B-3332-44AB-A6F0-5B439E1F8DCD}" presName="vertThree" presStyleCnt="0"/>
      <dgm:spPr/>
    </dgm:pt>
    <dgm:pt modelId="{95B21337-BE07-4EF3-B2A0-6E066007B8E0}" type="pres">
      <dgm:prSet presAssocID="{18889D7B-3332-44AB-A6F0-5B439E1F8DCD}" presName="txThree" presStyleLbl="node3" presStyleIdx="3" presStyleCnt="4">
        <dgm:presLayoutVars>
          <dgm:chPref val="3"/>
        </dgm:presLayoutVars>
      </dgm:prSet>
      <dgm:spPr/>
    </dgm:pt>
    <dgm:pt modelId="{D3A97844-0D7B-4DDB-A560-6A5AD07E33B4}" type="pres">
      <dgm:prSet presAssocID="{18889D7B-3332-44AB-A6F0-5B439E1F8DCD}" presName="horzThree" presStyleCnt="0"/>
      <dgm:spPr/>
    </dgm:pt>
  </dgm:ptLst>
  <dgm:cxnLst>
    <dgm:cxn modelId="{895BB00D-2BE3-44DB-A48F-A083F0168821}" type="presOf" srcId="{1A805B73-AA9E-4850-BA4E-AF009093AFBF}" destId="{C829CDC3-8134-4119-B0A3-AE86F3D8E920}" srcOrd="0" destOrd="0" presId="urn:microsoft.com/office/officeart/2005/8/layout/hierarchy4"/>
    <dgm:cxn modelId="{3BD2A91B-ECED-497B-BBEE-7638C3530D07}" type="presOf" srcId="{3BBE441D-6953-473F-8BDB-2757A91D609D}" destId="{30316721-2CEE-4E50-94D1-4FCE81248057}" srcOrd="0" destOrd="0" presId="urn:microsoft.com/office/officeart/2005/8/layout/hierarchy4"/>
    <dgm:cxn modelId="{C3BB6B32-521C-40D7-9A38-346EA92D1568}" srcId="{E2B11A23-3D0A-4581-8CE8-A09B58E7088D}" destId="{C460EED6-5A1C-442F-AD18-AB18EBB6B6F3}" srcOrd="2" destOrd="0" parTransId="{11F00B9C-F474-4BCD-A62B-86B70BEEE3F3}" sibTransId="{EE40EB32-CF63-4FC5-B65B-8C3DB4EA8E08}"/>
    <dgm:cxn modelId="{FF044C3F-C5E8-4E77-90BF-C439544FCFBA}" srcId="{E2B11A23-3D0A-4581-8CE8-A09B58E7088D}" destId="{C5A17AC3-0884-45D0-9577-9F106A746461}" srcOrd="0" destOrd="0" parTransId="{DF38341B-DFD2-4A94-9F4D-E400BD501928}" sibTransId="{885BD939-0288-4996-9037-0D5E6AB044CC}"/>
    <dgm:cxn modelId="{3AD9485A-FDE1-48DE-8795-06D1DC0A22A0}" srcId="{3BBE441D-6953-473F-8BDB-2757A91D609D}" destId="{1A805B73-AA9E-4850-BA4E-AF009093AFBF}" srcOrd="0" destOrd="0" parTransId="{3C5295DD-1E79-44D1-AF8C-583049F3B6BC}" sibTransId="{F68FA865-F335-4798-8C4A-DF9C247EB3D3}"/>
    <dgm:cxn modelId="{3750FA5B-7126-450C-97CC-B1517B9F02F1}" type="presOf" srcId="{E2B11A23-3D0A-4581-8CE8-A09B58E7088D}" destId="{135A7924-41F7-4BD1-8016-038A83CD8448}" srcOrd="0" destOrd="0" presId="urn:microsoft.com/office/officeart/2005/8/layout/hierarchy4"/>
    <dgm:cxn modelId="{664DD45C-B3FF-4B7F-A0FA-8B7F4AA3F661}" srcId="{C5A17AC3-0884-45D0-9577-9F106A746461}" destId="{E950CEF4-FBF7-4B8F-893F-5CC3663742FD}" srcOrd="0" destOrd="0" parTransId="{3B6A7698-9033-4E8B-910F-9057E27EA9E4}" sibTransId="{E5E5390D-BE7A-4356-998D-B53E2F3296F4}"/>
    <dgm:cxn modelId="{C8FC8662-205F-4B48-8DF3-0B069D0EF7C3}" type="presOf" srcId="{C5A17AC3-0884-45D0-9577-9F106A746461}" destId="{CC6E69D4-75FB-4B2E-B7D1-41D44024F483}" srcOrd="0" destOrd="0" presId="urn:microsoft.com/office/officeart/2005/8/layout/hierarchy4"/>
    <dgm:cxn modelId="{0D9F0A6B-AFD8-4B27-823F-FF1D721C2C80}" type="presOf" srcId="{E950CEF4-FBF7-4B8F-893F-5CC3663742FD}" destId="{73C27AE5-845E-4C96-89ED-CC366B9B36C3}" srcOrd="0" destOrd="0" presId="urn:microsoft.com/office/officeart/2005/8/layout/hierarchy4"/>
    <dgm:cxn modelId="{E257BA70-360F-4D3C-A33A-7ED7FE529336}" type="presOf" srcId="{FC5074CC-7D5B-49E7-8423-9C25ED617F60}" destId="{304B9A1E-FF6E-4CCF-B3E0-057678318934}" srcOrd="0" destOrd="0" presId="urn:microsoft.com/office/officeart/2005/8/layout/hierarchy4"/>
    <dgm:cxn modelId="{1C483371-2921-4D84-9CD4-8126CD080103}" type="presOf" srcId="{C460EED6-5A1C-442F-AD18-AB18EBB6B6F3}" destId="{987A44E4-EFDA-4A39-8FBE-BC2E03BAD971}" srcOrd="0" destOrd="0" presId="urn:microsoft.com/office/officeart/2005/8/layout/hierarchy4"/>
    <dgm:cxn modelId="{68E7EC7F-3646-4F57-9B23-C87484990BEB}" srcId="{FC5074CC-7D5B-49E7-8423-9C25ED617F60}" destId="{E2B11A23-3D0A-4581-8CE8-A09B58E7088D}" srcOrd="0" destOrd="0" parTransId="{1D204A4D-C93C-433F-B268-5C0E00E4BF43}" sibTransId="{DDE32B0D-85DF-4C60-B7EB-D28FB076B471}"/>
    <dgm:cxn modelId="{018FCB95-04FB-4336-8E1E-1D0C75BF2418}" srcId="{C460EED6-5A1C-442F-AD18-AB18EBB6B6F3}" destId="{18889D7B-3332-44AB-A6F0-5B439E1F8DCD}" srcOrd="0" destOrd="0" parTransId="{A44B6933-0795-4386-8D42-8E100FE3F630}" sibTransId="{AE36DA35-4AED-41EF-86E2-699BFB28AA6A}"/>
    <dgm:cxn modelId="{15DDE7B4-E00F-406F-84BD-5820AA06E21E}" srcId="{E2B11A23-3D0A-4581-8CE8-A09B58E7088D}" destId="{3BBE441D-6953-473F-8BDB-2757A91D609D}" srcOrd="1" destOrd="0" parTransId="{07053114-5D3A-4878-BD96-041FF3558C2F}" sibTransId="{B42EBEB9-62A4-43A4-A60A-E4BC4FE1EA23}"/>
    <dgm:cxn modelId="{C95B5DB9-FF49-41C4-AE5A-6A0699C08C41}" type="presOf" srcId="{6188CF73-E4B2-412F-B7D7-1D96D02AD3A9}" destId="{FDFFC0E2-1772-4160-A0AC-B74AAD923320}" srcOrd="0" destOrd="0" presId="urn:microsoft.com/office/officeart/2005/8/layout/hierarchy4"/>
    <dgm:cxn modelId="{6E6DA0CE-3070-488D-86E3-8C53BA1BEC4C}" srcId="{C5A17AC3-0884-45D0-9577-9F106A746461}" destId="{6188CF73-E4B2-412F-B7D7-1D96D02AD3A9}" srcOrd="1" destOrd="0" parTransId="{A949603E-0F2E-4702-AB96-9D0E039E551E}" sibTransId="{16D19D7F-B216-4DEF-9353-897BDB71C659}"/>
    <dgm:cxn modelId="{3EF464E5-669C-4713-B22D-D6BFA429BB82}" type="presOf" srcId="{18889D7B-3332-44AB-A6F0-5B439E1F8DCD}" destId="{95B21337-BE07-4EF3-B2A0-6E066007B8E0}" srcOrd="0" destOrd="0" presId="urn:microsoft.com/office/officeart/2005/8/layout/hierarchy4"/>
    <dgm:cxn modelId="{7435F037-20F7-433A-925D-9E5FC5149772}" type="presParOf" srcId="{304B9A1E-FF6E-4CCF-B3E0-057678318934}" destId="{6FEC5E92-70DC-4247-B11B-C56273286418}" srcOrd="0" destOrd="0" presId="urn:microsoft.com/office/officeart/2005/8/layout/hierarchy4"/>
    <dgm:cxn modelId="{4C1444D5-807B-4759-80A1-6C6D9A899455}" type="presParOf" srcId="{6FEC5E92-70DC-4247-B11B-C56273286418}" destId="{135A7924-41F7-4BD1-8016-038A83CD8448}" srcOrd="0" destOrd="0" presId="urn:microsoft.com/office/officeart/2005/8/layout/hierarchy4"/>
    <dgm:cxn modelId="{9928239E-0310-49D7-9A56-DD8E5F22D6FB}" type="presParOf" srcId="{6FEC5E92-70DC-4247-B11B-C56273286418}" destId="{125DCB4A-9FB3-4121-80B4-1E18F534F37F}" srcOrd="1" destOrd="0" presId="urn:microsoft.com/office/officeart/2005/8/layout/hierarchy4"/>
    <dgm:cxn modelId="{AD402A56-3728-438E-9CC9-DDB8CE86C546}" type="presParOf" srcId="{6FEC5E92-70DC-4247-B11B-C56273286418}" destId="{1394CB2B-70AE-4E4A-8FB8-FE9D5838BBCC}" srcOrd="2" destOrd="0" presId="urn:microsoft.com/office/officeart/2005/8/layout/hierarchy4"/>
    <dgm:cxn modelId="{5B2532BB-8EE0-4F91-A60B-90CDC5A54457}" type="presParOf" srcId="{1394CB2B-70AE-4E4A-8FB8-FE9D5838BBCC}" destId="{5106A193-23E7-45C9-8AF5-452CAD4082E4}" srcOrd="0" destOrd="0" presId="urn:microsoft.com/office/officeart/2005/8/layout/hierarchy4"/>
    <dgm:cxn modelId="{18081DC0-D370-4131-B1BB-A4B1BBA1B301}" type="presParOf" srcId="{5106A193-23E7-45C9-8AF5-452CAD4082E4}" destId="{CC6E69D4-75FB-4B2E-B7D1-41D44024F483}" srcOrd="0" destOrd="0" presId="urn:microsoft.com/office/officeart/2005/8/layout/hierarchy4"/>
    <dgm:cxn modelId="{8608188F-0936-4E2A-8458-2F09B93E8B75}" type="presParOf" srcId="{5106A193-23E7-45C9-8AF5-452CAD4082E4}" destId="{CD685754-58B7-4DDF-AF5E-E474D6F3D007}" srcOrd="1" destOrd="0" presId="urn:microsoft.com/office/officeart/2005/8/layout/hierarchy4"/>
    <dgm:cxn modelId="{6492120D-B755-4F03-9AE3-C0FBDD94DEB7}" type="presParOf" srcId="{5106A193-23E7-45C9-8AF5-452CAD4082E4}" destId="{77078C43-B32A-41FF-ADAA-507DAF54B68F}" srcOrd="2" destOrd="0" presId="urn:microsoft.com/office/officeart/2005/8/layout/hierarchy4"/>
    <dgm:cxn modelId="{177D7352-2685-4986-90CC-EC058012B368}" type="presParOf" srcId="{77078C43-B32A-41FF-ADAA-507DAF54B68F}" destId="{90825EF8-3560-4394-982C-CC9FEEAA18C2}" srcOrd="0" destOrd="0" presId="urn:microsoft.com/office/officeart/2005/8/layout/hierarchy4"/>
    <dgm:cxn modelId="{E04F80AF-200B-4C29-917E-384C941E5A24}" type="presParOf" srcId="{90825EF8-3560-4394-982C-CC9FEEAA18C2}" destId="{73C27AE5-845E-4C96-89ED-CC366B9B36C3}" srcOrd="0" destOrd="0" presId="urn:microsoft.com/office/officeart/2005/8/layout/hierarchy4"/>
    <dgm:cxn modelId="{DB1EEA20-D62E-4123-8788-F9AB3A5610C0}" type="presParOf" srcId="{90825EF8-3560-4394-982C-CC9FEEAA18C2}" destId="{DDDA8E2A-36BE-4CE1-8875-19383A744A8D}" srcOrd="1" destOrd="0" presId="urn:microsoft.com/office/officeart/2005/8/layout/hierarchy4"/>
    <dgm:cxn modelId="{A207C8DB-8F76-42C8-A51F-48C8094C1864}" type="presParOf" srcId="{77078C43-B32A-41FF-ADAA-507DAF54B68F}" destId="{0BC37AEC-01C2-40CA-9BF6-F6FBD56C9BC6}" srcOrd="1" destOrd="0" presId="urn:microsoft.com/office/officeart/2005/8/layout/hierarchy4"/>
    <dgm:cxn modelId="{07821FC0-287E-4D99-8F93-2B2DFDE843DA}" type="presParOf" srcId="{77078C43-B32A-41FF-ADAA-507DAF54B68F}" destId="{E1A20F94-9D05-4B45-AD9B-38598C27E3B4}" srcOrd="2" destOrd="0" presId="urn:microsoft.com/office/officeart/2005/8/layout/hierarchy4"/>
    <dgm:cxn modelId="{1548DB41-D60E-4DDF-B0BB-302E7D813EC9}" type="presParOf" srcId="{E1A20F94-9D05-4B45-AD9B-38598C27E3B4}" destId="{FDFFC0E2-1772-4160-A0AC-B74AAD923320}" srcOrd="0" destOrd="0" presId="urn:microsoft.com/office/officeart/2005/8/layout/hierarchy4"/>
    <dgm:cxn modelId="{786B6517-547E-491C-B348-EE8B7DE7188E}" type="presParOf" srcId="{E1A20F94-9D05-4B45-AD9B-38598C27E3B4}" destId="{84104076-C276-4B07-875A-8453E44792E5}" srcOrd="1" destOrd="0" presId="urn:microsoft.com/office/officeart/2005/8/layout/hierarchy4"/>
    <dgm:cxn modelId="{FF9FFE63-B13B-404F-A932-F74FF732475E}" type="presParOf" srcId="{1394CB2B-70AE-4E4A-8FB8-FE9D5838BBCC}" destId="{8404D365-64DF-4411-A19D-0F604EFC150A}" srcOrd="1" destOrd="0" presId="urn:microsoft.com/office/officeart/2005/8/layout/hierarchy4"/>
    <dgm:cxn modelId="{0E0FB138-C1D3-4935-9C86-28232AC18537}" type="presParOf" srcId="{1394CB2B-70AE-4E4A-8FB8-FE9D5838BBCC}" destId="{8D67C4F8-E149-4E61-907F-3B042F067116}" srcOrd="2" destOrd="0" presId="urn:microsoft.com/office/officeart/2005/8/layout/hierarchy4"/>
    <dgm:cxn modelId="{1FD9250C-AFEC-45B8-86A7-72808CC784CD}" type="presParOf" srcId="{8D67C4F8-E149-4E61-907F-3B042F067116}" destId="{30316721-2CEE-4E50-94D1-4FCE81248057}" srcOrd="0" destOrd="0" presId="urn:microsoft.com/office/officeart/2005/8/layout/hierarchy4"/>
    <dgm:cxn modelId="{7B11859C-DE39-4738-8703-7572AB196221}" type="presParOf" srcId="{8D67C4F8-E149-4E61-907F-3B042F067116}" destId="{BB755E4F-517B-401D-95FD-E11E53B2B66F}" srcOrd="1" destOrd="0" presId="urn:microsoft.com/office/officeart/2005/8/layout/hierarchy4"/>
    <dgm:cxn modelId="{5BC78B18-865C-4FBB-82C5-C7B1382AD404}" type="presParOf" srcId="{8D67C4F8-E149-4E61-907F-3B042F067116}" destId="{098DFFA0-D0FD-4561-8D60-E52FFED47E56}" srcOrd="2" destOrd="0" presId="urn:microsoft.com/office/officeart/2005/8/layout/hierarchy4"/>
    <dgm:cxn modelId="{9E23AF7F-BDA6-4E4F-9E31-ED8CE7CDA99A}" type="presParOf" srcId="{098DFFA0-D0FD-4561-8D60-E52FFED47E56}" destId="{EA99CC4A-E1A2-4BD3-80C7-BB8F82F0B3C0}" srcOrd="0" destOrd="0" presId="urn:microsoft.com/office/officeart/2005/8/layout/hierarchy4"/>
    <dgm:cxn modelId="{49E8C67A-97D3-41FB-91BA-C058E13A8F9A}" type="presParOf" srcId="{EA99CC4A-E1A2-4BD3-80C7-BB8F82F0B3C0}" destId="{C829CDC3-8134-4119-B0A3-AE86F3D8E920}" srcOrd="0" destOrd="0" presId="urn:microsoft.com/office/officeart/2005/8/layout/hierarchy4"/>
    <dgm:cxn modelId="{0205F6CD-C28D-469E-BEE0-E906B8811824}" type="presParOf" srcId="{EA99CC4A-E1A2-4BD3-80C7-BB8F82F0B3C0}" destId="{C2CE9D2E-15C4-4445-905C-61E8298A6B4B}" srcOrd="1" destOrd="0" presId="urn:microsoft.com/office/officeart/2005/8/layout/hierarchy4"/>
    <dgm:cxn modelId="{C5E08BEF-E0AB-4AE9-9DB8-95CAEF8BE779}" type="presParOf" srcId="{1394CB2B-70AE-4E4A-8FB8-FE9D5838BBCC}" destId="{56D3BD39-82A9-448E-A36E-02D7599C033A}" srcOrd="3" destOrd="0" presId="urn:microsoft.com/office/officeart/2005/8/layout/hierarchy4"/>
    <dgm:cxn modelId="{63C849F8-F6D1-4A0A-A1F4-D6BC835E49E1}" type="presParOf" srcId="{1394CB2B-70AE-4E4A-8FB8-FE9D5838BBCC}" destId="{BE98FF73-2386-41BD-A6BE-39A5AF976C83}" srcOrd="4" destOrd="0" presId="urn:microsoft.com/office/officeart/2005/8/layout/hierarchy4"/>
    <dgm:cxn modelId="{4B0C56A4-8671-49DE-ACAE-19D0B5753203}" type="presParOf" srcId="{BE98FF73-2386-41BD-A6BE-39A5AF976C83}" destId="{987A44E4-EFDA-4A39-8FBE-BC2E03BAD971}" srcOrd="0" destOrd="0" presId="urn:microsoft.com/office/officeart/2005/8/layout/hierarchy4"/>
    <dgm:cxn modelId="{C468CB7F-30A9-4696-A184-22C426ACA034}" type="presParOf" srcId="{BE98FF73-2386-41BD-A6BE-39A5AF976C83}" destId="{5F1D4B90-F60A-4794-9168-1FB4DD1A6061}" srcOrd="1" destOrd="0" presId="urn:microsoft.com/office/officeart/2005/8/layout/hierarchy4"/>
    <dgm:cxn modelId="{A918C215-3747-42C7-B72E-63919CE8E3E7}" type="presParOf" srcId="{BE98FF73-2386-41BD-A6BE-39A5AF976C83}" destId="{DBA00454-C49E-467F-8593-600915D18071}" srcOrd="2" destOrd="0" presId="urn:microsoft.com/office/officeart/2005/8/layout/hierarchy4"/>
    <dgm:cxn modelId="{11110851-FB74-45CB-9547-04B9A33AE823}" type="presParOf" srcId="{DBA00454-C49E-467F-8593-600915D18071}" destId="{31E8C45D-B07D-4774-965E-58B257C67E17}" srcOrd="0" destOrd="0" presId="urn:microsoft.com/office/officeart/2005/8/layout/hierarchy4"/>
    <dgm:cxn modelId="{78FCA219-8790-4BB7-A768-CD54D3673578}" type="presParOf" srcId="{31E8C45D-B07D-4774-965E-58B257C67E17}" destId="{95B21337-BE07-4EF3-B2A0-6E066007B8E0}" srcOrd="0" destOrd="0" presId="urn:microsoft.com/office/officeart/2005/8/layout/hierarchy4"/>
    <dgm:cxn modelId="{5744A8F9-8118-423C-BCE3-03554A560536}" type="presParOf" srcId="{31E8C45D-B07D-4774-965E-58B257C67E17}" destId="{D3A97844-0D7B-4DDB-A560-6A5AD07E33B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32A9D-F7DF-44D1-9BE8-E88FC7A4EEA4}">
      <dsp:nvSpPr>
        <dsp:cNvPr id="0" name=""/>
        <dsp:cNvSpPr/>
      </dsp:nvSpPr>
      <dsp:spPr>
        <a:xfrm>
          <a:off x="1390" y="1081779"/>
          <a:ext cx="1707261" cy="853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>
              <a:latin typeface="Calibri" panose="020F0502020204030204" pitchFamily="34" charset="0"/>
              <a:cs typeface="Calibri" panose="020F0502020204030204" pitchFamily="34" charset="0"/>
            </a:rPr>
            <a:t>Debt</a:t>
          </a:r>
        </a:p>
      </dsp:txBody>
      <dsp:txXfrm>
        <a:off x="26392" y="1106781"/>
        <a:ext cx="1657257" cy="803626"/>
      </dsp:txXfrm>
    </dsp:sp>
    <dsp:sp modelId="{7C28C6C4-5C7D-4DD7-BB8E-54C0556B02EF}">
      <dsp:nvSpPr>
        <dsp:cNvPr id="0" name=""/>
        <dsp:cNvSpPr/>
      </dsp:nvSpPr>
      <dsp:spPr>
        <a:xfrm rot="19457599">
          <a:off x="1629604" y="1232765"/>
          <a:ext cx="840999" cy="60820"/>
        </a:xfrm>
        <a:custGeom>
          <a:avLst/>
          <a:gdLst/>
          <a:ahLst/>
          <a:cxnLst/>
          <a:rect l="0" t="0" r="0" b="0"/>
          <a:pathLst>
            <a:path>
              <a:moveTo>
                <a:pt x="0" y="30410"/>
              </a:moveTo>
              <a:lnTo>
                <a:pt x="840999" y="3041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2029079" y="1242151"/>
        <a:ext cx="42049" cy="42049"/>
      </dsp:txXfrm>
    </dsp:sp>
    <dsp:sp modelId="{479698E4-07B3-4196-B3BB-268793BC3018}">
      <dsp:nvSpPr>
        <dsp:cNvPr id="0" name=""/>
        <dsp:cNvSpPr/>
      </dsp:nvSpPr>
      <dsp:spPr>
        <a:xfrm>
          <a:off x="2391556" y="590941"/>
          <a:ext cx="1707261" cy="853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>
              <a:latin typeface="Calibri" panose="020F0502020204030204" pitchFamily="34" charset="0"/>
              <a:cs typeface="Calibri" panose="020F0502020204030204" pitchFamily="34" charset="0"/>
            </a:rPr>
            <a:t>Bonds</a:t>
          </a:r>
          <a:br>
            <a:rPr lang="nl-NL" sz="1600" kern="120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nl-NL" sz="1600" kern="1200">
              <a:latin typeface="Calibri" panose="020F0502020204030204" pitchFamily="34" charset="0"/>
              <a:cs typeface="Calibri" panose="020F0502020204030204" pitchFamily="34" charset="0"/>
            </a:rPr>
            <a:t>(public debt)</a:t>
          </a:r>
        </a:p>
      </dsp:txBody>
      <dsp:txXfrm>
        <a:off x="2416558" y="615943"/>
        <a:ext cx="1657257" cy="803626"/>
      </dsp:txXfrm>
    </dsp:sp>
    <dsp:sp modelId="{4424C5AB-62BF-4041-B484-E366DDFE9294}">
      <dsp:nvSpPr>
        <dsp:cNvPr id="0" name=""/>
        <dsp:cNvSpPr/>
      </dsp:nvSpPr>
      <dsp:spPr>
        <a:xfrm rot="19457599">
          <a:off x="4019770" y="741928"/>
          <a:ext cx="840999" cy="60820"/>
        </a:xfrm>
        <a:custGeom>
          <a:avLst/>
          <a:gdLst/>
          <a:ahLst/>
          <a:cxnLst/>
          <a:rect l="0" t="0" r="0" b="0"/>
          <a:pathLst>
            <a:path>
              <a:moveTo>
                <a:pt x="0" y="30410"/>
              </a:moveTo>
              <a:lnTo>
                <a:pt x="840999" y="3041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4419245" y="751313"/>
        <a:ext cx="42049" cy="42049"/>
      </dsp:txXfrm>
    </dsp:sp>
    <dsp:sp modelId="{AD1FBCB3-55B4-4443-A275-3E69A85EF003}">
      <dsp:nvSpPr>
        <dsp:cNvPr id="0" name=""/>
        <dsp:cNvSpPr/>
      </dsp:nvSpPr>
      <dsp:spPr>
        <a:xfrm>
          <a:off x="4781722" y="100104"/>
          <a:ext cx="1707261" cy="853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>
              <a:latin typeface="Calibri" panose="020F0502020204030204" pitchFamily="34" charset="0"/>
              <a:cs typeface="Calibri" panose="020F0502020204030204" pitchFamily="34" charset="0"/>
            </a:rPr>
            <a:t>Government bonds</a:t>
          </a:r>
        </a:p>
      </dsp:txBody>
      <dsp:txXfrm>
        <a:off x="4806724" y="125106"/>
        <a:ext cx="1657257" cy="803626"/>
      </dsp:txXfrm>
    </dsp:sp>
    <dsp:sp modelId="{DE3FDC99-B16A-48DE-A036-412E513FA960}">
      <dsp:nvSpPr>
        <dsp:cNvPr id="0" name=""/>
        <dsp:cNvSpPr/>
      </dsp:nvSpPr>
      <dsp:spPr>
        <a:xfrm rot="2142401">
          <a:off x="4019770" y="1232765"/>
          <a:ext cx="840999" cy="60820"/>
        </a:xfrm>
        <a:custGeom>
          <a:avLst/>
          <a:gdLst/>
          <a:ahLst/>
          <a:cxnLst/>
          <a:rect l="0" t="0" r="0" b="0"/>
          <a:pathLst>
            <a:path>
              <a:moveTo>
                <a:pt x="0" y="30410"/>
              </a:moveTo>
              <a:lnTo>
                <a:pt x="840999" y="3041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4419245" y="1242151"/>
        <a:ext cx="42049" cy="42049"/>
      </dsp:txXfrm>
    </dsp:sp>
    <dsp:sp modelId="{DB126765-4BB7-4113-BBB5-9ABF4916DF95}">
      <dsp:nvSpPr>
        <dsp:cNvPr id="0" name=""/>
        <dsp:cNvSpPr/>
      </dsp:nvSpPr>
      <dsp:spPr>
        <a:xfrm>
          <a:off x="4781722" y="1081779"/>
          <a:ext cx="1707261" cy="853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>
              <a:latin typeface="Calibri" panose="020F0502020204030204" pitchFamily="34" charset="0"/>
              <a:cs typeface="Calibri" panose="020F0502020204030204" pitchFamily="34" charset="0"/>
            </a:rPr>
            <a:t>Corporate bonds</a:t>
          </a:r>
        </a:p>
      </dsp:txBody>
      <dsp:txXfrm>
        <a:off x="4806724" y="1106781"/>
        <a:ext cx="1657257" cy="803626"/>
      </dsp:txXfrm>
    </dsp:sp>
    <dsp:sp modelId="{B243F708-0C87-489D-A67C-8A44B4EE64EE}">
      <dsp:nvSpPr>
        <dsp:cNvPr id="0" name=""/>
        <dsp:cNvSpPr/>
      </dsp:nvSpPr>
      <dsp:spPr>
        <a:xfrm rot="19457599">
          <a:off x="6409936" y="1232765"/>
          <a:ext cx="840999" cy="60820"/>
        </a:xfrm>
        <a:custGeom>
          <a:avLst/>
          <a:gdLst/>
          <a:ahLst/>
          <a:cxnLst/>
          <a:rect l="0" t="0" r="0" b="0"/>
          <a:pathLst>
            <a:path>
              <a:moveTo>
                <a:pt x="0" y="30410"/>
              </a:moveTo>
              <a:lnTo>
                <a:pt x="840999" y="3041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6809410" y="1242151"/>
        <a:ext cx="42049" cy="42049"/>
      </dsp:txXfrm>
    </dsp:sp>
    <dsp:sp modelId="{7A64F308-5517-4367-8FD0-7A1AE2BC592E}">
      <dsp:nvSpPr>
        <dsp:cNvPr id="0" name=""/>
        <dsp:cNvSpPr/>
      </dsp:nvSpPr>
      <dsp:spPr>
        <a:xfrm>
          <a:off x="7171888" y="590941"/>
          <a:ext cx="1707261" cy="853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Secured</a:t>
          </a:r>
          <a:r>
            <a:rPr lang="nl-NL" sz="1600" kern="1200" dirty="0">
              <a:latin typeface="Calibri" panose="020F0502020204030204" pitchFamily="34" charset="0"/>
              <a:cs typeface="Calibri" panose="020F0502020204030204" pitchFamily="34" charset="0"/>
            </a:rPr>
            <a:t> corporate </a:t>
          </a:r>
          <a:r>
            <a:rPr lang="nl-NL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bonds</a:t>
          </a:r>
          <a:endParaRPr lang="nl-NL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196890" y="615943"/>
        <a:ext cx="1657257" cy="803626"/>
      </dsp:txXfrm>
    </dsp:sp>
    <dsp:sp modelId="{4D595AA3-FA21-4DE6-A6A6-39EE70BA04C1}">
      <dsp:nvSpPr>
        <dsp:cNvPr id="0" name=""/>
        <dsp:cNvSpPr/>
      </dsp:nvSpPr>
      <dsp:spPr>
        <a:xfrm rot="2142401">
          <a:off x="6409936" y="1723603"/>
          <a:ext cx="840999" cy="60820"/>
        </a:xfrm>
        <a:custGeom>
          <a:avLst/>
          <a:gdLst/>
          <a:ahLst/>
          <a:cxnLst/>
          <a:rect l="0" t="0" r="0" b="0"/>
          <a:pathLst>
            <a:path>
              <a:moveTo>
                <a:pt x="0" y="30410"/>
              </a:moveTo>
              <a:lnTo>
                <a:pt x="840999" y="3041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6809410" y="1732988"/>
        <a:ext cx="42049" cy="42049"/>
      </dsp:txXfrm>
    </dsp:sp>
    <dsp:sp modelId="{10A2CC91-D0D8-4349-8574-221EF567FFA0}">
      <dsp:nvSpPr>
        <dsp:cNvPr id="0" name=""/>
        <dsp:cNvSpPr/>
      </dsp:nvSpPr>
      <dsp:spPr>
        <a:xfrm>
          <a:off x="7171888" y="1572617"/>
          <a:ext cx="1707261" cy="853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Unsecured</a:t>
          </a:r>
          <a:r>
            <a:rPr lang="nl-NL" sz="1600" kern="1200" dirty="0">
              <a:latin typeface="Calibri" panose="020F0502020204030204" pitchFamily="34" charset="0"/>
              <a:cs typeface="Calibri" panose="020F0502020204030204" pitchFamily="34" charset="0"/>
            </a:rPr>
            <a:t> corporate </a:t>
          </a:r>
          <a:r>
            <a:rPr lang="nl-NL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bonds</a:t>
          </a:r>
          <a:endParaRPr lang="nl-NL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196890" y="1597619"/>
        <a:ext cx="1657257" cy="803626"/>
      </dsp:txXfrm>
    </dsp:sp>
    <dsp:sp modelId="{3D6F2E3B-2BD1-4862-9611-A22AD47D5061}">
      <dsp:nvSpPr>
        <dsp:cNvPr id="0" name=""/>
        <dsp:cNvSpPr/>
      </dsp:nvSpPr>
      <dsp:spPr>
        <a:xfrm rot="2142401">
          <a:off x="1629604" y="1723603"/>
          <a:ext cx="840999" cy="60820"/>
        </a:xfrm>
        <a:custGeom>
          <a:avLst/>
          <a:gdLst/>
          <a:ahLst/>
          <a:cxnLst/>
          <a:rect l="0" t="0" r="0" b="0"/>
          <a:pathLst>
            <a:path>
              <a:moveTo>
                <a:pt x="0" y="30410"/>
              </a:moveTo>
              <a:lnTo>
                <a:pt x="840999" y="3041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2029079" y="1732988"/>
        <a:ext cx="42049" cy="42049"/>
      </dsp:txXfrm>
    </dsp:sp>
    <dsp:sp modelId="{021A5964-AADC-40B3-B030-944052385FB1}">
      <dsp:nvSpPr>
        <dsp:cNvPr id="0" name=""/>
        <dsp:cNvSpPr/>
      </dsp:nvSpPr>
      <dsp:spPr>
        <a:xfrm>
          <a:off x="2391556" y="1572617"/>
          <a:ext cx="1707261" cy="853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latin typeface="Calibri" panose="020F0502020204030204" pitchFamily="34" charset="0"/>
              <a:cs typeface="Calibri" panose="020F0502020204030204" pitchFamily="34" charset="0"/>
            </a:rPr>
            <a:t>Private </a:t>
          </a:r>
          <a:r>
            <a:rPr lang="nl-NL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debt</a:t>
          </a:r>
          <a:endParaRPr lang="nl-NL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16558" y="1597619"/>
        <a:ext cx="1657257" cy="803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4D816-55E2-4F4A-B2EC-09886F4E6127}">
      <dsp:nvSpPr>
        <dsp:cNvPr id="0" name=""/>
        <dsp:cNvSpPr/>
      </dsp:nvSpPr>
      <dsp:spPr>
        <a:xfrm>
          <a:off x="3607" y="356323"/>
          <a:ext cx="3154498" cy="12617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Environmental</a:t>
          </a:r>
          <a:r>
            <a:rPr lang="nl-NL" sz="19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nl-NL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br>
            <a:rPr lang="nl-NL" sz="19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nl-NL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social</a:t>
          </a:r>
          <a:r>
            <a:rPr lang="nl-NL" sz="1900" kern="1200" dirty="0">
              <a:latin typeface="Arial" panose="020B0604020202020204" pitchFamily="34" charset="0"/>
              <a:cs typeface="Arial" panose="020B0604020202020204" pitchFamily="34" charset="0"/>
            </a:rPr>
            <a:t> factors</a:t>
          </a:r>
        </a:p>
      </dsp:txBody>
      <dsp:txXfrm>
        <a:off x="3607" y="356323"/>
        <a:ext cx="2839048" cy="1261799"/>
      </dsp:txXfrm>
    </dsp:sp>
    <dsp:sp modelId="{0647E02E-9077-4C64-9119-B88D854B3B6A}">
      <dsp:nvSpPr>
        <dsp:cNvPr id="0" name=""/>
        <dsp:cNvSpPr/>
      </dsp:nvSpPr>
      <dsp:spPr>
        <a:xfrm>
          <a:off x="2527206" y="356323"/>
          <a:ext cx="3154498" cy="12617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latin typeface="Arial" panose="020B0604020202020204" pitchFamily="34" charset="0"/>
              <a:cs typeface="Arial" panose="020B0604020202020204" pitchFamily="34" charset="0"/>
            </a:rPr>
            <a:t>Factors </a:t>
          </a:r>
          <a:r>
            <a:rPr lang="nl-NL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influencing</a:t>
          </a:r>
          <a:r>
            <a:rPr lang="nl-NL" sz="19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nl-NL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creditworthiness</a:t>
          </a:r>
          <a:endParaRPr lang="nl-NL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8106" y="356323"/>
        <a:ext cx="1892699" cy="1261799"/>
      </dsp:txXfrm>
    </dsp:sp>
    <dsp:sp modelId="{63130CAC-D003-4B13-9D49-55279A1E7463}">
      <dsp:nvSpPr>
        <dsp:cNvPr id="0" name=""/>
        <dsp:cNvSpPr/>
      </dsp:nvSpPr>
      <dsp:spPr>
        <a:xfrm>
          <a:off x="5050805" y="356323"/>
          <a:ext cx="3154498" cy="12617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>
              <a:latin typeface="Arial" panose="020B0604020202020204" pitchFamily="34" charset="0"/>
              <a:cs typeface="Arial" panose="020B0604020202020204" pitchFamily="34" charset="0"/>
            </a:rPr>
            <a:t>Credit risk indicators</a:t>
          </a:r>
        </a:p>
      </dsp:txBody>
      <dsp:txXfrm>
        <a:off x="5681705" y="356323"/>
        <a:ext cx="1892699" cy="1261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A7924-41F7-4BD1-8016-038A83CD8448}">
      <dsp:nvSpPr>
        <dsp:cNvPr id="0" name=""/>
        <dsp:cNvSpPr/>
      </dsp:nvSpPr>
      <dsp:spPr>
        <a:xfrm>
          <a:off x="2604" y="1360"/>
          <a:ext cx="5494631" cy="503747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00A2FF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rgbClr val="000000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</a:rPr>
            <a:t>Integrated value</a:t>
          </a:r>
        </a:p>
      </dsp:txBody>
      <dsp:txXfrm>
        <a:off x="17358" y="16114"/>
        <a:ext cx="5465123" cy="474239"/>
      </dsp:txXfrm>
    </dsp:sp>
    <dsp:sp modelId="{CC6E69D4-75FB-4B2E-B7D1-41D44024F483}">
      <dsp:nvSpPr>
        <dsp:cNvPr id="0" name=""/>
        <dsp:cNvSpPr/>
      </dsp:nvSpPr>
      <dsp:spPr>
        <a:xfrm>
          <a:off x="2604" y="596543"/>
          <a:ext cx="2665091" cy="503747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rgbClr val="000000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</a:rPr>
            <a:t>FV: enterprise value</a:t>
          </a:r>
        </a:p>
      </dsp:txBody>
      <dsp:txXfrm>
        <a:off x="17358" y="611297"/>
        <a:ext cx="2635583" cy="474239"/>
      </dsp:txXfrm>
    </dsp:sp>
    <dsp:sp modelId="{73C27AE5-845E-4C96-89ED-CC366B9B36C3}">
      <dsp:nvSpPr>
        <dsp:cNvPr id="0" name=""/>
        <dsp:cNvSpPr/>
      </dsp:nvSpPr>
      <dsp:spPr>
        <a:xfrm>
          <a:off x="2604" y="1191726"/>
          <a:ext cx="1305138" cy="503747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solidFill>
                <a:srgbClr val="000000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</a:rPr>
            <a:t>Equity</a:t>
          </a:r>
        </a:p>
      </dsp:txBody>
      <dsp:txXfrm>
        <a:off x="17358" y="1206480"/>
        <a:ext cx="1275630" cy="474239"/>
      </dsp:txXfrm>
    </dsp:sp>
    <dsp:sp modelId="{FDFFC0E2-1772-4160-A0AC-B74AAD923320}">
      <dsp:nvSpPr>
        <dsp:cNvPr id="0" name=""/>
        <dsp:cNvSpPr/>
      </dsp:nvSpPr>
      <dsp:spPr>
        <a:xfrm>
          <a:off x="1362558" y="1191726"/>
          <a:ext cx="1305138" cy="503747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solidFill>
                <a:srgbClr val="000000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</a:rPr>
            <a:t>Debt</a:t>
          </a:r>
        </a:p>
      </dsp:txBody>
      <dsp:txXfrm>
        <a:off x="1377312" y="1206480"/>
        <a:ext cx="1275630" cy="474239"/>
      </dsp:txXfrm>
    </dsp:sp>
    <dsp:sp modelId="{30316721-2CEE-4E50-94D1-4FCE81248057}">
      <dsp:nvSpPr>
        <dsp:cNvPr id="0" name=""/>
        <dsp:cNvSpPr/>
      </dsp:nvSpPr>
      <dsp:spPr>
        <a:xfrm>
          <a:off x="2777328" y="596543"/>
          <a:ext cx="1305138" cy="503747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61D836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rgbClr val="000000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</a:rPr>
            <a:t>EV</a:t>
          </a:r>
        </a:p>
      </dsp:txBody>
      <dsp:txXfrm>
        <a:off x="2792082" y="611297"/>
        <a:ext cx="1275630" cy="474239"/>
      </dsp:txXfrm>
    </dsp:sp>
    <dsp:sp modelId="{C829CDC3-8134-4119-B0A3-AE86F3D8E920}">
      <dsp:nvSpPr>
        <dsp:cNvPr id="0" name=""/>
        <dsp:cNvSpPr/>
      </dsp:nvSpPr>
      <dsp:spPr>
        <a:xfrm>
          <a:off x="2777328" y="1191726"/>
          <a:ext cx="1305138" cy="503747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61D836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solidFill>
                <a:srgbClr val="000000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</a:rPr>
            <a:t>Components of E</a:t>
          </a:r>
          <a:br>
            <a:rPr lang="en-GB" sz="1300" kern="1200" dirty="0">
              <a:solidFill>
                <a:srgbClr val="000000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</a:rPr>
          </a:br>
          <a:r>
            <a:rPr lang="en-GB" sz="1300" kern="1200" dirty="0">
              <a:solidFill>
                <a:srgbClr val="000000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</a:rPr>
            <a:t>x their price</a:t>
          </a:r>
        </a:p>
      </dsp:txBody>
      <dsp:txXfrm>
        <a:off x="2792082" y="1206480"/>
        <a:ext cx="1275630" cy="474239"/>
      </dsp:txXfrm>
    </dsp:sp>
    <dsp:sp modelId="{987A44E4-EFDA-4A39-8FBE-BC2E03BAD971}">
      <dsp:nvSpPr>
        <dsp:cNvPr id="0" name=""/>
        <dsp:cNvSpPr/>
      </dsp:nvSpPr>
      <dsp:spPr>
        <a:xfrm>
          <a:off x="4192098" y="596543"/>
          <a:ext cx="1305138" cy="503747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FF644E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rgbClr val="000000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</a:rPr>
            <a:t>SV</a:t>
          </a:r>
        </a:p>
      </dsp:txBody>
      <dsp:txXfrm>
        <a:off x="4206852" y="611297"/>
        <a:ext cx="1275630" cy="474239"/>
      </dsp:txXfrm>
    </dsp:sp>
    <dsp:sp modelId="{95B21337-BE07-4EF3-B2A0-6E066007B8E0}">
      <dsp:nvSpPr>
        <dsp:cNvPr id="0" name=""/>
        <dsp:cNvSpPr/>
      </dsp:nvSpPr>
      <dsp:spPr>
        <a:xfrm>
          <a:off x="4192098" y="1191726"/>
          <a:ext cx="1305138" cy="503747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FF644E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solidFill>
                <a:srgbClr val="000000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</a:rPr>
            <a:t>Components of S x their price</a:t>
          </a:r>
        </a:p>
      </dsp:txBody>
      <dsp:txXfrm>
        <a:off x="4206852" y="1206480"/>
        <a:ext cx="1275630" cy="474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862" cy="495793"/>
          </a:xfrm>
          <a:prstGeom prst="rect">
            <a:avLst/>
          </a:prstGeom>
        </p:spPr>
        <p:txBody>
          <a:bodyPr vert="horz" lIns="88211" tIns="44105" rIns="88211" bIns="4410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6" y="1"/>
            <a:ext cx="2945862" cy="495793"/>
          </a:xfrm>
          <a:prstGeom prst="rect">
            <a:avLst/>
          </a:prstGeom>
        </p:spPr>
        <p:txBody>
          <a:bodyPr vert="horz" lIns="88211" tIns="44105" rIns="88211" bIns="44105" rtlCol="0"/>
          <a:lstStyle>
            <a:lvl1pPr algn="r">
              <a:defRPr sz="1200"/>
            </a:lvl1pPr>
          </a:lstStyle>
          <a:p>
            <a:fld id="{3325F9F8-5D42-4208-880B-6708BBEBB10A}" type="datetimeFigureOut">
              <a:rPr lang="nl-NL" smtClean="0"/>
              <a:t>04-09-2023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9306"/>
            <a:ext cx="2945862" cy="495793"/>
          </a:xfrm>
          <a:prstGeom prst="rect">
            <a:avLst/>
          </a:prstGeom>
        </p:spPr>
        <p:txBody>
          <a:bodyPr vert="horz" lIns="88211" tIns="44105" rIns="88211" bIns="4410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6" y="9429306"/>
            <a:ext cx="2945862" cy="495793"/>
          </a:xfrm>
          <a:prstGeom prst="rect">
            <a:avLst/>
          </a:prstGeom>
        </p:spPr>
        <p:txBody>
          <a:bodyPr vert="horz" lIns="88211" tIns="44105" rIns="88211" bIns="44105" rtlCol="0" anchor="b"/>
          <a:lstStyle>
            <a:lvl1pPr algn="r">
              <a:defRPr sz="1200"/>
            </a:lvl1pPr>
          </a:lstStyle>
          <a:p>
            <a:fld id="{5A154748-73CB-46B1-80DC-BF03F067A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024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8" cy="496332"/>
          </a:xfrm>
          <a:prstGeom prst="rect">
            <a:avLst/>
          </a:prstGeom>
        </p:spPr>
        <p:txBody>
          <a:bodyPr vert="horz" lIns="95549" tIns="47774" rIns="95549" bIns="4777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8" cy="496332"/>
          </a:xfrm>
          <a:prstGeom prst="rect">
            <a:avLst/>
          </a:prstGeom>
        </p:spPr>
        <p:txBody>
          <a:bodyPr vert="horz" lIns="95549" tIns="47774" rIns="95549" bIns="47774" rtlCol="0"/>
          <a:lstStyle>
            <a:lvl1pPr algn="r">
              <a:defRPr sz="1300"/>
            </a:lvl1pPr>
          </a:lstStyle>
          <a:p>
            <a:fld id="{B064C223-EC3E-429A-AD8F-BB570CF7B08B}" type="datetimeFigureOut">
              <a:rPr lang="nl-NL" smtClean="0"/>
              <a:t>04-09-2023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9" tIns="47774" rIns="95549" bIns="47774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49" tIns="47774" rIns="95549" bIns="477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9"/>
            <a:ext cx="2945658" cy="496332"/>
          </a:xfrm>
          <a:prstGeom prst="rect">
            <a:avLst/>
          </a:prstGeom>
        </p:spPr>
        <p:txBody>
          <a:bodyPr vert="horz" lIns="95549" tIns="47774" rIns="95549" bIns="4777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9"/>
            <a:ext cx="2945658" cy="496332"/>
          </a:xfrm>
          <a:prstGeom prst="rect">
            <a:avLst/>
          </a:prstGeom>
        </p:spPr>
        <p:txBody>
          <a:bodyPr vert="horz" lIns="95549" tIns="47774" rIns="95549" bIns="47774" rtlCol="0" anchor="b"/>
          <a:lstStyle>
            <a:lvl1pPr algn="r">
              <a:defRPr sz="1300"/>
            </a:lvl1pPr>
          </a:lstStyle>
          <a:p>
            <a:fld id="{C31C44ED-C4AD-470A-9D13-4854E5C77B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98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E995674-3822-4210-B22F-ACD897F2951D}" type="datetime1">
              <a:rPr lang="nl-NL" smtClean="0"/>
              <a:t>04-09-2023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CCF7-383F-4E81-9924-63EE2C322453}" type="datetime1">
              <a:rPr lang="nl-NL" smtClean="0"/>
              <a:t>04-09-2023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A17AD36F-11C5-49B6-B051-90CB29CA0AFC}" type="datetime1">
              <a:rPr lang="nl-NL" smtClean="0"/>
              <a:t>04-09-2023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BA67-60A5-409E-8DD4-10448592DE6E}" type="datetime1">
              <a:rPr lang="nl-NL" smtClean="0"/>
              <a:t>04-09-2023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839C-F7D6-482F-9F38-C5243D7FA0DC}" type="datetime1">
              <a:rPr lang="nl-NL" smtClean="0"/>
              <a:t>04-09-2023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8AD75C1-97C5-43AB-A618-A08561DF0A95}" type="datetime1">
              <a:rPr lang="nl-NL" smtClean="0"/>
              <a:t>04-09-2023</a:t>
            </a:fld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B9D848-C9A4-4662-BB4F-B0EBAEFE3374}" type="datetime1">
              <a:rPr lang="nl-NL" smtClean="0"/>
              <a:t>04-09-2023</a:t>
            </a:fld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6325-4EE2-417E-871E-643775FE5A8E}" type="datetime1">
              <a:rPr lang="nl-NL" smtClean="0"/>
              <a:t>04-09-2023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E6C7-2C44-47BD-98BE-126A2D60E8B0}" type="datetime1">
              <a:rPr lang="nl-NL" smtClean="0"/>
              <a:t>04-09-2023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8902-429F-4875-8F39-5A01A5339B73}" type="datetime1">
              <a:rPr lang="nl-NL" smtClean="0"/>
              <a:t>04-09-2023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DF3F8BC0-7C6F-4C14-A98E-54C9DDD88215}" type="datetime1">
              <a:rPr lang="nl-NL" smtClean="0"/>
              <a:t>04-09-2023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C940B0-84B5-4EDF-949F-11EBC1AD2493}" type="datetime1">
              <a:rPr lang="nl-NL" smtClean="0"/>
              <a:t>04-09-2023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hart" Target="../charts/chart5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0694" y="3933056"/>
            <a:ext cx="6912768" cy="1972816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b="1" dirty="0">
                <a:ea typeface="Arial" charset="0"/>
                <a:cs typeface="Arial" charset="0"/>
              </a:rPr>
              <a:t>Corporate Finance for</a:t>
            </a:r>
            <a:br>
              <a:rPr lang="en-US" sz="3600" b="1" dirty="0">
                <a:ea typeface="Arial" charset="0"/>
                <a:cs typeface="Arial" charset="0"/>
              </a:rPr>
            </a:br>
            <a:r>
              <a:rPr lang="en-US" sz="3600" b="1" dirty="0">
                <a:ea typeface="Arial" charset="0"/>
                <a:cs typeface="Arial" charset="0"/>
              </a:rPr>
              <a:t>Long-Term Value</a:t>
            </a:r>
            <a:br>
              <a:rPr lang="en-US" sz="3600" b="1" dirty="0">
                <a:ea typeface="Arial" charset="0"/>
                <a:cs typeface="Arial" charset="0"/>
              </a:rPr>
            </a:br>
            <a:br>
              <a:rPr lang="en-US" sz="3600" b="1" dirty="0">
                <a:ea typeface="Arial" charset="0"/>
                <a:cs typeface="Arial" charset="0"/>
              </a:rPr>
            </a:br>
            <a:endParaRPr lang="nl-NL" sz="3600" b="1" dirty="0"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5171" y="6021288"/>
            <a:ext cx="8896829" cy="720080"/>
          </a:xfrm>
        </p:spPr>
        <p:txBody>
          <a:bodyPr>
            <a:normAutofit/>
          </a:bodyPr>
          <a:lstStyle/>
          <a:p>
            <a:r>
              <a:rPr lang="en-US" dirty="0"/>
              <a:t>Chapter 8: Valuing bonds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22839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Bond valuation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10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391704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relationship between bond yields and bond prices is maintained through market forces: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latin typeface="Arial" charset="0"/>
                <a:ea typeface="Calibri" panose="020F0502020204030204" pitchFamily="34" charset="0"/>
                <a:cs typeface="Arial" charset="0"/>
              </a:rPr>
              <a:t>As interest rates and bond yields rise, bond prices fall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latin typeface="Arial" charset="0"/>
                <a:ea typeface="Calibri" panose="020F0502020204030204" pitchFamily="34" charset="0"/>
                <a:cs typeface="Arial" charset="0"/>
              </a:rPr>
              <a:t>And vice versa: As bond yields fall, bond prices increase</a:t>
            </a:r>
          </a:p>
          <a:p>
            <a:pPr lvl="1">
              <a:lnSpc>
                <a:spcPct val="150000"/>
              </a:lnSpc>
            </a:pPr>
            <a:r>
              <a:rPr lang="en-US" sz="2200" b="0" dirty="0">
                <a:latin typeface="Arial" charset="0"/>
                <a:ea typeface="Calibri" panose="020F0502020204030204" pitchFamily="34" charset="0"/>
                <a:cs typeface="Arial" charset="0"/>
              </a:rPr>
              <a:t>This means bonds can trade at</a:t>
            </a:r>
            <a:r>
              <a:rPr lang="en-US" sz="2200" dirty="0">
                <a:latin typeface="Arial" charset="0"/>
                <a:ea typeface="Calibri" panose="020F0502020204030204" pitchFamily="34" charset="0"/>
                <a:cs typeface="Arial" charset="0"/>
              </a:rPr>
              <a:t>:</a:t>
            </a:r>
          </a:p>
          <a:p>
            <a:pPr lvl="2">
              <a:lnSpc>
                <a:spcPct val="150000"/>
              </a:lnSpc>
            </a:pPr>
            <a:r>
              <a:rPr lang="en-US" sz="2000" b="0" dirty="0">
                <a:latin typeface="Arial" charset="0"/>
                <a:ea typeface="Calibri" panose="020F0502020204030204" pitchFamily="34" charset="0"/>
                <a:cs typeface="Arial" charset="0"/>
              </a:rPr>
              <a:t>A premium – a price greater than face value</a:t>
            </a:r>
          </a:p>
          <a:p>
            <a:pPr lvl="2">
              <a:lnSpc>
                <a:spcPct val="150000"/>
              </a:lnSpc>
            </a:pPr>
            <a:r>
              <a:rPr lang="en-US" sz="2000" dirty="0">
                <a:latin typeface="Arial" charset="0"/>
                <a:ea typeface="Calibri" panose="020F0502020204030204" pitchFamily="34" charset="0"/>
                <a:cs typeface="Arial" charset="0"/>
              </a:rPr>
              <a:t>A discount – a price lower than face value</a:t>
            </a:r>
          </a:p>
          <a:p>
            <a:pPr lvl="2">
              <a:lnSpc>
                <a:spcPct val="150000"/>
              </a:lnSpc>
            </a:pPr>
            <a:r>
              <a:rPr lang="en-US" sz="2000" b="0" dirty="0">
                <a:latin typeface="Arial" charset="0"/>
                <a:ea typeface="Calibri" panose="020F0502020204030204" pitchFamily="34" charset="0"/>
                <a:cs typeface="Arial" charset="0"/>
              </a:rPr>
              <a:t>Par – a price equal to face value </a:t>
            </a:r>
            <a:r>
              <a:rPr lang="en-US" sz="2000" b="0" dirty="0">
                <a:latin typeface="Arial" charset="0"/>
                <a:ea typeface="Calibri" panose="020F0502020204030204" pitchFamily="34" charset="0"/>
                <a:cs typeface="Arial" charset="0"/>
                <a:sym typeface="Wingdings" panose="05000000000000000000" pitchFamily="2" charset="2"/>
              </a:rPr>
              <a:t> this is rare!</a:t>
            </a:r>
          </a:p>
          <a:p>
            <a:pPr>
              <a:lnSpc>
                <a:spcPct val="150000"/>
              </a:lnSpc>
            </a:pPr>
            <a:endParaRPr lang="en-US" sz="2600" b="0" dirty="0">
              <a:latin typeface="Arial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14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Zero-coupon bonds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11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18582" y="1704256"/>
                <a:ext cx="10391704" cy="49251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The price of a zero-coupon bond is simply the present value of the face value: </a:t>
                </a:r>
                <a14:m>
                  <m:oMath xmlns:m="http://schemas.openxmlformats.org/officeDocument/2006/math">
                    <m:r>
                      <a:rPr lang="en-GB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GB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𝐹𝑉</m:t>
                        </m:r>
                      </m:num>
                      <m:den>
                        <m:sSup>
                          <m:sSupPr>
                            <m:ctrlPr>
                              <a:rPr lang="en-GB" sz="1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(1+</m:t>
                            </m:r>
                            <m:sSub>
                              <m:sSubPr>
                                <m:ctrlPr>
                                  <a:rPr lang="en-GB" sz="1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𝑌𝑇𝑀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p>
                        </m:sSup>
                      </m:den>
                    </m:f>
                  </m:oMath>
                </a14:m>
                <a:endParaRPr lang="en-US" sz="2000" b="0" dirty="0">
                  <a:latin typeface="Arial" charset="0"/>
                  <a:ea typeface="Calibri" panose="020F0502020204030204" pitchFamily="34" charset="0"/>
                  <a:cs typeface="Arial" charset="0"/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b="0" dirty="0">
                    <a:latin typeface="Arial" charset="0"/>
                    <a:ea typeface="Calibri" panose="020F0502020204030204" pitchFamily="34" charset="0"/>
                    <a:cs typeface="Arial" charset="0"/>
                    <a:sym typeface="Wingdings" panose="05000000000000000000" pitchFamily="2" charset="2"/>
                  </a:rPr>
                  <a:t>The yield to maturity of a zero-coupon government bond is used to calculate the risk-free rate</a:t>
                </a:r>
              </a:p>
              <a:p>
                <a:pPr>
                  <a:lnSpc>
                    <a:spcPct val="150000"/>
                  </a:lnSpc>
                </a:pPr>
                <a:endParaRPr lang="en-US" sz="2600" b="0" dirty="0">
                  <a:latin typeface="Arial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18582" y="1704256"/>
                <a:ext cx="10391704" cy="4925144"/>
              </a:xfrm>
              <a:blipFill>
                <a:blip r:embed="rId2"/>
                <a:stretch>
                  <a:fillRect l="-1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623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Interest rate changes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12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391704" cy="49251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Arial" charset="0"/>
                    <a:ea typeface="Arial" charset="0"/>
                    <a:cs typeface="Arial" charset="0"/>
                  </a:rPr>
                  <a:t>As interest rates change, bond prices move along with them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b="0" dirty="0">
                    <a:latin typeface="Arial" charset="0"/>
                    <a:ea typeface="Calibri" panose="020F0502020204030204" pitchFamily="34" charset="0"/>
                    <a:cs typeface="Arial" charset="0"/>
                    <a:sym typeface="Wingdings" panose="05000000000000000000" pitchFamily="2" charset="2"/>
                  </a:rPr>
                  <a:t>The effect of interest rate changes is larger for bonds with longer terms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Arial" charset="0"/>
                    <a:ea typeface="Calibri" panose="020F0502020204030204" pitchFamily="34" charset="0"/>
                    <a:cs typeface="Arial" charset="0"/>
                    <a:sym typeface="Wingdings" panose="05000000000000000000" pitchFamily="2" charset="2"/>
                  </a:rPr>
                  <a:t>The </a:t>
                </a:r>
                <a:r>
                  <a:rPr lang="en-US" sz="2200" i="1" dirty="0">
                    <a:latin typeface="Arial" charset="0"/>
                    <a:ea typeface="Calibri" panose="020F0502020204030204" pitchFamily="34" charset="0"/>
                    <a:cs typeface="Arial" charset="0"/>
                    <a:sym typeface="Wingdings" panose="05000000000000000000" pitchFamily="2" charset="2"/>
                  </a:rPr>
                  <a:t>duration</a:t>
                </a:r>
                <a:r>
                  <a:rPr lang="en-US" sz="2200" dirty="0">
                    <a:latin typeface="Arial" charset="0"/>
                    <a:ea typeface="Calibri" panose="020F0502020204030204" pitchFamily="34" charset="0"/>
                    <a:cs typeface="Arial" charset="0"/>
                    <a:sym typeface="Wingdings" panose="05000000000000000000" pitchFamily="2" charset="2"/>
                  </a:rPr>
                  <a:t> of a bond is the sensitivity of a bond’s price to changes in interest rates, and the weighted average of the time-length of cash payments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b="0" dirty="0">
                    <a:latin typeface="Arial" charset="0"/>
                    <a:ea typeface="Calibri" panose="020F0502020204030204" pitchFamily="34" charset="0"/>
                    <a:cs typeface="Arial" charset="0"/>
                    <a:sym typeface="Wingdings" panose="05000000000000000000" pitchFamily="2" charset="2"/>
                  </a:rPr>
                  <a:t>The time</a:t>
                </a:r>
                <a:r>
                  <a:rPr lang="en-US" sz="2200" dirty="0">
                    <a:latin typeface="Arial" charset="0"/>
                    <a:ea typeface="Calibri" panose="020F0502020204030204" pitchFamily="34" charset="0"/>
                    <a:cs typeface="Arial" charset="0"/>
                    <a:sym typeface="Wingdings" panose="05000000000000000000" pitchFamily="2" charset="2"/>
                  </a:rPr>
                  <a:t>-length is the number of future years </a:t>
                </a:r>
                <a:r>
                  <a:rPr lang="en-US" sz="2200" i="1" dirty="0">
                    <a:latin typeface="Arial" charset="0"/>
                    <a:ea typeface="Calibri" panose="020F0502020204030204" pitchFamily="34" charset="0"/>
                    <a:cs typeface="Arial" charset="0"/>
                    <a:sym typeface="Wingdings" panose="05000000000000000000" pitchFamily="2" charset="2"/>
                  </a:rPr>
                  <a:t>n </a:t>
                </a:r>
                <a:r>
                  <a:rPr lang="en-US" sz="2200" dirty="0">
                    <a:latin typeface="Arial" charset="0"/>
                    <a:ea typeface="Calibri" panose="020F0502020204030204" pitchFamily="34" charset="0"/>
                    <a:cs typeface="Arial" charset="0"/>
                    <a:sym typeface="Wingdings" panose="05000000000000000000" pitchFamily="2" charset="2"/>
                  </a:rPr>
                  <a:t>= 1, 2, 3, .., until maturity </a:t>
                </a:r>
                <a:r>
                  <a:rPr lang="en-US" sz="2200" i="1" dirty="0">
                    <a:latin typeface="Arial" charset="0"/>
                    <a:ea typeface="Calibri" panose="020F0502020204030204" pitchFamily="34" charset="0"/>
                    <a:cs typeface="Arial" charset="0"/>
                    <a:sym typeface="Wingdings" panose="05000000000000000000" pitchFamily="2" charset="2"/>
                  </a:rPr>
                  <a:t>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b="0" dirty="0">
                    <a:latin typeface="Arial" charset="0"/>
                    <a:ea typeface="Calibri" panose="020F0502020204030204" pitchFamily="34" charset="0"/>
                    <a:cs typeface="Arial" charset="0"/>
                    <a:sym typeface="Wingdings" panose="05000000000000000000" pitchFamily="2" charset="2"/>
                  </a:rPr>
                  <a:t>Duration </a:t>
                </a:r>
                <a:r>
                  <a:rPr lang="en-US" sz="2200" dirty="0">
                    <a:latin typeface="Arial" charset="0"/>
                    <a:ea typeface="Calibri" panose="020F0502020204030204" pitchFamily="34" charset="0"/>
                    <a:cs typeface="Arial" charset="0"/>
                    <a:sym typeface="Wingdings" panose="05000000000000000000" pitchFamily="2" charset="2"/>
                  </a:rPr>
                  <a:t>= </a:t>
                </a:r>
                <a14:m>
                  <m:oMath xmlns:m="http://schemas.openxmlformats.org/officeDocument/2006/math">
                    <m:r>
                      <a:rPr lang="fr-FR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1∗</m:t>
                    </m:r>
                    <m:f>
                      <m:f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𝑃𝑉</m:t>
                        </m:r>
                        <m:d>
                          <m:dPr>
                            <m:ctrlPr>
                              <a:rPr lang="en-GB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𝐶𝐹</m:t>
                                </m:r>
                              </m:e>
                              <m:sub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𝑃𝑉</m:t>
                        </m:r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+2∗</m:t>
                    </m:r>
                    <m:f>
                      <m:f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𝑃𝑉</m:t>
                        </m:r>
                        <m:d>
                          <m:dPr>
                            <m:ctrlPr>
                              <a:rPr lang="en-GB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𝐶𝐹</m:t>
                                </m:r>
                              </m:e>
                              <m:sub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𝑃𝑉</m:t>
                        </m:r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+…+</m:t>
                    </m:r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𝑃𝑉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𝐶𝐹</m:t>
                            </m:r>
                          </m:e>
                          <m:sub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𝑃𝑉</m:t>
                        </m:r>
                      </m:den>
                    </m:f>
                  </m:oMath>
                </a14:m>
                <a:endParaRPr lang="en-US" sz="2000" b="0" dirty="0">
                  <a:latin typeface="Arial" charset="0"/>
                  <a:ea typeface="Calibri" panose="020F0502020204030204" pitchFamily="34" charset="0"/>
                  <a:cs typeface="Arial" charset="0"/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Arial" charset="0"/>
                    <a:ea typeface="Calibri" panose="020F0502020204030204" pitchFamily="34" charset="0"/>
                    <a:cs typeface="Arial" charset="0"/>
                    <a:sym typeface="Wingdings" panose="05000000000000000000" pitchFamily="2" charset="2"/>
                  </a:rPr>
                  <a:t>The weight for each year is the present value </a:t>
                </a:r>
                <a14:m>
                  <m:oMath xmlns:m="http://schemas.openxmlformats.org/officeDocument/2006/math"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𝑃𝑉</m:t>
                    </m:r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𝐶𝐹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b="0" dirty="0">
                    <a:latin typeface="Arial" charset="0"/>
                    <a:ea typeface="Calibri" panose="020F0502020204030204" pitchFamily="34" charset="0"/>
                    <a:cs typeface="Arial" charset="0"/>
                    <a:sym typeface="Wingdings" panose="05000000000000000000" pitchFamily="2" charset="2"/>
                  </a:rPr>
                  <a:t> </a:t>
                </a:r>
                <a:r>
                  <a:rPr lang="en-US" sz="2200" b="0" dirty="0">
                    <a:latin typeface="Arial" charset="0"/>
                    <a:ea typeface="Calibri" panose="020F0502020204030204" pitchFamily="34" charset="0"/>
                    <a:cs typeface="Arial" charset="0"/>
                    <a:sym typeface="Wingdings" panose="05000000000000000000" pitchFamily="2" charset="2"/>
                  </a:rPr>
                  <a:t>divided by the total present value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𝑃𝑉</m:t>
                    </m:r>
                  </m:oMath>
                </a14:m>
                <a:endParaRPr lang="en-US" sz="2200" b="0" dirty="0">
                  <a:latin typeface="Arial" charset="0"/>
                  <a:ea typeface="Calibri" panose="020F0502020204030204" pitchFamily="34" charset="0"/>
                  <a:cs typeface="Arial" charset="0"/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</a:pPr>
                <a:endParaRPr lang="en-US" sz="2600" b="0" dirty="0">
                  <a:latin typeface="Arial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391704" cy="4925144"/>
              </a:xfrm>
              <a:blipFill>
                <a:blip r:embed="rId2"/>
                <a:stretch>
                  <a:fillRect l="-1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585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Duration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13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2755" y="1608753"/>
            <a:ext cx="10871200" cy="50405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Calculating the duration of 5% six-year bond with a </a:t>
            </a:r>
            <a:r>
              <a:rPr lang="en-US" sz="2600" i="1" dirty="0">
                <a:latin typeface="Arial" charset="0"/>
                <a:ea typeface="Arial" charset="0"/>
                <a:cs typeface="Arial" charset="0"/>
              </a:rPr>
              <a:t>YTM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 of 4%</a:t>
            </a:r>
          </a:p>
          <a:p>
            <a:pPr>
              <a:lnSpc>
                <a:spcPct val="150000"/>
              </a:lnSpc>
            </a:pPr>
            <a:endParaRPr lang="en-US" sz="2200" b="0" dirty="0">
              <a:latin typeface="Arial" charset="0"/>
              <a:ea typeface="Calibri" panose="020F0502020204030204" pitchFamily="34" charset="0"/>
              <a:cs typeface="Arial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Arial" charset="0"/>
              <a:ea typeface="Calibri" panose="020F0502020204030204" pitchFamily="34" charset="0"/>
              <a:cs typeface="Arial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sz="2200" b="0" dirty="0">
              <a:latin typeface="Arial" charset="0"/>
              <a:ea typeface="Calibri" panose="020F0502020204030204" pitchFamily="34" charset="0"/>
              <a:cs typeface="Arial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Arial" charset="0"/>
              <a:ea typeface="Calibri" panose="020F0502020204030204" pitchFamily="34" charset="0"/>
              <a:cs typeface="Arial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sz="2200" b="0" dirty="0">
              <a:latin typeface="Arial" charset="0"/>
              <a:ea typeface="Calibri" panose="020F0502020204030204" pitchFamily="34" charset="0"/>
              <a:cs typeface="Arial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Arial" charset="0"/>
              <a:ea typeface="Calibri" panose="020F0502020204030204" pitchFamily="34" charset="0"/>
              <a:cs typeface="Arial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Arial" charset="0"/>
              <a:ea typeface="Calibri" panose="020F0502020204030204" pitchFamily="34" charset="0"/>
              <a:cs typeface="Arial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Arial" charset="0"/>
              <a:ea typeface="Calibri" panose="020F0502020204030204" pitchFamily="34" charset="0"/>
              <a:cs typeface="Arial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Arial" charset="0"/>
              <a:ea typeface="Calibri" panose="020F0502020204030204" pitchFamily="34" charset="0"/>
              <a:cs typeface="Arial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sz="2600" b="0" dirty="0">
              <a:latin typeface="Arial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8F256E-C5FF-0C2B-34E4-B47CE7CDA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743700"/>
              </p:ext>
            </p:extLst>
          </p:nvPr>
        </p:nvGraphicFramePr>
        <p:xfrm>
          <a:off x="577114" y="2204864"/>
          <a:ext cx="10391708" cy="3230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2752">
                  <a:extLst>
                    <a:ext uri="{9D8B030D-6E8A-4147-A177-3AD203B41FA5}">
                      <a16:colId xmlns:a16="http://schemas.microsoft.com/office/drawing/2014/main" val="1024024359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989940611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3520139196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1228701563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1428625010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71686972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344165653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274775554"/>
                    </a:ext>
                  </a:extLst>
                </a:gridCol>
                <a:gridCol w="1080122">
                  <a:extLst>
                    <a:ext uri="{9D8B030D-6E8A-4147-A177-3AD203B41FA5}">
                      <a16:colId xmlns:a16="http://schemas.microsoft.com/office/drawing/2014/main" val="666798154"/>
                    </a:ext>
                  </a:extLst>
                </a:gridCol>
              </a:tblGrid>
              <a:tr h="36513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Time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2027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6133455"/>
                  </a:ext>
                </a:extLst>
              </a:tr>
              <a:tr h="36513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092402"/>
                  </a:ext>
                </a:extLst>
              </a:tr>
              <a:tr h="465371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Cash flow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€ 50</a:t>
                      </a:r>
                      <a:endParaRPr lang="en-GB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€ 50</a:t>
                      </a:r>
                      <a:endParaRPr lang="en-GB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€ 50</a:t>
                      </a:r>
                      <a:endParaRPr lang="en-GB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€ 50</a:t>
                      </a:r>
                      <a:endParaRPr lang="en-GB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€ 50</a:t>
                      </a:r>
                      <a:endParaRPr lang="en-GB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€ 1,050</a:t>
                      </a:r>
                      <a:endParaRPr lang="en-GB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656760"/>
                  </a:ext>
                </a:extLst>
              </a:tr>
              <a:tr h="465371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Discount factor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0.962</a:t>
                      </a:r>
                      <a:endParaRPr lang="en-GB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0.925</a:t>
                      </a:r>
                      <a:endParaRPr lang="en-GB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0.889</a:t>
                      </a:r>
                      <a:endParaRPr lang="en-GB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0.855</a:t>
                      </a:r>
                      <a:endParaRPr lang="en-GB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0.822</a:t>
                      </a:r>
                      <a:endParaRPr lang="en-GB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0.790</a:t>
                      </a:r>
                      <a:endParaRPr lang="en-GB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268322"/>
                  </a:ext>
                </a:extLst>
              </a:tr>
              <a:tr h="54103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PV(CF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at 4%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€ 48.1</a:t>
                      </a:r>
                      <a:endParaRPr lang="en-GB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€ 46.2</a:t>
                      </a:r>
                      <a:endParaRPr lang="en-GB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€ 44.4</a:t>
                      </a:r>
                      <a:endParaRPr lang="en-GB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€ 42.7</a:t>
                      </a:r>
                      <a:endParaRPr lang="en-GB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€ 41.1</a:t>
                      </a:r>
                      <a:endParaRPr lang="en-GB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€ 829.8</a:t>
                      </a:r>
                      <a:endParaRPr lang="en-GB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PV =</a:t>
                      </a:r>
                      <a:endParaRPr lang="en-GB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€ 1,057.7</a:t>
                      </a:r>
                      <a:endParaRPr lang="en-GB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353315"/>
                  </a:ext>
                </a:extLst>
              </a:tr>
              <a:tr h="465371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Fraction of total value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0.045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0.044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0.042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0.040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0.039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0.785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=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611909"/>
                  </a:ext>
                </a:extLst>
              </a:tr>
              <a:tr h="54103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Year * fraction of total value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0.045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0.087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0.126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0.162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0.194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4.708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duration =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5.3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949451"/>
                  </a:ext>
                </a:extLst>
              </a:tr>
            </a:tbl>
          </a:graphicData>
        </a:graphic>
      </p:graphicFrame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CCF4304-C9CF-8D13-FE89-B2C7B723B674}"/>
              </a:ext>
            </a:extLst>
          </p:cNvPr>
          <p:cNvSpPr txBox="1">
            <a:spLocks/>
          </p:cNvSpPr>
          <p:nvPr/>
        </p:nvSpPr>
        <p:spPr>
          <a:xfrm>
            <a:off x="222755" y="5643917"/>
            <a:ext cx="11746490" cy="990601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300" b="1" dirty="0">
                <a:latin typeface="Arial" charset="0"/>
                <a:ea typeface="Calibri" panose="020F0502020204030204" pitchFamily="34" charset="0"/>
                <a:cs typeface="Arial" charset="0"/>
                <a:sym typeface="Wingdings" panose="05000000000000000000" pitchFamily="2" charset="2"/>
              </a:rPr>
              <a:t>Duration</a:t>
            </a:r>
            <a:r>
              <a:rPr lang="en-US" sz="3300" dirty="0">
                <a:latin typeface="Arial" charset="0"/>
                <a:ea typeface="Calibri" panose="020F0502020204030204" pitchFamily="34" charset="0"/>
                <a:cs typeface="Arial" charset="0"/>
                <a:sym typeface="Wingdings" panose="05000000000000000000" pitchFamily="2" charset="2"/>
              </a:rPr>
              <a:t> (5.3 years) is typically close to maturity (6 years), because of large weight of face value</a:t>
            </a:r>
          </a:p>
          <a:p>
            <a:pPr>
              <a:lnSpc>
                <a:spcPct val="150000"/>
              </a:lnSpc>
            </a:pPr>
            <a:r>
              <a:rPr lang="en-US" sz="3300" dirty="0">
                <a:latin typeface="Arial" charset="0"/>
                <a:ea typeface="Calibri" panose="020F0502020204030204" pitchFamily="34" charset="0"/>
                <a:cs typeface="Arial" charset="0"/>
                <a:sym typeface="Wingdings" panose="05000000000000000000" pitchFamily="2" charset="2"/>
              </a:rPr>
              <a:t>Duration is good measure of </a:t>
            </a:r>
            <a:r>
              <a:rPr lang="en-US" sz="3300" b="1" dirty="0">
                <a:latin typeface="Arial" charset="0"/>
                <a:ea typeface="Calibri" panose="020F0502020204030204" pitchFamily="34" charset="0"/>
                <a:cs typeface="Arial" charset="0"/>
                <a:sym typeface="Wingdings" panose="05000000000000000000" pitchFamily="2" charset="2"/>
              </a:rPr>
              <a:t>interest rate risk</a:t>
            </a:r>
            <a:r>
              <a:rPr lang="en-US" sz="3300" dirty="0">
                <a:latin typeface="Arial" charset="0"/>
                <a:ea typeface="Calibri" panose="020F0502020204030204" pitchFamily="34" charset="0"/>
                <a:cs typeface="Arial" charset="0"/>
                <a:sym typeface="Wingdings" panose="05000000000000000000" pitchFamily="2" charset="2"/>
              </a:rPr>
              <a:t> of bond, where higher duration reflects higher interest rate risk</a:t>
            </a:r>
          </a:p>
          <a:p>
            <a:pPr marL="0" indent="0">
              <a:lnSpc>
                <a:spcPct val="150000"/>
              </a:lnSpc>
              <a:buFont typeface="Wingdings"/>
              <a:buNone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379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Term structure of interest rates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14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23392" y="1628800"/>
                <a:ext cx="10391704" cy="4925144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The term structure of interest rates (also called yield curve) is the array of yields on bonds with different terms to maturity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To derive a 10-year yield curve, you need the </a:t>
                </a:r>
                <a:r>
                  <a:rPr lang="en-GB" sz="2400" i="1" dirty="0" err="1">
                    <a:latin typeface="Arial" charset="0"/>
                    <a:ea typeface="Arial" charset="0"/>
                    <a:cs typeface="Arial" charset="0"/>
                  </a:rPr>
                  <a:t>YTM</a:t>
                </a:r>
                <a:r>
                  <a:rPr lang="en-GB" sz="2400" i="1" baseline="-25000" dirty="0" err="1">
                    <a:latin typeface="Arial" charset="0"/>
                    <a:ea typeface="Arial" charset="0"/>
                    <a:cs typeface="Arial" charset="0"/>
                  </a:rPr>
                  <a:t>n</a:t>
                </a:r>
                <a:r>
                  <a:rPr lang="en-GB" sz="2400" i="1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for year 1, 2, …, 10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The yields can be calculated using the formula for zero-coupon bonds: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 Unicode MS"/>
                          <a:cs typeface="Arial Unicode MS"/>
                        </a:rPr>
                        <m:t>𝑃</m:t>
                      </m:r>
                      <m:r>
                        <a:rPr lang="en-GB" sz="24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 Unicode MS"/>
                          <a:cs typeface="Arial Unicode MS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/>
                              <a:cs typeface="Arial Unicode MS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/>
                              <a:cs typeface="Arial Unicode MS"/>
                            </a:rPr>
                            <m:t>𝐹𝑉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 Unicode MS"/>
                                  <a:cs typeface="Arial Unicode MS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 Unicode MS"/>
                                  <a:cs typeface="Arial Unicode MS"/>
                                </a:rPr>
                                <m:t>(1+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 Unicode MS"/>
                                      <a:cs typeface="Arial Unicode MS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 Unicode MS"/>
                                      <a:cs typeface="Arial Unicode MS"/>
                                    </a:rPr>
                                    <m:t>𝑌𝑇𝑀</m:t>
                                  </m:r>
                                </m:e>
                                <m:sub>
                                  <m:r>
                                    <a:rPr lang="en-GB" sz="240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 Unicode MS"/>
                                      <a:cs typeface="Arial Unicode MS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 Unicode MS"/>
                                  <a:cs typeface="Arial Unicode MS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 Unicode MS"/>
                                  <a:cs typeface="Arial Unicode MS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800" dirty="0">
                  <a:solidFill>
                    <a:srgbClr val="000000"/>
                  </a:solidFill>
                  <a:effectLst/>
                  <a:latin typeface="Helvetica Neue"/>
                  <a:ea typeface="Arial Unicode MS"/>
                  <a:cs typeface="Arial Unicode MS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The </a:t>
                </a:r>
                <a:r>
                  <a:rPr lang="en-GB" sz="2400" i="1" dirty="0">
                    <a:latin typeface="Arial" charset="0"/>
                    <a:ea typeface="Arial" charset="0"/>
                    <a:cs typeface="Arial" charset="0"/>
                  </a:rPr>
                  <a:t>law of one price </a:t>
                </a: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can be used to calculate the yields on coupon bonds, since similar products should sell at the same price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rPr>
                  <a:t>If they don’t sell at the same price, </a:t>
                </a:r>
                <a:r>
                  <a:rPr lang="en-GB" sz="2400" i="1" dirty="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rPr>
                  <a:t>arbitrage </a:t>
                </a:r>
                <a:r>
                  <a:rPr lang="en-GB" sz="2400" dirty="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rPr>
                  <a:t>makes differences disappear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GB" sz="1800" dirty="0">
                  <a:solidFill>
                    <a:srgbClr val="000000"/>
                  </a:solidFill>
                  <a:effectLst/>
                  <a:latin typeface="Helvetica Neue"/>
                  <a:ea typeface="Arial Unicode MS"/>
                  <a:cs typeface="Arial Unicode MS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23392" y="1628800"/>
                <a:ext cx="10391704" cy="4925144"/>
              </a:xfrm>
              <a:blipFill>
                <a:blip r:embed="rId2"/>
                <a:stretch>
                  <a:fillRect r="-122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247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Government bond yield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15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391704" cy="492514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 Unicode MS"/>
                          <a:cs typeface="Arial Unicode MS"/>
                        </a:rPr>
                        <m:t>𝑃</m:t>
                      </m:r>
                      <m:r>
                        <a:rPr lang="en-GB" sz="24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 Unicode MS"/>
                          <a:cs typeface="Arial Unicode MS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/>
                              <a:cs typeface="Arial Unicode MS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/>
                              <a:cs typeface="Arial Unicode MS"/>
                            </a:rPr>
                            <m:t>𝐹𝑉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 Unicode MS"/>
                                  <a:cs typeface="Arial Unicode MS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 Unicode MS"/>
                                  <a:cs typeface="Arial Unicode MS"/>
                                </a:rPr>
                                <m:t>(1+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 Unicode MS"/>
                                      <a:cs typeface="Arial Unicode MS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 Unicode MS"/>
                                      <a:cs typeface="Arial Unicode MS"/>
                                    </a:rPr>
                                    <m:t>𝑌𝑇𝑀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 Unicode MS"/>
                                      <a:cs typeface="Arial Unicode MS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 Unicode MS"/>
                                  <a:cs typeface="Arial Unicode MS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 Unicode MS"/>
                                  <a:cs typeface="Arial Unicode MS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800" dirty="0">
                  <a:solidFill>
                    <a:srgbClr val="000000"/>
                  </a:solidFill>
                  <a:effectLst/>
                  <a:latin typeface="Helvetica Neue"/>
                  <a:ea typeface="Arial Unicode MS"/>
                  <a:cs typeface="Arial Unicode MS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391704" cy="492514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fbeelding 2">
            <a:extLst>
              <a:ext uri="{FF2B5EF4-FFF2-40B4-BE49-F238E27FC236}">
                <a16:creationId xmlns:a16="http://schemas.microsoft.com/office/drawing/2014/main" id="{40CC4AFA-ED49-BD6F-E4E3-63E559585C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44"/>
          <a:stretch/>
        </p:blipFill>
        <p:spPr bwMode="auto">
          <a:xfrm>
            <a:off x="479376" y="1694668"/>
            <a:ext cx="6899574" cy="47114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4FC411-9C1C-99BB-2988-62077239170A}"/>
              </a:ext>
            </a:extLst>
          </p:cNvPr>
          <p:cNvSpPr/>
          <p:nvPr/>
        </p:nvSpPr>
        <p:spPr>
          <a:xfrm>
            <a:off x="564695" y="6380460"/>
            <a:ext cx="5006903" cy="197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World Government Bonds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83261F0-01C3-096E-0895-D6A6BB1F3907}"/>
              </a:ext>
            </a:extLst>
          </p:cNvPr>
          <p:cNvSpPr txBox="1">
            <a:spLocks/>
          </p:cNvSpPr>
          <p:nvPr/>
        </p:nvSpPr>
        <p:spPr>
          <a:xfrm>
            <a:off x="8127881" y="1617378"/>
            <a:ext cx="3960440" cy="4925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Government bonds are the safest and most liquid bonds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serve as benchmark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risk-free rate</a:t>
            </a:r>
          </a:p>
          <a:p>
            <a:pPr marL="0" indent="0">
              <a:lnSpc>
                <a:spcPct val="150000"/>
              </a:lnSpc>
              <a:buFont typeface="Wingdings"/>
              <a:buNone/>
            </a:pPr>
            <a:endParaRPr lang="en-GB" sz="1800" dirty="0">
              <a:solidFill>
                <a:srgbClr val="000000"/>
              </a:solidFill>
              <a:latin typeface="Helvetica Neue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574965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Yields on coupon bonds with the same maturity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16</a:t>
            </a:fld>
            <a:endParaRPr lang="nl-NL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2A253FF-05E4-097B-1FEB-98434883EBF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82549874"/>
              </p:ext>
            </p:extLst>
          </p:nvPr>
        </p:nvGraphicFramePr>
        <p:xfrm>
          <a:off x="1415480" y="1772816"/>
          <a:ext cx="9289035" cy="3744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2121">
                  <a:extLst>
                    <a:ext uri="{9D8B030D-6E8A-4147-A177-3AD203B41FA5}">
                      <a16:colId xmlns:a16="http://schemas.microsoft.com/office/drawing/2014/main" val="522721821"/>
                    </a:ext>
                  </a:extLst>
                </a:gridCol>
                <a:gridCol w="1255664">
                  <a:extLst>
                    <a:ext uri="{9D8B030D-6E8A-4147-A177-3AD203B41FA5}">
                      <a16:colId xmlns:a16="http://schemas.microsoft.com/office/drawing/2014/main" val="2504225783"/>
                    </a:ext>
                  </a:extLst>
                </a:gridCol>
                <a:gridCol w="1255664">
                  <a:extLst>
                    <a:ext uri="{9D8B030D-6E8A-4147-A177-3AD203B41FA5}">
                      <a16:colId xmlns:a16="http://schemas.microsoft.com/office/drawing/2014/main" val="2603977577"/>
                    </a:ext>
                  </a:extLst>
                </a:gridCol>
                <a:gridCol w="1255664">
                  <a:extLst>
                    <a:ext uri="{9D8B030D-6E8A-4147-A177-3AD203B41FA5}">
                      <a16:colId xmlns:a16="http://schemas.microsoft.com/office/drawing/2014/main" val="401108007"/>
                    </a:ext>
                  </a:extLst>
                </a:gridCol>
                <a:gridCol w="1255664">
                  <a:extLst>
                    <a:ext uri="{9D8B030D-6E8A-4147-A177-3AD203B41FA5}">
                      <a16:colId xmlns:a16="http://schemas.microsoft.com/office/drawing/2014/main" val="349803815"/>
                    </a:ext>
                  </a:extLst>
                </a:gridCol>
                <a:gridCol w="1415094">
                  <a:extLst>
                    <a:ext uri="{9D8B030D-6E8A-4147-A177-3AD203B41FA5}">
                      <a16:colId xmlns:a16="http://schemas.microsoft.com/office/drawing/2014/main" val="2266893338"/>
                    </a:ext>
                  </a:extLst>
                </a:gridCol>
                <a:gridCol w="889164">
                  <a:extLst>
                    <a:ext uri="{9D8B030D-6E8A-4147-A177-3AD203B41FA5}">
                      <a16:colId xmlns:a16="http://schemas.microsoft.com/office/drawing/2014/main" val="411966697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(n)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 price (P)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Yield (y)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783078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Maturity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3537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Zero-coupon yield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4032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Discount factor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0.98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0.94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0.89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0.82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352973"/>
                  </a:ext>
                </a:extLst>
              </a:tr>
              <a:tr h="288032">
                <a:tc gridSpan="7"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 A (4% coupon)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0958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€ 40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€ 40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€ 40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€ 1,040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97278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PV(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</a:t>
                      </a:r>
                      <a:r>
                        <a:rPr lang="en-GB" sz="1400" b="1" baseline="-25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€ 39.22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€ 37.70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€ 35.56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€ 855.61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€ 968.09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4.90%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814197"/>
                  </a:ext>
                </a:extLst>
              </a:tr>
              <a:tr h="288032">
                <a:tc gridSpan="7"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 B (6% coupon)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19602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€ 60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€ 60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€ 60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€ 1060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40357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PV(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</a:t>
                      </a:r>
                      <a:r>
                        <a:rPr lang="en-GB" sz="1400" b="1" baseline="-25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€ 58.82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€ 56.56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€ 53.34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€ 872.06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€ 1,040.78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4.85%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48612"/>
                  </a:ext>
                </a:extLst>
              </a:tr>
              <a:tr h="288032">
                <a:tc gridSpan="7"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 C (0% coupon)</a:t>
                      </a: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48205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€ 1,000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35045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PV(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</a:t>
                      </a:r>
                      <a:r>
                        <a:rPr lang="en-GB" sz="1400" b="1" baseline="-25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€ 0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€ 0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€ 0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€ 822.70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€ 822.70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5.00%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47806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C880FE9-9550-F222-EE9D-EA6CA8DA7448}"/>
              </a:ext>
            </a:extLst>
          </p:cNvPr>
          <p:cNvSpPr/>
          <p:nvPr/>
        </p:nvSpPr>
        <p:spPr>
          <a:xfrm>
            <a:off x="1415480" y="5661248"/>
            <a:ext cx="928903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Bonds differ in terms of coupon rate, but have the same maturity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171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Yields on coupon bonds with different maturities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17</a:t>
            </a:fld>
            <a:endParaRPr lang="nl-NL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2A253FF-05E4-097B-1FEB-98434883EBF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34740526"/>
              </p:ext>
            </p:extLst>
          </p:nvPr>
        </p:nvGraphicFramePr>
        <p:xfrm>
          <a:off x="1415480" y="1772817"/>
          <a:ext cx="9289035" cy="3744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2121">
                  <a:extLst>
                    <a:ext uri="{9D8B030D-6E8A-4147-A177-3AD203B41FA5}">
                      <a16:colId xmlns:a16="http://schemas.microsoft.com/office/drawing/2014/main" val="522721821"/>
                    </a:ext>
                  </a:extLst>
                </a:gridCol>
                <a:gridCol w="1255664">
                  <a:extLst>
                    <a:ext uri="{9D8B030D-6E8A-4147-A177-3AD203B41FA5}">
                      <a16:colId xmlns:a16="http://schemas.microsoft.com/office/drawing/2014/main" val="2504225783"/>
                    </a:ext>
                  </a:extLst>
                </a:gridCol>
                <a:gridCol w="1255664">
                  <a:extLst>
                    <a:ext uri="{9D8B030D-6E8A-4147-A177-3AD203B41FA5}">
                      <a16:colId xmlns:a16="http://schemas.microsoft.com/office/drawing/2014/main" val="2603977577"/>
                    </a:ext>
                  </a:extLst>
                </a:gridCol>
                <a:gridCol w="1255664">
                  <a:extLst>
                    <a:ext uri="{9D8B030D-6E8A-4147-A177-3AD203B41FA5}">
                      <a16:colId xmlns:a16="http://schemas.microsoft.com/office/drawing/2014/main" val="401108007"/>
                    </a:ext>
                  </a:extLst>
                </a:gridCol>
                <a:gridCol w="1255664">
                  <a:extLst>
                    <a:ext uri="{9D8B030D-6E8A-4147-A177-3AD203B41FA5}">
                      <a16:colId xmlns:a16="http://schemas.microsoft.com/office/drawing/2014/main" val="349803815"/>
                    </a:ext>
                  </a:extLst>
                </a:gridCol>
                <a:gridCol w="1415094">
                  <a:extLst>
                    <a:ext uri="{9D8B030D-6E8A-4147-A177-3AD203B41FA5}">
                      <a16:colId xmlns:a16="http://schemas.microsoft.com/office/drawing/2014/main" val="2266893338"/>
                    </a:ext>
                  </a:extLst>
                </a:gridCol>
                <a:gridCol w="889164">
                  <a:extLst>
                    <a:ext uri="{9D8B030D-6E8A-4147-A177-3AD203B41FA5}">
                      <a16:colId xmlns:a16="http://schemas.microsoft.com/office/drawing/2014/main" val="411966697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(n)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 price (P)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Yield (y)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783078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Maturity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3537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Zero-coupon yield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4032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Discount factor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0.98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0.94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0.89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0.82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35297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Bond D (6% coupon)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0958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Payment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€ 60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€ 1,060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97278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PV(</a:t>
                      </a:r>
                      <a:r>
                        <a:rPr lang="en-GB" sz="1400" b="1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CF</a:t>
                      </a:r>
                      <a:r>
                        <a:rPr lang="en-GB" sz="1400" b="1" baseline="-250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14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€ 58.82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€ 999.15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€ 1,057.98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2.97%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81419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Bond E (6% coupon)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19602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Payment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€ 60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€ 60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€ 1060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40357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PV(CF</a:t>
                      </a:r>
                      <a:r>
                        <a:rPr lang="en-GB" sz="1400" b="1" baseline="-25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14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€ 58.82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€ 56.56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€ 942.34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€ 1,057.72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3.92%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4861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Bond F (6% coupon)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48205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Payment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€ 60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€ 60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€ 60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€ 1060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35045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PV(CF</a:t>
                      </a:r>
                      <a:r>
                        <a:rPr lang="en-GB" sz="1400" b="1" baseline="-25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1400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€ 58.82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€ 56.56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€ 53.34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€ 872.06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€ 1,040.78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4.85%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47806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8338D23-72EA-0241-B9DC-73F9BFFE8E64}"/>
              </a:ext>
            </a:extLst>
          </p:cNvPr>
          <p:cNvSpPr/>
          <p:nvPr/>
        </p:nvSpPr>
        <p:spPr>
          <a:xfrm>
            <a:off x="1415480" y="5661248"/>
            <a:ext cx="928903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Bonds have the same coupon rate, but differ in terms of maturity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77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Term structure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18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391704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Since bonds with higher duration carry more interest rate risk, the yield curve is typically upward sloping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This leads to a positive </a:t>
            </a:r>
            <a:r>
              <a:rPr lang="en-GB" sz="2400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term spread</a:t>
            </a:r>
            <a:r>
              <a:rPr lang="en-GB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which is the spread of yields for bonds with longer maturity over bonds with shorter maturity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This has several explanations:</a:t>
            </a:r>
          </a:p>
          <a:p>
            <a:pPr lvl="1">
              <a:lnSpc>
                <a:spcPct val="150000"/>
              </a:lnSpc>
            </a:pPr>
            <a:r>
              <a:rPr lang="en-GB" sz="21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The belief that short-term rates will be higher in the future</a:t>
            </a:r>
          </a:p>
          <a:p>
            <a:pPr lvl="1">
              <a:lnSpc>
                <a:spcPct val="150000"/>
              </a:lnSpc>
            </a:pPr>
            <a:r>
              <a:rPr lang="en-GB" sz="21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Higher exposure of longer-term bonds to changes in interest rates</a:t>
            </a:r>
          </a:p>
          <a:p>
            <a:pPr lvl="1">
              <a:lnSpc>
                <a:spcPct val="150000"/>
              </a:lnSpc>
            </a:pPr>
            <a:r>
              <a:rPr lang="en-GB" sz="21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Risk of higher inflation in the future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800" dirty="0"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239678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Inflation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19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391704" cy="49251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Inflation,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( </m:t>
                            </m:r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𝐶𝑃𝐼</m:t>
                            </m:r>
                          </m:e>
                          <m:sub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𝐶𝑃𝐼</m:t>
                            </m:r>
                          </m:e>
                          <m:sub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)</m:t>
                        </m:r>
                      </m:num>
                      <m:den>
                        <m:sSub>
                          <m:sSubPr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𝐶𝑃𝐼</m:t>
                            </m:r>
                          </m:e>
                          <m:sub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100" dirty="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rPr>
                  <a:t>, </a:t>
                </a:r>
                <a:r>
                  <a:rPr lang="en-GB" sz="2400" dirty="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rPr>
                  <a:t>is the realised consumer price index (CPI) inflation rate given country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GB" sz="2400" i="1" dirty="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dirty="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rPr>
                  <a:t>in year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endParaRPr lang="en-GB" sz="2400" dirty="0">
                  <a:solidFill>
                    <a:srgbClr val="000000"/>
                  </a:solidFill>
                  <a:latin typeface="Helvetica Neue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rPr>
                  <a:t>The real rate of return</a:t>
                </a:r>
                <a:r>
                  <a:rPr lang="en-GB" sz="24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rPr>
                  <a:t> is calculated as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sub>
                    </m:sSub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1+</m:t>
                        </m:r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num>
                      <m:den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1+</m:t>
                        </m:r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den>
                    </m:f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−1</m:t>
                    </m:r>
                  </m:oMath>
                </a14:m>
                <a:endParaRPr lang="en-US" sz="2400" b="0" dirty="0">
                  <a:effectLst/>
                  <a:latin typeface="Arial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effectLst/>
                    <a:latin typeface="Arial" charset="0"/>
                    <a:ea typeface="Calibri" panose="020F0502020204030204" pitchFamily="34" charset="0"/>
                    <a:cs typeface="Calibri" panose="020F0502020204030204" pitchFamily="34" charset="0"/>
                  </a:rPr>
                  <a:t>We can use the approximation for real interest rates in the form of nominal return minus inflation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en-GB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GB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GB" sz="2400" dirty="0">
                    <a:effectLst/>
                    <a:latin typeface="Arial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in low inflation countries</a:t>
                </a:r>
                <a:endParaRPr lang="en-US" sz="2400" dirty="0">
                  <a:effectLst/>
                  <a:latin typeface="Arial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rPr>
                  <a:t>For high inflation countries, use the full formula, since larger numbers result in larger deviations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391704" cy="4925144"/>
              </a:xfrm>
              <a:blipFill>
                <a:blip r:embed="rId2"/>
                <a:stretch>
                  <a:fillRect l="-1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72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8A61CE-6D9E-7B18-0367-09C55388B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8FCA5E-2706-BA1C-17AF-A2474FC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1608138"/>
            <a:ext cx="10160000" cy="990600"/>
          </a:xfrm>
        </p:spPr>
        <p:txBody>
          <a:bodyPr>
            <a:noAutofit/>
          </a:bodyPr>
          <a:lstStyle/>
          <a:p>
            <a:r>
              <a:rPr lang="en-GB" sz="2800" dirty="0"/>
              <a:t>Chapter 8: Valuing bonds</a:t>
            </a:r>
            <a:endParaRPr lang="nl-NL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4FABC6-EE75-7B9E-A76C-CF5DBC46E5C6}"/>
              </a:ext>
            </a:extLst>
          </p:cNvPr>
          <p:cNvSpPr txBox="1">
            <a:spLocks/>
          </p:cNvSpPr>
          <p:nvPr/>
        </p:nvSpPr>
        <p:spPr>
          <a:xfrm>
            <a:off x="8688288" y="1169114"/>
            <a:ext cx="3297348" cy="648072"/>
          </a:xfrm>
          <a:prstGeom prst="rect">
            <a:avLst/>
          </a:prstGeom>
          <a:solidFill>
            <a:srgbClr val="2683C6"/>
          </a:solidFill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Part 3: Valuation of companies</a:t>
            </a:r>
            <a:endParaRPr lang="nl-NL" sz="2000" dirty="0">
              <a:solidFill>
                <a:schemeClr val="bg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5E0DAF-01BF-3CBC-55E4-CC25D15FB64F}"/>
              </a:ext>
            </a:extLst>
          </p:cNvPr>
          <p:cNvSpPr/>
          <p:nvPr/>
        </p:nvSpPr>
        <p:spPr>
          <a:xfrm>
            <a:off x="1828800" y="1600200"/>
            <a:ext cx="10363200" cy="2338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43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Drivers of yields on government bonds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20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46543" y="1556792"/>
            <a:ext cx="10871200" cy="49251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Arial" charset="0"/>
                <a:ea typeface="Arial" charset="0"/>
                <a:cs typeface="Arial" charset="0"/>
              </a:rPr>
              <a:t>Cantor and Packer (1996) find that sovereign borrowing costs can be explained by:</a:t>
            </a:r>
          </a:p>
          <a:p>
            <a:pPr lvl="1">
              <a:lnSpc>
                <a:spcPct val="120000"/>
              </a:lnSpc>
            </a:pPr>
            <a:r>
              <a:rPr lang="en-GB" sz="2900" dirty="0">
                <a:latin typeface="Arial" charset="0"/>
                <a:ea typeface="Arial" charset="0"/>
                <a:cs typeface="Arial" charset="0"/>
              </a:rPr>
              <a:t>Per capita income</a:t>
            </a:r>
          </a:p>
          <a:p>
            <a:pPr lvl="1">
              <a:lnSpc>
                <a:spcPct val="120000"/>
              </a:lnSpc>
            </a:pPr>
            <a:r>
              <a:rPr lang="en-GB" sz="2900" dirty="0">
                <a:latin typeface="Arial" charset="0"/>
                <a:ea typeface="Arial" charset="0"/>
                <a:cs typeface="Arial" charset="0"/>
              </a:rPr>
              <a:t>GDP growth</a:t>
            </a:r>
          </a:p>
          <a:p>
            <a:pPr lvl="1">
              <a:lnSpc>
                <a:spcPct val="120000"/>
              </a:lnSpc>
            </a:pPr>
            <a:r>
              <a:rPr lang="en-GB" sz="2900" dirty="0">
                <a:latin typeface="Arial" charset="0"/>
                <a:ea typeface="Arial" charset="0"/>
                <a:cs typeface="Arial" charset="0"/>
              </a:rPr>
              <a:t>Inflation</a:t>
            </a:r>
          </a:p>
          <a:p>
            <a:pPr lvl="1">
              <a:lnSpc>
                <a:spcPct val="120000"/>
              </a:lnSpc>
            </a:pPr>
            <a:endParaRPr lang="en-GB" sz="11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3200" dirty="0">
                <a:latin typeface="Arial" charset="0"/>
                <a:ea typeface="Arial" charset="0"/>
                <a:cs typeface="Arial" charset="0"/>
              </a:rPr>
              <a:t>Government bonds are typically bought by institutional investors seeking a relatively safe investment</a:t>
            </a:r>
          </a:p>
          <a:p>
            <a:pPr>
              <a:lnSpc>
                <a:spcPct val="150000"/>
              </a:lnSpc>
            </a:pPr>
            <a:endParaRPr lang="en-GB" sz="11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3200" i="1" dirty="0">
                <a:latin typeface="Arial" charset="0"/>
                <a:ea typeface="Arial" charset="0"/>
                <a:cs typeface="Arial" charset="0"/>
              </a:rPr>
              <a:t>Financial contagion </a:t>
            </a:r>
            <a:r>
              <a:rPr lang="en-GB" sz="3200" dirty="0">
                <a:latin typeface="Arial" charset="0"/>
                <a:ea typeface="Arial" charset="0"/>
                <a:cs typeface="Arial" charset="0"/>
              </a:rPr>
              <a:t>is the spread of market disturbances from one market or country to other markets or countries</a:t>
            </a:r>
          </a:p>
          <a:p>
            <a:pPr lvl="1">
              <a:lnSpc>
                <a:spcPct val="150000"/>
              </a:lnSpc>
            </a:pPr>
            <a:r>
              <a:rPr lang="en-GB" sz="2900" dirty="0">
                <a:latin typeface="Arial" charset="0"/>
                <a:ea typeface="Arial" charset="0"/>
                <a:cs typeface="Arial" charset="0"/>
              </a:rPr>
              <a:t>Example: European Sovereign Debt Crisis, originating from Greece in 2009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endParaRPr lang="en-GB" sz="21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GB" sz="21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endParaRPr lang="nl-NL" sz="2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A58F2C6-ED3B-F4C4-7C96-C4F494A3389C}"/>
              </a:ext>
            </a:extLst>
          </p:cNvPr>
          <p:cNvSpPr txBox="1">
            <a:spLocks/>
          </p:cNvSpPr>
          <p:nvPr/>
        </p:nvSpPr>
        <p:spPr>
          <a:xfrm>
            <a:off x="3719736" y="2060848"/>
            <a:ext cx="5760640" cy="122413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GB" sz="2900" dirty="0">
                <a:latin typeface="Arial" charset="0"/>
                <a:ea typeface="Arial" charset="0"/>
                <a:cs typeface="Arial" charset="0"/>
              </a:rPr>
              <a:t>External debt</a:t>
            </a:r>
          </a:p>
          <a:p>
            <a:pPr lvl="1">
              <a:lnSpc>
                <a:spcPct val="120000"/>
              </a:lnSpc>
            </a:pPr>
            <a:r>
              <a:rPr lang="en-GB" sz="2900" dirty="0">
                <a:latin typeface="Arial" charset="0"/>
                <a:ea typeface="Arial" charset="0"/>
                <a:cs typeface="Arial" charset="0"/>
              </a:rPr>
              <a:t>Level of economic development</a:t>
            </a:r>
          </a:p>
          <a:p>
            <a:pPr lvl="1">
              <a:lnSpc>
                <a:spcPct val="120000"/>
              </a:lnSpc>
            </a:pPr>
            <a:r>
              <a:rPr lang="en-GB" sz="2900" dirty="0">
                <a:latin typeface="Arial" charset="0"/>
                <a:ea typeface="Arial" charset="0"/>
                <a:cs typeface="Arial" charset="0"/>
              </a:rPr>
              <a:t>Default history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07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Government bond yields as risk-free rates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21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391704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900" dirty="0">
                <a:latin typeface="Arial" charset="0"/>
                <a:ea typeface="Arial" charset="0"/>
                <a:cs typeface="Arial" charset="0"/>
              </a:rPr>
              <a:t>The German bond yield is most creditworthy and can be used as the Euro’s risk-free rate</a:t>
            </a:r>
          </a:p>
          <a:p>
            <a:pPr>
              <a:lnSpc>
                <a:spcPct val="150000"/>
              </a:lnSpc>
            </a:pPr>
            <a:endParaRPr lang="en-GB" sz="19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GB" sz="19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GB" sz="19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GB" sz="19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GB" sz="19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GB" sz="19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GB" sz="19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1900" dirty="0">
                <a:latin typeface="Arial" charset="0"/>
                <a:ea typeface="Arial" charset="0"/>
                <a:cs typeface="Arial" charset="0"/>
              </a:rPr>
              <a:t>U.S. government bonds (also called Treasuries) serve as the risk-free rate for the US dollar</a:t>
            </a:r>
            <a:endParaRPr lang="nl-NL" sz="19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52A6ACC2-F36E-A661-D936-A014024DE4F0}"/>
              </a:ext>
            </a:extLst>
          </p:cNvPr>
          <p:cNvGrpSpPr/>
          <p:nvPr/>
        </p:nvGrpSpPr>
        <p:grpSpPr>
          <a:xfrm>
            <a:off x="1149529" y="2159782"/>
            <a:ext cx="9726374" cy="3332048"/>
            <a:chOff x="0" y="0"/>
            <a:chExt cx="9552454" cy="4737847"/>
          </a:xfrm>
        </p:grpSpPr>
        <p:graphicFrame>
          <p:nvGraphicFramePr>
            <p:cNvPr id="12" name="Chart 2">
              <a:extLst>
                <a:ext uri="{FF2B5EF4-FFF2-40B4-BE49-F238E27FC236}">
                  <a16:creationId xmlns:a16="http://schemas.microsoft.com/office/drawing/2014/main" id="{3030DA48-ED1A-7D10-85FC-1DBD3A22AF3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01190169"/>
                </p:ext>
              </p:extLst>
            </p:nvPr>
          </p:nvGraphicFramePr>
          <p:xfrm>
            <a:off x="0" y="0"/>
            <a:ext cx="9552454" cy="47378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FB4D8D42-D6EB-D836-D41E-BD0B46F407B5}"/>
                </a:ext>
              </a:extLst>
            </p:cNvPr>
            <p:cNvSpPr/>
            <p:nvPr/>
          </p:nvSpPr>
          <p:spPr>
            <a:xfrm>
              <a:off x="1969074" y="161366"/>
              <a:ext cx="1329936" cy="3640525"/>
            </a:xfrm>
            <a:prstGeom prst="rect">
              <a:avLst/>
            </a:prstGeom>
            <a:solidFill>
              <a:srgbClr val="D0CECE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971DAF8-F266-DCDA-B258-F6414444A425}"/>
              </a:ext>
            </a:extLst>
          </p:cNvPr>
          <p:cNvSpPr/>
          <p:nvPr/>
        </p:nvSpPr>
        <p:spPr>
          <a:xfrm>
            <a:off x="1089097" y="5361935"/>
            <a:ext cx="5006903" cy="197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Bloomberg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4FA10665-6DC0-0726-AA0B-FC7EFDDE8300}"/>
              </a:ext>
            </a:extLst>
          </p:cNvPr>
          <p:cNvSpPr/>
          <p:nvPr/>
        </p:nvSpPr>
        <p:spPr>
          <a:xfrm>
            <a:off x="5001455" y="2120774"/>
            <a:ext cx="2502017" cy="616158"/>
          </a:xfrm>
          <a:prstGeom prst="wedgeEllipseCallout">
            <a:avLst>
              <a:gd name="adj1" fmla="val -67721"/>
              <a:gd name="adj2" fmla="val 471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Euro-sovereign debt crisis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3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Drivers of yields on corporate bonds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22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391704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Compared to government bonds, corporate bonds tend to carry more serious default and liquidity risks</a:t>
            </a:r>
          </a:p>
          <a:p>
            <a:pPr lvl="1">
              <a:lnSpc>
                <a:spcPct val="150000"/>
              </a:lnSpc>
            </a:pPr>
            <a:r>
              <a:rPr lang="en-GB" sz="2100" dirty="0">
                <a:latin typeface="Arial" charset="0"/>
                <a:ea typeface="Arial" charset="0"/>
                <a:cs typeface="Arial" charset="0"/>
              </a:rPr>
              <a:t>Due to lower trading frequencies, higher transaction costs and smaller sizes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Due to the </a:t>
            </a:r>
            <a:r>
              <a:rPr lang="en-GB" sz="2400" i="1" dirty="0">
                <a:latin typeface="Arial" charset="0"/>
                <a:ea typeface="Arial" charset="0"/>
                <a:cs typeface="Arial" charset="0"/>
              </a:rPr>
              <a:t>risk of default, 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the bond’s </a:t>
            </a:r>
            <a:br>
              <a:rPr lang="en-GB" sz="2400" dirty="0">
                <a:latin typeface="Arial" charset="0"/>
                <a:ea typeface="Arial" charset="0"/>
                <a:cs typeface="Arial" charset="0"/>
              </a:rPr>
            </a:b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expected return (equal to the firm’s </a:t>
            </a:r>
            <a:br>
              <a:rPr lang="en-GB" sz="2400" dirty="0">
                <a:latin typeface="Arial" charset="0"/>
                <a:ea typeface="Arial" charset="0"/>
                <a:cs typeface="Arial" charset="0"/>
              </a:rPr>
            </a:b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cost of capital) is less than the yield</a:t>
            </a:r>
            <a:br>
              <a:rPr lang="en-GB" sz="2400" dirty="0">
                <a:latin typeface="Arial" charset="0"/>
                <a:ea typeface="Arial" charset="0"/>
                <a:cs typeface="Arial" charset="0"/>
              </a:rPr>
            </a:b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to maturity </a:t>
            </a:r>
            <a:r>
              <a:rPr lang="en-GB" sz="2400" i="1" dirty="0">
                <a:latin typeface="Arial" charset="0"/>
                <a:ea typeface="Arial" charset="0"/>
                <a:cs typeface="Arial" charset="0"/>
              </a:rPr>
              <a:t>YTM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endParaRPr lang="en-GB" sz="21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GB" sz="21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endParaRPr lang="nl-NL" sz="21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" name="Grafiek 3">
            <a:extLst>
              <a:ext uri="{FF2B5EF4-FFF2-40B4-BE49-F238E27FC236}">
                <a16:creationId xmlns:a16="http://schemas.microsoft.com/office/drawing/2014/main" id="{B463246C-835A-2663-7D7B-62EDF060F1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524586"/>
              </p:ext>
            </p:extLst>
          </p:nvPr>
        </p:nvGraphicFramePr>
        <p:xfrm>
          <a:off x="6636568" y="34598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5118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Drivers of yields on corporate bonds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23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391704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GB" sz="2400" i="1" dirty="0">
                <a:latin typeface="Arial" charset="0"/>
                <a:ea typeface="Arial" charset="0"/>
                <a:cs typeface="Arial" charset="0"/>
              </a:rPr>
              <a:t>yield spread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 is the difference between yields of corporate bonds and yields of government bonds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The higher the default risk, the larger the spread</a:t>
            </a:r>
          </a:p>
          <a:p>
            <a:pPr>
              <a:lnSpc>
                <a:spcPct val="150000"/>
              </a:lnSpc>
            </a:pPr>
            <a:endParaRPr lang="en-GB" sz="21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endParaRPr lang="en-GB" sz="21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GB" sz="21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endParaRPr lang="nl-NL" sz="21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Chart 4">
            <a:extLst>
              <a:ext uri="{FF2B5EF4-FFF2-40B4-BE49-F238E27FC236}">
                <a16:creationId xmlns:a16="http://schemas.microsoft.com/office/drawing/2014/main" id="{7E6F88C9-2255-1C23-B19B-8E7847E810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829425"/>
              </p:ext>
            </p:extLst>
          </p:nvPr>
        </p:nvGraphicFramePr>
        <p:xfrm>
          <a:off x="1055440" y="3573016"/>
          <a:ext cx="4896544" cy="2750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D3124D13-3026-9DE5-5DED-1CEF35E691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576954"/>
              </p:ext>
            </p:extLst>
          </p:nvPr>
        </p:nvGraphicFramePr>
        <p:xfrm>
          <a:off x="6096000" y="3618110"/>
          <a:ext cx="5448046" cy="2331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4578">
                  <a:extLst>
                    <a:ext uri="{9D8B030D-6E8A-4147-A177-3AD203B41FA5}">
                      <a16:colId xmlns:a16="http://schemas.microsoft.com/office/drawing/2014/main" val="522721821"/>
                    </a:ext>
                  </a:extLst>
                </a:gridCol>
                <a:gridCol w="735867">
                  <a:extLst>
                    <a:ext uri="{9D8B030D-6E8A-4147-A177-3AD203B41FA5}">
                      <a16:colId xmlns:a16="http://schemas.microsoft.com/office/drawing/2014/main" val="2504225783"/>
                    </a:ext>
                  </a:extLst>
                </a:gridCol>
                <a:gridCol w="735867">
                  <a:extLst>
                    <a:ext uri="{9D8B030D-6E8A-4147-A177-3AD203B41FA5}">
                      <a16:colId xmlns:a16="http://schemas.microsoft.com/office/drawing/2014/main" val="2603977577"/>
                    </a:ext>
                  </a:extLst>
                </a:gridCol>
                <a:gridCol w="735867">
                  <a:extLst>
                    <a:ext uri="{9D8B030D-6E8A-4147-A177-3AD203B41FA5}">
                      <a16:colId xmlns:a16="http://schemas.microsoft.com/office/drawing/2014/main" val="401108007"/>
                    </a:ext>
                  </a:extLst>
                </a:gridCol>
                <a:gridCol w="735867">
                  <a:extLst>
                    <a:ext uri="{9D8B030D-6E8A-4147-A177-3AD203B41FA5}">
                      <a16:colId xmlns:a16="http://schemas.microsoft.com/office/drawing/2014/main" val="349803815"/>
                    </a:ext>
                  </a:extLst>
                </a:gridCol>
              </a:tblGrid>
              <a:tr h="3885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Maturity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year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year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year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year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7830786"/>
                  </a:ext>
                </a:extLst>
              </a:tr>
              <a:tr h="3885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AAA corporate bonds</a:t>
                      </a: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4.39%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4.30%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4.39%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4.61%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35375"/>
                  </a:ext>
                </a:extLst>
              </a:tr>
              <a:tr h="3885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corporate bonds</a:t>
                      </a: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4.68%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4.66%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4.92%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5.26%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403209"/>
                  </a:ext>
                </a:extLst>
              </a:tr>
              <a:tr h="3885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AAA Treasuries</a:t>
                      </a: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4.07%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3.85%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3.65%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4.04%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352973"/>
                  </a:ext>
                </a:extLst>
              </a:tr>
              <a:tr h="3885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AAA corporate yield spread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0.31%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0.45%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0.75%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0.57%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095807"/>
                  </a:ext>
                </a:extLst>
              </a:tr>
              <a:tr h="3885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corporate yield spread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0.61%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0.81%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1.28%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1.22%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97278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59AD9DD-DA1B-A532-F5F2-B17F8B905B98}"/>
              </a:ext>
            </a:extLst>
          </p:cNvPr>
          <p:cNvSpPr/>
          <p:nvPr/>
        </p:nvSpPr>
        <p:spPr>
          <a:xfrm>
            <a:off x="1055440" y="6323588"/>
            <a:ext cx="5006903" cy="197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Bloomberg, as per November 2022</a:t>
            </a:r>
          </a:p>
        </p:txBody>
      </p:sp>
    </p:spTree>
    <p:extLst>
      <p:ext uri="{BB962C8B-B14F-4D97-AF65-F5344CB8AC3E}">
        <p14:creationId xmlns:p14="http://schemas.microsoft.com/office/powerpoint/2010/main" val="980580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Credit risk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24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51384" y="1516698"/>
                <a:ext cx="10391704" cy="49251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i="1" dirty="0">
                    <a:latin typeface="Arial" charset="0"/>
                    <a:ea typeface="Arial" charset="0"/>
                    <a:cs typeface="Arial" charset="0"/>
                  </a:rPr>
                  <a:t>Credit risk </a:t>
                </a: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refers to the risk of default of the entity issuing a bond</a:t>
                </a:r>
              </a:p>
              <a:p>
                <a:pPr>
                  <a:lnSpc>
                    <a:spcPct val="150000"/>
                  </a:lnSpc>
                </a:pPr>
                <a:endParaRPr lang="en-GB" sz="5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The expected return on a bond is different from the promised return, as some issuers default on their bond</a:t>
                </a:r>
              </a:p>
              <a:p>
                <a:pPr>
                  <a:lnSpc>
                    <a:spcPct val="150000"/>
                  </a:lnSpc>
                </a:pPr>
                <a:endParaRPr lang="en-GB" sz="5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The expected return on debt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is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𝑦</m:t>
                          </m:r>
                        </m:e>
                      </m:d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1−</m:t>
                          </m:r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𝑃𝐷</m:t>
                          </m:r>
                        </m:e>
                      </m:d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𝑃𝐷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𝑦</m:t>
                          </m:r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𝐿𝐺𝐷</m:t>
                          </m:r>
                        </m:e>
                      </m:d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𝑃𝐷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𝐿𝐺𝐷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GB" sz="20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GB" sz="5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594360" lvl="2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𝑃</m:t>
                    </m:r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𝐷</m:t>
                    </m:r>
                  </m:oMath>
                </a14:m>
                <a:r>
                  <a:rPr lang="en-GB" sz="20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</a:rPr>
                  <a:t> = the probability of default</a:t>
                </a:r>
              </a:p>
              <a:p>
                <a:pPr marL="594360" lvl="2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𝐿𝐺𝐷</m:t>
                    </m:r>
                  </m:oMath>
                </a14:m>
                <a:r>
                  <a:rPr lang="en-GB" sz="20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</a:rPr>
                  <a:t> = loss given default (the fraction of the principal and interest lost in case of default)</a:t>
                </a:r>
              </a:p>
              <a:p>
                <a:pPr>
                  <a:lnSpc>
                    <a:spcPct val="150000"/>
                  </a:lnSpc>
                </a:pPr>
                <a:endParaRPr lang="en-GB" sz="2100" dirty="0">
                  <a:latin typeface="Arial" charset="0"/>
                  <a:ea typeface="Arial" charset="0"/>
                  <a:cs typeface="Arial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nl-NL" sz="21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51384" y="1516698"/>
                <a:ext cx="10391704" cy="4925144"/>
              </a:xfrm>
              <a:blipFill>
                <a:blip r:embed="rId2"/>
                <a:stretch>
                  <a:fillRect l="-1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80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Credit risk - example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25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51384" y="1516698"/>
                <a:ext cx="10391704" cy="49251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The expected return on debt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is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𝑦</m:t>
                          </m:r>
                        </m:e>
                      </m:d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1−</m:t>
                          </m:r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𝑃𝐷</m:t>
                          </m:r>
                        </m:e>
                      </m:d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𝑃𝐷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𝑦</m:t>
                          </m:r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𝐿𝐺𝐷</m:t>
                          </m:r>
                        </m:e>
                      </m:d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𝑃𝐷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𝐿𝐺𝐷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GB" sz="20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endParaRPr lang="en-GB" sz="500" dirty="0">
                  <a:latin typeface="Calibri" panose="020F0502020204030204" pitchFamily="34" charset="0"/>
                  <a:ea typeface="MS Mincho" panose="02020609040205080304" pitchFamily="49" charset="-128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Calibri" panose="020F0502020204030204" pitchFamily="34" charset="0"/>
                    <a:ea typeface="MS Mincho" panose="02020609040205080304" pitchFamily="49" charset="-128"/>
                    <a:cs typeface="Arial" charset="0"/>
                  </a:rPr>
                  <a:t>Example: assume a promised yield </a:t>
                </a:r>
                <a:r>
                  <a:rPr lang="en-GB" sz="2400" i="1" dirty="0">
                    <a:latin typeface="Calibri" panose="020F0502020204030204" pitchFamily="34" charset="0"/>
                    <a:ea typeface="MS Mincho" panose="02020609040205080304" pitchFamily="49" charset="-128"/>
                    <a:cs typeface="Arial" charset="0"/>
                  </a:rPr>
                  <a:t>y</a:t>
                </a:r>
                <a:r>
                  <a:rPr lang="en-GB" sz="2400" dirty="0">
                    <a:latin typeface="Calibri" panose="020F0502020204030204" pitchFamily="34" charset="0"/>
                    <a:ea typeface="MS Mincho" panose="02020609040205080304" pitchFamily="49" charset="-128"/>
                    <a:cs typeface="Arial" charset="0"/>
                  </a:rPr>
                  <a:t> of 6%, a probability of default </a:t>
                </a:r>
                <a:r>
                  <a:rPr lang="en-GB" sz="2400" i="1" dirty="0">
                    <a:latin typeface="Calibri" panose="020F0502020204030204" pitchFamily="34" charset="0"/>
                    <a:ea typeface="MS Mincho" panose="02020609040205080304" pitchFamily="49" charset="-128"/>
                    <a:cs typeface="Arial" charset="0"/>
                  </a:rPr>
                  <a:t>PD</a:t>
                </a:r>
                <a:r>
                  <a:rPr lang="en-GB" sz="2400" dirty="0">
                    <a:latin typeface="Calibri" panose="020F0502020204030204" pitchFamily="34" charset="0"/>
                    <a:ea typeface="MS Mincho" panose="02020609040205080304" pitchFamily="49" charset="-128"/>
                    <a:cs typeface="Arial" charset="0"/>
                  </a:rPr>
                  <a:t> of 4% and a loss given default </a:t>
                </a:r>
                <a:r>
                  <a:rPr lang="en-GB" sz="2400" i="1" dirty="0">
                    <a:latin typeface="Calibri" panose="020F0502020204030204" pitchFamily="34" charset="0"/>
                    <a:ea typeface="MS Mincho" panose="02020609040205080304" pitchFamily="49" charset="-128"/>
                    <a:cs typeface="Arial" charset="0"/>
                  </a:rPr>
                  <a:t>LGD</a:t>
                </a:r>
                <a:r>
                  <a:rPr lang="en-GB" sz="2400" dirty="0">
                    <a:latin typeface="Calibri" panose="020F0502020204030204" pitchFamily="34" charset="0"/>
                    <a:ea typeface="MS Mincho" panose="02020609040205080304" pitchFamily="49" charset="-128"/>
                    <a:cs typeface="Arial" charset="0"/>
                  </a:rPr>
                  <a:t> of 60%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Calibri" panose="020F0502020204030204" pitchFamily="34" charset="0"/>
                    <a:ea typeface="MS Mincho" panose="02020609040205080304" pitchFamily="49" charset="-128"/>
                    <a:cs typeface="Arial" charset="0"/>
                  </a:rPr>
                  <a:t>What is the expected return on debt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sz="2400" dirty="0">
                    <a:latin typeface="Calibri" panose="020F0502020204030204" pitchFamily="34" charset="0"/>
                    <a:ea typeface="MS Mincho" panose="02020609040205080304" pitchFamily="49" charset="-128"/>
                    <a:cs typeface="Arial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endParaRPr lang="en-GB" sz="900" dirty="0">
                  <a:latin typeface="Calibri" panose="020F0502020204030204" pitchFamily="34" charset="0"/>
                  <a:ea typeface="MS Mincho" panose="02020609040205080304" pitchFamily="49" charset="-128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Answer: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GB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GB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𝑃𝐷</m:t>
                    </m:r>
                    <m:r>
                      <a:rPr lang="en-GB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en-GB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𝐿𝐺𝐷</m:t>
                    </m:r>
                    <m:r>
                      <a:rPr lang="en-GB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GB" sz="2400" dirty="0">
                        <a:latin typeface="Calibri" panose="020F0502020204030204" pitchFamily="34" charset="0"/>
                        <a:ea typeface="MS Mincho" panose="02020609040205080304" pitchFamily="49" charset="-128"/>
                        <a:cs typeface="Arial" charset="0"/>
                      </a:rPr>
                      <m:t>6% − 4% ∗ 0.60 = 3.6%</m:t>
                    </m:r>
                  </m:oMath>
                </a14:m>
                <a:endParaRPr lang="en-GB" sz="2400" dirty="0">
                  <a:latin typeface="Calibri" panose="020F0502020204030204" pitchFamily="34" charset="0"/>
                  <a:ea typeface="MS Mincho" panose="02020609040205080304" pitchFamily="49" charset="-128"/>
                  <a:cs typeface="Arial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GB" sz="21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endParaRPr lang="en-GB" sz="2100" dirty="0">
                  <a:latin typeface="Arial" charset="0"/>
                  <a:ea typeface="Arial" charset="0"/>
                  <a:cs typeface="Arial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nl-NL" sz="21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51384" y="1516698"/>
                <a:ext cx="10391704" cy="4925144"/>
              </a:xfrm>
              <a:blipFill>
                <a:blip r:embed="rId2"/>
                <a:stretch>
                  <a:fillRect l="-122" r="-158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566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Credit risk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26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628800"/>
                <a:ext cx="10391704" cy="49251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The expected credit losses</a:t>
                </a:r>
                <a:r>
                  <a:rPr lang="en-GB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𝐸𝐶𝐿</m:t>
                    </m:r>
                  </m:oMath>
                </a14:m>
                <a:r>
                  <a:rPr lang="en-US" sz="2400" i="1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are calculated by: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𝐸𝐶𝐿</m:t>
                      </m:r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𝐸𝐴𝐷</m:t>
                      </m:r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𝑃𝐷</m:t>
                      </m:r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𝐿𝐺𝐷</m:t>
                      </m:r>
                    </m:oMath>
                  </m:oMathPara>
                </a14:m>
                <a:endParaRPr lang="en-GB" sz="36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𝐸𝐴𝐷</m:t>
                    </m:r>
                  </m:oMath>
                </a14:m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 = exposure at default</a:t>
                </a:r>
              </a:p>
              <a:p>
                <a:pPr>
                  <a:lnSpc>
                    <a:spcPct val="150000"/>
                  </a:lnSpc>
                </a:pPr>
                <a:endParaRPr lang="en-GB" sz="5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The credit risk premium</a:t>
                </a:r>
                <a:r>
                  <a:rPr lang="en-GB" sz="20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𝐶𝑅𝑃</m:t>
                    </m:r>
                  </m:oMath>
                </a14:m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is the investor’s reward for risk taking, and is the difference between the expected return on a bond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and the risk-free rate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b="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𝐶𝑅𝑃</m:t>
                      </m:r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]−</m:t>
                      </m:r>
                      <m:sSub>
                        <m:sSubPr>
                          <m:ctrlPr>
                            <a:rPr lang="en-GB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GB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GB" sz="21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endParaRPr lang="en-GB" sz="2100" dirty="0">
                  <a:latin typeface="Arial" charset="0"/>
                  <a:ea typeface="Arial" charset="0"/>
                  <a:cs typeface="Arial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nl-NL" sz="21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628800"/>
                <a:ext cx="10391704" cy="4925144"/>
              </a:xfrm>
              <a:blipFill>
                <a:blip r:embed="rId2"/>
                <a:stretch>
                  <a:fillRect l="-1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7236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Yield, credit and liquidity spreads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27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6825" y="1573765"/>
                <a:ext cx="5979215" cy="492514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Yield spread is difference between promised yield and risk-free (government) yield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3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The </a:t>
                </a:r>
                <a:r>
                  <a:rPr lang="en-US" sz="2400" i="1" dirty="0">
                    <a:latin typeface="Arial" charset="0"/>
                    <a:ea typeface="Arial" charset="0"/>
                    <a:cs typeface="Arial" charset="0"/>
                  </a:rPr>
                  <a:t>liquidity spread </a:t>
                </a: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covers:</a:t>
                </a:r>
                <a:endParaRPr lang="en-GB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GB" sz="2100" dirty="0">
                    <a:latin typeface="Arial" charset="0"/>
                    <a:ea typeface="Arial" charset="0"/>
                    <a:cs typeface="Arial" charset="0"/>
                  </a:rPr>
                  <a:t>The expected liquidity costs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GB" sz="2100" dirty="0">
                    <a:latin typeface="Arial" charset="0"/>
                    <a:ea typeface="Arial" charset="0"/>
                    <a:cs typeface="Arial" charset="0"/>
                  </a:rPr>
                  <a:t>The liquidity risk premium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3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The </a:t>
                </a:r>
                <a:r>
                  <a:rPr lang="en-US" sz="2400" i="1" dirty="0">
                    <a:latin typeface="Arial" charset="0"/>
                    <a:ea typeface="Arial" charset="0"/>
                    <a:cs typeface="Arial" charset="0"/>
                  </a:rPr>
                  <a:t>credit spread </a:t>
                </a: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covers:</a:t>
                </a:r>
                <a:endParaRPr lang="en-GB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GB" sz="2100" dirty="0">
                    <a:latin typeface="Arial" charset="0"/>
                    <a:ea typeface="Arial" charset="0"/>
                    <a:cs typeface="Arial" charset="0"/>
                  </a:rPr>
                  <a:t>The expected credit losses </a:t>
                </a:r>
                <a14:m>
                  <m:oMath xmlns:m="http://schemas.openxmlformats.org/officeDocument/2006/math"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𝐸𝐶𝐿</m:t>
                    </m:r>
                  </m:oMath>
                </a14:m>
                <a:endParaRPr lang="en-GB" sz="2100" dirty="0">
                  <a:latin typeface="Arial" charset="0"/>
                  <a:ea typeface="Arial" charset="0"/>
                  <a:cs typeface="Arial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GB" sz="2100" dirty="0">
                    <a:latin typeface="Arial" charset="0"/>
                    <a:ea typeface="Arial" charset="0"/>
                    <a:cs typeface="Arial" charset="0"/>
                  </a:rPr>
                  <a:t>The credit risk premium </a:t>
                </a:r>
                <a14:m>
                  <m:oMath xmlns:m="http://schemas.openxmlformats.org/officeDocument/2006/math"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𝐶𝑅𝑃</m:t>
                    </m:r>
                  </m:oMath>
                </a14:m>
                <a:endParaRPr lang="en-GB" sz="21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endParaRPr lang="en-GB" sz="2100" dirty="0">
                  <a:latin typeface="Arial" charset="0"/>
                  <a:ea typeface="Arial" charset="0"/>
                  <a:cs typeface="Arial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nl-NL" sz="21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6825" y="1573765"/>
                <a:ext cx="5979215" cy="4925144"/>
              </a:xfrm>
              <a:blipFill>
                <a:blip r:embed="rId2"/>
                <a:stretch>
                  <a:fillRect l="-127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26C0E7AF-4E86-4170-650B-A6A7A2E90704}"/>
              </a:ext>
            </a:extLst>
          </p:cNvPr>
          <p:cNvGrpSpPr/>
          <p:nvPr/>
        </p:nvGrpSpPr>
        <p:grpSpPr>
          <a:xfrm>
            <a:off x="6274175" y="1714131"/>
            <a:ext cx="5638953" cy="4727711"/>
            <a:chOff x="5294793" y="1097652"/>
            <a:chExt cx="6653968" cy="5344190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3AB9FE82-1A7C-5387-433F-D30E77B676AD}"/>
                </a:ext>
              </a:extLst>
            </p:cNvPr>
            <p:cNvSpPr/>
            <p:nvPr/>
          </p:nvSpPr>
          <p:spPr>
            <a:xfrm>
              <a:off x="7770818" y="4360905"/>
              <a:ext cx="1568130" cy="208093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Risk-free rate</a:t>
              </a:r>
            </a:p>
          </p:txBody>
        </p:sp>
        <p:sp>
          <p:nvSpPr>
            <p:cNvPr id="6" name="Rechthoek 6">
              <a:extLst>
                <a:ext uri="{FF2B5EF4-FFF2-40B4-BE49-F238E27FC236}">
                  <a16:creationId xmlns:a16="http://schemas.microsoft.com/office/drawing/2014/main" id="{88E7E275-2F00-F172-9F2F-A6DCE5A107D8}"/>
                </a:ext>
              </a:extLst>
            </p:cNvPr>
            <p:cNvSpPr/>
            <p:nvPr/>
          </p:nvSpPr>
          <p:spPr>
            <a:xfrm>
              <a:off x="7770818" y="3722669"/>
              <a:ext cx="1568130" cy="638236"/>
            </a:xfrm>
            <a:prstGeom prst="rect">
              <a:avLst/>
            </a:prstGeom>
            <a:solidFill>
              <a:srgbClr val="D1E7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Credit risk premium</a:t>
              </a:r>
            </a:p>
          </p:txBody>
        </p:sp>
        <p:sp>
          <p:nvSpPr>
            <p:cNvPr id="7" name="Rechthoek 10">
              <a:extLst>
                <a:ext uri="{FF2B5EF4-FFF2-40B4-BE49-F238E27FC236}">
                  <a16:creationId xmlns:a16="http://schemas.microsoft.com/office/drawing/2014/main" id="{C249D71B-4B68-1600-15B5-3F78A1455645}"/>
                </a:ext>
              </a:extLst>
            </p:cNvPr>
            <p:cNvSpPr/>
            <p:nvPr/>
          </p:nvSpPr>
          <p:spPr>
            <a:xfrm>
              <a:off x="7770817" y="2934876"/>
              <a:ext cx="1568131" cy="787791"/>
            </a:xfrm>
            <a:prstGeom prst="rect">
              <a:avLst/>
            </a:prstGeom>
            <a:solidFill>
              <a:srgbClr val="D1E7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Expected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credit losses</a:t>
              </a:r>
            </a:p>
          </p:txBody>
        </p:sp>
        <p:sp>
          <p:nvSpPr>
            <p:cNvPr id="8" name="Rechthoek 11">
              <a:extLst>
                <a:ext uri="{FF2B5EF4-FFF2-40B4-BE49-F238E27FC236}">
                  <a16:creationId xmlns:a16="http://schemas.microsoft.com/office/drawing/2014/main" id="{A9605162-CFA8-1D23-8B2E-E5084DA4BE35}"/>
                </a:ext>
              </a:extLst>
            </p:cNvPr>
            <p:cNvSpPr/>
            <p:nvPr/>
          </p:nvSpPr>
          <p:spPr>
            <a:xfrm>
              <a:off x="7770816" y="1870387"/>
              <a:ext cx="1568132" cy="573897"/>
            </a:xfrm>
            <a:prstGeom prst="rect">
              <a:avLst/>
            </a:prstGeom>
            <a:solidFill>
              <a:srgbClr val="E7F1F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Expected</a:t>
              </a:r>
              <a:b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liquidity costs</a:t>
              </a:r>
            </a:p>
          </p:txBody>
        </p:sp>
        <p:sp>
          <p:nvSpPr>
            <p:cNvPr id="9" name="Rechthoek 12">
              <a:extLst>
                <a:ext uri="{FF2B5EF4-FFF2-40B4-BE49-F238E27FC236}">
                  <a16:creationId xmlns:a16="http://schemas.microsoft.com/office/drawing/2014/main" id="{DE5D4A63-3EA1-99C8-A265-6BB405089CDC}"/>
                </a:ext>
              </a:extLst>
            </p:cNvPr>
            <p:cNvSpPr/>
            <p:nvPr/>
          </p:nvSpPr>
          <p:spPr>
            <a:xfrm>
              <a:off x="7770816" y="2445020"/>
              <a:ext cx="1568132" cy="489855"/>
            </a:xfrm>
            <a:prstGeom prst="rect">
              <a:avLst/>
            </a:prstGeom>
            <a:solidFill>
              <a:srgbClr val="E7F1F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Liquidity risk premium</a:t>
              </a:r>
            </a:p>
          </p:txBody>
        </p:sp>
        <p:sp>
          <p:nvSpPr>
            <p:cNvPr id="10" name="Tekstvak 13">
              <a:extLst>
                <a:ext uri="{FF2B5EF4-FFF2-40B4-BE49-F238E27FC236}">
                  <a16:creationId xmlns:a16="http://schemas.microsoft.com/office/drawing/2014/main" id="{079F8D3E-9E2D-88FA-D40A-4D038FBC08E6}"/>
                </a:ext>
              </a:extLst>
            </p:cNvPr>
            <p:cNvSpPr txBox="1"/>
            <p:nvPr/>
          </p:nvSpPr>
          <p:spPr>
            <a:xfrm>
              <a:off x="7323298" y="1097652"/>
              <a:ext cx="2463169" cy="382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Corporate bond yield</a:t>
              </a:r>
            </a:p>
          </p:txBody>
        </p:sp>
        <p:sp>
          <p:nvSpPr>
            <p:cNvPr id="11" name="Tekstvak 16">
              <a:extLst>
                <a:ext uri="{FF2B5EF4-FFF2-40B4-BE49-F238E27FC236}">
                  <a16:creationId xmlns:a16="http://schemas.microsoft.com/office/drawing/2014/main" id="{E79DE83C-9676-4F7E-0F7A-B582AA02E574}"/>
                </a:ext>
              </a:extLst>
            </p:cNvPr>
            <p:cNvSpPr txBox="1"/>
            <p:nvPr/>
          </p:nvSpPr>
          <p:spPr>
            <a:xfrm>
              <a:off x="10037922" y="3463223"/>
              <a:ext cx="1670612" cy="382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Credit spread</a:t>
              </a:r>
            </a:p>
          </p:txBody>
        </p:sp>
        <p:sp>
          <p:nvSpPr>
            <p:cNvPr id="12" name="Rechteraccolade 17">
              <a:extLst>
                <a:ext uri="{FF2B5EF4-FFF2-40B4-BE49-F238E27FC236}">
                  <a16:creationId xmlns:a16="http://schemas.microsoft.com/office/drawing/2014/main" id="{08177BF5-9662-D2B6-CA27-45A3BAD79E3D}"/>
                </a:ext>
              </a:extLst>
            </p:cNvPr>
            <p:cNvSpPr/>
            <p:nvPr/>
          </p:nvSpPr>
          <p:spPr>
            <a:xfrm>
              <a:off x="9544480" y="2934875"/>
              <a:ext cx="493442" cy="1426030"/>
            </a:xfrm>
            <a:prstGeom prst="rightBrace">
              <a:avLst>
                <a:gd name="adj1" fmla="val 8333"/>
                <a:gd name="adj2" fmla="val 5057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hteraccolade 18">
              <a:extLst>
                <a:ext uri="{FF2B5EF4-FFF2-40B4-BE49-F238E27FC236}">
                  <a16:creationId xmlns:a16="http://schemas.microsoft.com/office/drawing/2014/main" id="{B4A7B1F5-5C0F-86FD-1F92-DD365CD03EA4}"/>
                </a:ext>
              </a:extLst>
            </p:cNvPr>
            <p:cNvSpPr/>
            <p:nvPr/>
          </p:nvSpPr>
          <p:spPr>
            <a:xfrm>
              <a:off x="9544480" y="1870388"/>
              <a:ext cx="493442" cy="1064488"/>
            </a:xfrm>
            <a:prstGeom prst="rightBrace">
              <a:avLst>
                <a:gd name="adj1" fmla="val 8333"/>
                <a:gd name="adj2" fmla="val 5057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kstvak 19">
              <a:extLst>
                <a:ext uri="{FF2B5EF4-FFF2-40B4-BE49-F238E27FC236}">
                  <a16:creationId xmlns:a16="http://schemas.microsoft.com/office/drawing/2014/main" id="{6E7DFF21-F1E4-1142-95BB-92CF06088ED0}"/>
                </a:ext>
              </a:extLst>
            </p:cNvPr>
            <p:cNvSpPr txBox="1"/>
            <p:nvPr/>
          </p:nvSpPr>
          <p:spPr>
            <a:xfrm>
              <a:off x="10037922" y="2221860"/>
              <a:ext cx="1910839" cy="382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Liquidity spread</a:t>
              </a:r>
            </a:p>
          </p:txBody>
        </p:sp>
        <p:sp>
          <p:nvSpPr>
            <p:cNvPr id="15" name="Rechteraccolade 20">
              <a:extLst>
                <a:ext uri="{FF2B5EF4-FFF2-40B4-BE49-F238E27FC236}">
                  <a16:creationId xmlns:a16="http://schemas.microsoft.com/office/drawing/2014/main" id="{E8EF38A2-3D78-847E-3175-7D5D8DC63D02}"/>
                </a:ext>
              </a:extLst>
            </p:cNvPr>
            <p:cNvSpPr/>
            <p:nvPr/>
          </p:nvSpPr>
          <p:spPr>
            <a:xfrm rot="10800000">
              <a:off x="7071842" y="1870386"/>
              <a:ext cx="493442" cy="2500277"/>
            </a:xfrm>
            <a:prstGeom prst="rightBrace">
              <a:avLst>
                <a:gd name="adj1" fmla="val 8333"/>
                <a:gd name="adj2" fmla="val 5057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kstvak 22">
              <a:extLst>
                <a:ext uri="{FF2B5EF4-FFF2-40B4-BE49-F238E27FC236}">
                  <a16:creationId xmlns:a16="http://schemas.microsoft.com/office/drawing/2014/main" id="{4C42C3AA-C541-C2E8-0C12-B53E4A717763}"/>
                </a:ext>
              </a:extLst>
            </p:cNvPr>
            <p:cNvSpPr txBox="1"/>
            <p:nvPr/>
          </p:nvSpPr>
          <p:spPr>
            <a:xfrm>
              <a:off x="5294793" y="2888027"/>
              <a:ext cx="1551899" cy="382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Yield spread</a:t>
              </a:r>
            </a:p>
          </p:txBody>
        </p:sp>
        <p:cxnSp>
          <p:nvCxnSpPr>
            <p:cNvPr id="17" name="Rechte verbindingslijn 2">
              <a:extLst>
                <a:ext uri="{FF2B5EF4-FFF2-40B4-BE49-F238E27FC236}">
                  <a16:creationId xmlns:a16="http://schemas.microsoft.com/office/drawing/2014/main" id="{E69A6C6C-848E-923D-945C-72AF2B9CE45C}"/>
                </a:ext>
              </a:extLst>
            </p:cNvPr>
            <p:cNvCxnSpPr>
              <a:cxnSpLocks/>
            </p:cNvCxnSpPr>
            <p:nvPr/>
          </p:nvCxnSpPr>
          <p:spPr>
            <a:xfrm>
              <a:off x="5873642" y="6441842"/>
              <a:ext cx="584153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3373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Be very precise on credit definitions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28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14930" y="1623138"/>
                <a:ext cx="6160515" cy="492514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To recap on credit (ignoring liquidity spread)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3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The </a:t>
                </a:r>
                <a:r>
                  <a:rPr lang="en-US" sz="2400" i="1" dirty="0">
                    <a:latin typeface="Arial" charset="0"/>
                    <a:ea typeface="Arial" charset="0"/>
                    <a:cs typeface="Arial" charset="0"/>
                  </a:rPr>
                  <a:t>credit spread </a:t>
                </a: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covers:</a:t>
                </a:r>
                <a:endParaRPr lang="en-GB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GB" sz="2100" dirty="0">
                    <a:latin typeface="Arial" charset="0"/>
                    <a:ea typeface="Arial" charset="0"/>
                    <a:cs typeface="Arial" charset="0"/>
                  </a:rPr>
                  <a:t>Expected credit losses reflects promised yield minus expected yield:  </a:t>
                </a:r>
                <a14:m>
                  <m:oMath xmlns:m="http://schemas.openxmlformats.org/officeDocument/2006/math"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𝐸𝐶𝐿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𝐸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GB" sz="2100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GB" sz="2100" dirty="0">
                    <a:latin typeface="Arial" charset="0"/>
                    <a:ea typeface="Arial" charset="0"/>
                    <a:cs typeface="Arial" charset="0"/>
                  </a:rPr>
                  <a:t>Credit risk premium is reward for risk-taking: </a:t>
                </a:r>
                <a14:m>
                  <m:oMath xmlns:m="http://schemas.openxmlformats.org/officeDocument/2006/math"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𝐶𝑅𝑃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GB" sz="21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Check: credit spread is </a:t>
                </a:r>
                <a14:m>
                  <m:oMath xmlns:m="http://schemas.openxmlformats.org/officeDocument/2006/math">
                    <m:r>
                      <a:rPr lang="en-GB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𝐸𝐶𝐿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𝐶𝑅𝑃</m:t>
                    </m:r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 -&gt;</a:t>
                </a:r>
                <a:br>
                  <a:rPr lang="en-US" sz="2400" dirty="0">
                    <a:latin typeface="Arial" charset="0"/>
                    <a:ea typeface="Arial" charset="0"/>
                    <a:cs typeface="Arial" charset="0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−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   -&gt;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−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br>
                  <a:rPr lang="en-GB" sz="2400" dirty="0">
                    <a:latin typeface="Arial" charset="0"/>
                    <a:ea typeface="Arial" charset="0"/>
                    <a:cs typeface="Arial" charset="0"/>
                  </a:rPr>
                </a:b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promised yield – risk free rate</a:t>
                </a:r>
                <a:endParaRPr lang="en-GB" sz="2100" dirty="0">
                  <a:latin typeface="Arial" charset="0"/>
                  <a:ea typeface="Arial" charset="0"/>
                  <a:cs typeface="Arial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nl-NL" sz="21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14930" y="1623138"/>
                <a:ext cx="6160515" cy="4925144"/>
              </a:xfrm>
              <a:blipFill>
                <a:blip r:embed="rId2"/>
                <a:stretch>
                  <a:fillRect l="-1027" b="-77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26C0E7AF-4E86-4170-650B-A6A7A2E90704}"/>
              </a:ext>
            </a:extLst>
          </p:cNvPr>
          <p:cNvGrpSpPr/>
          <p:nvPr/>
        </p:nvGrpSpPr>
        <p:grpSpPr>
          <a:xfrm>
            <a:off x="6488826" y="1672481"/>
            <a:ext cx="5638953" cy="4727711"/>
            <a:chOff x="5294793" y="1097652"/>
            <a:chExt cx="6653968" cy="5344190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3AB9FE82-1A7C-5387-433F-D30E77B676AD}"/>
                </a:ext>
              </a:extLst>
            </p:cNvPr>
            <p:cNvSpPr/>
            <p:nvPr/>
          </p:nvSpPr>
          <p:spPr>
            <a:xfrm>
              <a:off x="7770818" y="4360905"/>
              <a:ext cx="1568130" cy="208093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Risk-free rate</a:t>
              </a:r>
            </a:p>
          </p:txBody>
        </p:sp>
        <p:sp>
          <p:nvSpPr>
            <p:cNvPr id="6" name="Rechthoek 6">
              <a:extLst>
                <a:ext uri="{FF2B5EF4-FFF2-40B4-BE49-F238E27FC236}">
                  <a16:creationId xmlns:a16="http://schemas.microsoft.com/office/drawing/2014/main" id="{88E7E275-2F00-F172-9F2F-A6DCE5A107D8}"/>
                </a:ext>
              </a:extLst>
            </p:cNvPr>
            <p:cNvSpPr/>
            <p:nvPr/>
          </p:nvSpPr>
          <p:spPr>
            <a:xfrm>
              <a:off x="7770818" y="3722669"/>
              <a:ext cx="1568130" cy="638236"/>
            </a:xfrm>
            <a:prstGeom prst="rect">
              <a:avLst/>
            </a:prstGeom>
            <a:solidFill>
              <a:srgbClr val="D1E7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Credit risk premium</a:t>
              </a:r>
            </a:p>
          </p:txBody>
        </p:sp>
        <p:sp>
          <p:nvSpPr>
            <p:cNvPr id="7" name="Rechthoek 10">
              <a:extLst>
                <a:ext uri="{FF2B5EF4-FFF2-40B4-BE49-F238E27FC236}">
                  <a16:creationId xmlns:a16="http://schemas.microsoft.com/office/drawing/2014/main" id="{C249D71B-4B68-1600-15B5-3F78A1455645}"/>
                </a:ext>
              </a:extLst>
            </p:cNvPr>
            <p:cNvSpPr/>
            <p:nvPr/>
          </p:nvSpPr>
          <p:spPr>
            <a:xfrm>
              <a:off x="7770817" y="2934876"/>
              <a:ext cx="1568131" cy="787791"/>
            </a:xfrm>
            <a:prstGeom prst="rect">
              <a:avLst/>
            </a:prstGeom>
            <a:solidFill>
              <a:srgbClr val="D1E7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Expected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credit losses</a:t>
              </a:r>
            </a:p>
          </p:txBody>
        </p:sp>
        <p:sp>
          <p:nvSpPr>
            <p:cNvPr id="8" name="Rechthoek 11">
              <a:extLst>
                <a:ext uri="{FF2B5EF4-FFF2-40B4-BE49-F238E27FC236}">
                  <a16:creationId xmlns:a16="http://schemas.microsoft.com/office/drawing/2014/main" id="{A9605162-CFA8-1D23-8B2E-E5084DA4BE35}"/>
                </a:ext>
              </a:extLst>
            </p:cNvPr>
            <p:cNvSpPr/>
            <p:nvPr/>
          </p:nvSpPr>
          <p:spPr>
            <a:xfrm>
              <a:off x="7770816" y="1870387"/>
              <a:ext cx="1568132" cy="573897"/>
            </a:xfrm>
            <a:prstGeom prst="rect">
              <a:avLst/>
            </a:prstGeom>
            <a:solidFill>
              <a:srgbClr val="E7F1F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Expected</a:t>
              </a:r>
              <a:b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liquidity costs</a:t>
              </a:r>
            </a:p>
          </p:txBody>
        </p:sp>
        <p:sp>
          <p:nvSpPr>
            <p:cNvPr id="9" name="Rechthoek 12">
              <a:extLst>
                <a:ext uri="{FF2B5EF4-FFF2-40B4-BE49-F238E27FC236}">
                  <a16:creationId xmlns:a16="http://schemas.microsoft.com/office/drawing/2014/main" id="{DE5D4A63-3EA1-99C8-A265-6BB405089CDC}"/>
                </a:ext>
              </a:extLst>
            </p:cNvPr>
            <p:cNvSpPr/>
            <p:nvPr/>
          </p:nvSpPr>
          <p:spPr>
            <a:xfrm>
              <a:off x="7770816" y="2445020"/>
              <a:ext cx="1568132" cy="489855"/>
            </a:xfrm>
            <a:prstGeom prst="rect">
              <a:avLst/>
            </a:prstGeom>
            <a:solidFill>
              <a:srgbClr val="E7F1F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Liquidity risk premium</a:t>
              </a:r>
            </a:p>
          </p:txBody>
        </p:sp>
        <p:sp>
          <p:nvSpPr>
            <p:cNvPr id="10" name="Tekstvak 13">
              <a:extLst>
                <a:ext uri="{FF2B5EF4-FFF2-40B4-BE49-F238E27FC236}">
                  <a16:creationId xmlns:a16="http://schemas.microsoft.com/office/drawing/2014/main" id="{079F8D3E-9E2D-88FA-D40A-4D038FBC08E6}"/>
                </a:ext>
              </a:extLst>
            </p:cNvPr>
            <p:cNvSpPr txBox="1"/>
            <p:nvPr/>
          </p:nvSpPr>
          <p:spPr>
            <a:xfrm>
              <a:off x="7323298" y="1097652"/>
              <a:ext cx="2463169" cy="382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Corporate bond yield</a:t>
              </a:r>
            </a:p>
          </p:txBody>
        </p:sp>
        <p:sp>
          <p:nvSpPr>
            <p:cNvPr id="11" name="Tekstvak 16">
              <a:extLst>
                <a:ext uri="{FF2B5EF4-FFF2-40B4-BE49-F238E27FC236}">
                  <a16:creationId xmlns:a16="http://schemas.microsoft.com/office/drawing/2014/main" id="{E79DE83C-9676-4F7E-0F7A-B582AA02E574}"/>
                </a:ext>
              </a:extLst>
            </p:cNvPr>
            <p:cNvSpPr txBox="1"/>
            <p:nvPr/>
          </p:nvSpPr>
          <p:spPr>
            <a:xfrm>
              <a:off x="10037922" y="3463223"/>
              <a:ext cx="1670612" cy="382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Credit spread</a:t>
              </a:r>
            </a:p>
          </p:txBody>
        </p:sp>
        <p:sp>
          <p:nvSpPr>
            <p:cNvPr id="12" name="Rechteraccolade 17">
              <a:extLst>
                <a:ext uri="{FF2B5EF4-FFF2-40B4-BE49-F238E27FC236}">
                  <a16:creationId xmlns:a16="http://schemas.microsoft.com/office/drawing/2014/main" id="{08177BF5-9662-D2B6-CA27-45A3BAD79E3D}"/>
                </a:ext>
              </a:extLst>
            </p:cNvPr>
            <p:cNvSpPr/>
            <p:nvPr/>
          </p:nvSpPr>
          <p:spPr>
            <a:xfrm>
              <a:off x="9544480" y="2934875"/>
              <a:ext cx="493442" cy="1426030"/>
            </a:xfrm>
            <a:prstGeom prst="rightBrace">
              <a:avLst>
                <a:gd name="adj1" fmla="val 8333"/>
                <a:gd name="adj2" fmla="val 5057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hteraccolade 18">
              <a:extLst>
                <a:ext uri="{FF2B5EF4-FFF2-40B4-BE49-F238E27FC236}">
                  <a16:creationId xmlns:a16="http://schemas.microsoft.com/office/drawing/2014/main" id="{B4A7B1F5-5C0F-86FD-1F92-DD365CD03EA4}"/>
                </a:ext>
              </a:extLst>
            </p:cNvPr>
            <p:cNvSpPr/>
            <p:nvPr/>
          </p:nvSpPr>
          <p:spPr>
            <a:xfrm>
              <a:off x="9544480" y="1870388"/>
              <a:ext cx="493442" cy="1064488"/>
            </a:xfrm>
            <a:prstGeom prst="rightBrace">
              <a:avLst>
                <a:gd name="adj1" fmla="val 8333"/>
                <a:gd name="adj2" fmla="val 5057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kstvak 19">
              <a:extLst>
                <a:ext uri="{FF2B5EF4-FFF2-40B4-BE49-F238E27FC236}">
                  <a16:creationId xmlns:a16="http://schemas.microsoft.com/office/drawing/2014/main" id="{6E7DFF21-F1E4-1142-95BB-92CF06088ED0}"/>
                </a:ext>
              </a:extLst>
            </p:cNvPr>
            <p:cNvSpPr txBox="1"/>
            <p:nvPr/>
          </p:nvSpPr>
          <p:spPr>
            <a:xfrm>
              <a:off x="10037922" y="2221860"/>
              <a:ext cx="1910839" cy="382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Liquidity spread</a:t>
              </a:r>
            </a:p>
          </p:txBody>
        </p:sp>
        <p:sp>
          <p:nvSpPr>
            <p:cNvPr id="15" name="Rechteraccolade 20">
              <a:extLst>
                <a:ext uri="{FF2B5EF4-FFF2-40B4-BE49-F238E27FC236}">
                  <a16:creationId xmlns:a16="http://schemas.microsoft.com/office/drawing/2014/main" id="{E8EF38A2-3D78-847E-3175-7D5D8DC63D02}"/>
                </a:ext>
              </a:extLst>
            </p:cNvPr>
            <p:cNvSpPr/>
            <p:nvPr/>
          </p:nvSpPr>
          <p:spPr>
            <a:xfrm rot="10800000">
              <a:off x="7071842" y="1870386"/>
              <a:ext cx="493442" cy="2500277"/>
            </a:xfrm>
            <a:prstGeom prst="rightBrace">
              <a:avLst>
                <a:gd name="adj1" fmla="val 8333"/>
                <a:gd name="adj2" fmla="val 5057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kstvak 22">
              <a:extLst>
                <a:ext uri="{FF2B5EF4-FFF2-40B4-BE49-F238E27FC236}">
                  <a16:creationId xmlns:a16="http://schemas.microsoft.com/office/drawing/2014/main" id="{4C42C3AA-C541-C2E8-0C12-B53E4A717763}"/>
                </a:ext>
              </a:extLst>
            </p:cNvPr>
            <p:cNvSpPr txBox="1"/>
            <p:nvPr/>
          </p:nvSpPr>
          <p:spPr>
            <a:xfrm>
              <a:off x="5294793" y="2888027"/>
              <a:ext cx="1551899" cy="382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Yield spread</a:t>
              </a:r>
            </a:p>
          </p:txBody>
        </p:sp>
        <p:cxnSp>
          <p:nvCxnSpPr>
            <p:cNvPr id="17" name="Rechte verbindingslijn 2">
              <a:extLst>
                <a:ext uri="{FF2B5EF4-FFF2-40B4-BE49-F238E27FC236}">
                  <a16:creationId xmlns:a16="http://schemas.microsoft.com/office/drawing/2014/main" id="{E69A6C6C-848E-923D-945C-72AF2B9CE45C}"/>
                </a:ext>
              </a:extLst>
            </p:cNvPr>
            <p:cNvCxnSpPr>
              <a:cxnSpLocks/>
            </p:cNvCxnSpPr>
            <p:nvPr/>
          </p:nvCxnSpPr>
          <p:spPr>
            <a:xfrm>
              <a:off x="5873642" y="6441842"/>
              <a:ext cx="584153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8869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Example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29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51384" y="1628800"/>
                <a:ext cx="11136680" cy="492514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Example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One-year corporate bond with yield 7.5%, risk of default 4%, loss given default 60%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Calculate expected credit losses and credit risk premium, given government bond yields 3%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3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Solution:</a:t>
                </a:r>
                <a:endParaRPr lang="en-GB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Expected yield: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=7.5%−4%∗0.60=5.1%</m:t>
                    </m:r>
                  </m:oMath>
                </a14:m>
                <a:endParaRPr lang="en-GB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Expected credit losses:  </a:t>
                </a:r>
                <a14:m>
                  <m:oMath xmlns:m="http://schemas.openxmlformats.org/officeDocument/2006/math">
                    <m:r>
                      <a:rPr lang="en-GB" sz="23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𝐸𝐶𝐿</m:t>
                    </m:r>
                    <m:r>
                      <a:rPr lang="en-US" sz="23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3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 sz="23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3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3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</m:d>
                    <m:r>
                      <a:rPr lang="en-US" sz="23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=7.5%−5.1%=2.4%</m:t>
                    </m:r>
                  </m:oMath>
                </a14:m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Credit risk premium : </a:t>
                </a:r>
                <a14:m>
                  <m:oMath xmlns:m="http://schemas.openxmlformats.org/officeDocument/2006/math">
                    <m:r>
                      <a:rPr lang="en-GB" sz="23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𝐶𝑅𝑃</m:t>
                    </m:r>
                    <m:r>
                      <a:rPr lang="en-US" sz="23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3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3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3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GB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=5.1%−3%=2.1%</m:t>
                    </m:r>
                  </m:oMath>
                </a14:m>
                <a:endParaRPr lang="en-GB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Check: credit spread is difference between corporate yield (7.5%) and government yield (3%)</a:t>
                </a:r>
                <a:br>
                  <a:rPr lang="en-GB" sz="2400" dirty="0">
                    <a:latin typeface="Arial" charset="0"/>
                    <a:ea typeface="Arial" charset="0"/>
                    <a:cs typeface="Arial" charset="0"/>
                  </a:rPr>
                </a:b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 -&gt; </a:t>
                </a:r>
                <a14:m>
                  <m:oMath xmlns:m="http://schemas.openxmlformats.org/officeDocument/2006/math">
                    <m:r>
                      <a:rPr lang="en-GB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𝐸𝐶𝐿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𝐶𝑅𝑃</m:t>
                    </m:r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-&gt;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2.4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%+2.1%=4.5%</m:t>
                    </m:r>
                  </m:oMath>
                </a14:m>
                <a:endParaRPr lang="en-GB" sz="2100" dirty="0">
                  <a:latin typeface="Arial" charset="0"/>
                  <a:ea typeface="Arial" charset="0"/>
                  <a:cs typeface="Arial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nl-NL" sz="21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51384" y="1628800"/>
                <a:ext cx="11136680" cy="4925144"/>
              </a:xfrm>
              <a:blipFill>
                <a:blip r:embed="rId2"/>
                <a:stretch>
                  <a:fillRect l="-569" r="-1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789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 BIG Picture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63567" y="1700808"/>
            <a:ext cx="11111784" cy="47525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Corporate bonds are a key financing tool for companies</a:t>
            </a:r>
          </a:p>
          <a:p>
            <a:pPr>
              <a:lnSpc>
                <a:spcPct val="150000"/>
              </a:lnSpc>
            </a:pPr>
            <a:endParaRPr lang="en-GB" sz="6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Traditional valuation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Bond investors are more focused on downside protection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Government bond yield (benchmark) + spread for credit &amp; liquidity risk = corporate bond yield</a:t>
            </a:r>
          </a:p>
          <a:p>
            <a:pPr marL="0" indent="0">
              <a:lnSpc>
                <a:spcPct val="150000"/>
              </a:lnSpc>
              <a:buNone/>
            </a:pPr>
            <a:endParaRPr lang="en-GB" sz="6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New valuation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Integrate social and environmental factors into credit risk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Emergence of green bonds and sustainability-linked bonds</a:t>
            </a:r>
            <a:endParaRPr lang="nl-NL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90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Corporate bonds during times of crises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30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391704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900" dirty="0">
                <a:latin typeface="Arial" charset="0"/>
                <a:ea typeface="Arial" charset="0"/>
                <a:cs typeface="Arial" charset="0"/>
              </a:rPr>
              <a:t>During crises, credit spreads can jump due to higher (perceived) risk of default and/or investor’s ‘flight to safety’</a:t>
            </a:r>
          </a:p>
          <a:p>
            <a:pPr>
              <a:lnSpc>
                <a:spcPct val="150000"/>
              </a:lnSpc>
            </a:pPr>
            <a:r>
              <a:rPr lang="en-GB" sz="1900" dirty="0">
                <a:latin typeface="Arial" charset="0"/>
                <a:ea typeface="Arial" charset="0"/>
                <a:cs typeface="Arial" charset="0"/>
              </a:rPr>
              <a:t>During the 2009 global financial crisis, spreads increased considerably:</a:t>
            </a:r>
          </a:p>
          <a:p>
            <a:pPr>
              <a:lnSpc>
                <a:spcPct val="150000"/>
              </a:lnSpc>
            </a:pPr>
            <a:endParaRPr lang="en-GB" sz="19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GB" sz="19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GB" sz="19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GB" sz="19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GB" sz="19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GB" sz="19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GB" sz="1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71DAF8-F266-DCDA-B258-F6414444A425}"/>
              </a:ext>
            </a:extLst>
          </p:cNvPr>
          <p:cNvSpPr/>
          <p:nvPr/>
        </p:nvSpPr>
        <p:spPr>
          <a:xfrm>
            <a:off x="941409" y="6410953"/>
            <a:ext cx="5006903" cy="197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Bloomberg</a:t>
            </a:r>
          </a:p>
        </p:txBody>
      </p:sp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40C80086-4985-F6B2-AD74-C9D61BF572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732550"/>
              </p:ext>
            </p:extLst>
          </p:nvPr>
        </p:nvGraphicFramePr>
        <p:xfrm>
          <a:off x="816864" y="3126341"/>
          <a:ext cx="10391704" cy="328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8">
            <a:extLst>
              <a:ext uri="{FF2B5EF4-FFF2-40B4-BE49-F238E27FC236}">
                <a16:creationId xmlns:a16="http://schemas.microsoft.com/office/drawing/2014/main" id="{FF949AC5-5C00-8CF1-9B71-F51069D74B0A}"/>
              </a:ext>
            </a:extLst>
          </p:cNvPr>
          <p:cNvSpPr/>
          <p:nvPr/>
        </p:nvSpPr>
        <p:spPr>
          <a:xfrm>
            <a:off x="3503712" y="3140968"/>
            <a:ext cx="1080120" cy="2376264"/>
          </a:xfrm>
          <a:prstGeom prst="rect">
            <a:avLst/>
          </a:prstGeom>
          <a:solidFill>
            <a:srgbClr val="D0CECE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DE" sz="1200"/>
          </a:p>
        </p:txBody>
      </p:sp>
    </p:spTree>
    <p:extLst>
      <p:ext uri="{BB962C8B-B14F-4D97-AF65-F5344CB8AC3E}">
        <p14:creationId xmlns:p14="http://schemas.microsoft.com/office/powerpoint/2010/main" val="225874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Credit ratings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31</a:t>
            </a:fld>
            <a:endParaRPr lang="nl-NL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40029B7-CF95-8ED0-1627-6F27F6460E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191120"/>
              </p:ext>
            </p:extLst>
          </p:nvPr>
        </p:nvGraphicFramePr>
        <p:xfrm>
          <a:off x="828393" y="1700808"/>
          <a:ext cx="10391704" cy="4834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7926">
                  <a:extLst>
                    <a:ext uri="{9D8B030D-6E8A-4147-A177-3AD203B41FA5}">
                      <a16:colId xmlns:a16="http://schemas.microsoft.com/office/drawing/2014/main" val="522721821"/>
                    </a:ext>
                  </a:extLst>
                </a:gridCol>
                <a:gridCol w="2597926">
                  <a:extLst>
                    <a:ext uri="{9D8B030D-6E8A-4147-A177-3AD203B41FA5}">
                      <a16:colId xmlns:a16="http://schemas.microsoft.com/office/drawing/2014/main" val="2504225783"/>
                    </a:ext>
                  </a:extLst>
                </a:gridCol>
                <a:gridCol w="2597926">
                  <a:extLst>
                    <a:ext uri="{9D8B030D-6E8A-4147-A177-3AD203B41FA5}">
                      <a16:colId xmlns:a16="http://schemas.microsoft.com/office/drawing/2014/main" val="2603977577"/>
                    </a:ext>
                  </a:extLst>
                </a:gridCol>
                <a:gridCol w="2597926">
                  <a:extLst>
                    <a:ext uri="{9D8B030D-6E8A-4147-A177-3AD203B41FA5}">
                      <a16:colId xmlns:a16="http://schemas.microsoft.com/office/drawing/2014/main" val="401108007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Rating agency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Moody’s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&amp; Poor’s</a:t>
                      </a:r>
                      <a:br>
                        <a:rPr lang="en-GB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Fitch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Long-term average default rate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7830786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 of bonds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Investment grade bonds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35375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 err="1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403209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352973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095807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BBB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0.16%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972786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 of bonds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Junk or high yield bonds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886492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BB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0.61%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711969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3.33%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970678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 err="1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CCC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27.08%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15875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62573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287602"/>
                  </a:ext>
                </a:extLst>
              </a:tr>
            </a:tbl>
          </a:graphicData>
        </a:graphic>
      </p:graphicFrame>
      <p:sp>
        <p:nvSpPr>
          <p:cNvPr id="8" name="Rechteraccolade 1562044295">
            <a:extLst>
              <a:ext uri="{FF2B5EF4-FFF2-40B4-BE49-F238E27FC236}">
                <a16:creationId xmlns:a16="http://schemas.microsoft.com/office/drawing/2014/main" id="{27DCEC89-7399-8591-EA4E-A936EBF91ABA}"/>
              </a:ext>
            </a:extLst>
          </p:cNvPr>
          <p:cNvSpPr/>
          <p:nvPr/>
        </p:nvSpPr>
        <p:spPr>
          <a:xfrm>
            <a:off x="8904312" y="5589240"/>
            <a:ext cx="431542" cy="79208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794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Agency costs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32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27285" y="1628800"/>
            <a:ext cx="10391704" cy="49251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Owning the equity of a company is like having the right to buy the company (an option) paying the face value of debt to the bondholders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The more debt there is, the riskier that right becomes (Merton, 1974)</a:t>
            </a:r>
            <a:endParaRPr lang="en-GB" sz="2400" baseline="30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A benefit for bondholders is that they get paid back first in case of default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Equity holders benefit from volatility (risk), while bondholders suffer from volatility or uncertainty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Myers’ (1977) ‘debt overhang’ problem: if management is aligned with equity holders, it will only attract new capital for projects with high enough returns to leave a residual return for shareholders as well</a:t>
            </a:r>
          </a:p>
          <a:p>
            <a:pPr>
              <a:lnSpc>
                <a:spcPct val="150000"/>
              </a:lnSpc>
            </a:pPr>
            <a:endParaRPr lang="en-GB" sz="21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endParaRPr lang="nl-NL" sz="21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256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Liquidity risk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33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628800"/>
            <a:ext cx="10391704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Bonds also face liquidity risk, which is the risk that bonds cannot be sold swiftly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Arial" charset="0"/>
                <a:ea typeface="Arial" charset="0"/>
                <a:cs typeface="Arial" charset="0"/>
              </a:rPr>
              <a:t>Liquidity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 is the ease with which an investor can sell or buy a bond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GB" sz="2400" i="1" dirty="0">
                <a:latin typeface="Arial" charset="0"/>
                <a:ea typeface="Arial" charset="0"/>
                <a:cs typeface="Arial" charset="0"/>
              </a:rPr>
              <a:t>liquidity spread 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is the spread between the yield of a bond with high liquidity and a similar bond with less liquidity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The higher liquidity risk of corporate bonds stems from lower trading frequencies and higher transaction costs</a:t>
            </a:r>
          </a:p>
          <a:p>
            <a:pPr lvl="1">
              <a:lnSpc>
                <a:spcPct val="150000"/>
              </a:lnSpc>
            </a:pPr>
            <a:endParaRPr lang="nl-NL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67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Integrating sustainability into bond valuation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34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391704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Sustainability issues include value relevant issues (inefficiencies) that are not yet properly priced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Compared to equity, the focus in fixed income valuation is much more on risk than on opportunities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Environmental and social exposures can have effects on performance by generating risks that may materialise in future scenarios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Volkswagen credit default swap (CDS) spread went from 75.5 basis points (bp) to 299.5 after Dieselgate scandal in 2015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Russian CDS spread went from 200-300bp to 600bp after seizing Crimea from Ukraine in 2014, while Ukrainian CDS spread rose to over 5,000bp</a:t>
            </a:r>
            <a:endParaRPr lang="nl-NL" sz="1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39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From sustainability to credit risk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35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391704" cy="49251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endParaRPr lang="nl-NL" sz="24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0C3969C-2398-2467-9624-F513DE17A5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1313705"/>
              </p:ext>
            </p:extLst>
          </p:nvPr>
        </p:nvGraphicFramePr>
        <p:xfrm>
          <a:off x="1919536" y="1516861"/>
          <a:ext cx="8208912" cy="197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B595606-0EDA-FAA7-CD2A-B4FD888CBD21}"/>
              </a:ext>
            </a:extLst>
          </p:cNvPr>
          <p:cNvSpPr txBox="1"/>
          <p:nvPr/>
        </p:nvSpPr>
        <p:spPr>
          <a:xfrm>
            <a:off x="1919536" y="3205329"/>
            <a:ext cx="24595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Climate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Biodiversity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Energy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Pollution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Health &amp;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Gender gap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6DB576-AEEF-C776-AA31-EA14B844B61B}"/>
              </a:ext>
            </a:extLst>
          </p:cNvPr>
          <p:cNvSpPr txBox="1"/>
          <p:nvPr/>
        </p:nvSpPr>
        <p:spPr>
          <a:xfrm>
            <a:off x="4595108" y="3190757"/>
            <a:ext cx="24595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Cash reserves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Profitability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Competitive advantage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Cost of capital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Intangibles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169253-85EF-D14B-0607-4808F1AE3CDF}"/>
              </a:ext>
            </a:extLst>
          </p:cNvPr>
          <p:cNvSpPr txBox="1"/>
          <p:nvPr/>
        </p:nvSpPr>
        <p:spPr>
          <a:xfrm>
            <a:off x="7270680" y="3194584"/>
            <a:ext cx="2713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Credit ratings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CDS spreads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Bond yields and prices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Volatility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Default probability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Breach of covenants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99443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Integrating sustainability into bond valuation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36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11200" y="1628800"/>
                <a:ext cx="10391704" cy="492514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C</a:t>
                </a: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redit risk assessment models estimate the probability of default </a:t>
                </a:r>
                <a14:m>
                  <m:oMath xmlns:m="http://schemas.openxmlformats.org/officeDocument/2006/math">
                    <m:r>
                      <a:rPr lang="en-GB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𝑃𝐷</m:t>
                    </m:r>
                  </m:oMath>
                </a14:m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 and the loss given default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𝐿𝐺𝐷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on the basis of historical data at industry and company level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Integrating sustainability is challenging due to its forward-looking nature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Factors to include in credit risk analysis: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GB" sz="1800" dirty="0">
                    <a:latin typeface="Arial" charset="0"/>
                    <a:ea typeface="Arial" charset="0"/>
                    <a:cs typeface="Arial" charset="0"/>
                  </a:rPr>
                  <a:t>The </a:t>
                </a:r>
                <a:r>
                  <a:rPr lang="en-GB" sz="1800" b="1" dirty="0">
                    <a:latin typeface="Arial" charset="0"/>
                    <a:ea typeface="Arial" charset="0"/>
                    <a:cs typeface="Arial" charset="0"/>
                  </a:rPr>
                  <a:t>prospect of internalisation </a:t>
                </a:r>
                <a:r>
                  <a:rPr lang="en-GB" sz="1800" dirty="0">
                    <a:latin typeface="Arial" charset="0"/>
                    <a:ea typeface="Arial" charset="0"/>
                    <a:cs typeface="Arial" charset="0"/>
                  </a:rPr>
                  <a:t>of social and environmental factors – companies that internalise factors can reduce credit risk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GB" sz="1800" dirty="0">
                    <a:latin typeface="Arial" charset="0"/>
                    <a:ea typeface="Arial" charset="0"/>
                    <a:cs typeface="Arial" charset="0"/>
                  </a:rPr>
                  <a:t>The </a:t>
                </a:r>
                <a:r>
                  <a:rPr lang="en-GB" sz="1800" b="1" dirty="0">
                    <a:latin typeface="Arial" charset="0"/>
                    <a:ea typeface="Arial" charset="0"/>
                    <a:cs typeface="Arial" charset="0"/>
                  </a:rPr>
                  <a:t>company’s capability to adapt </a:t>
                </a:r>
                <a:r>
                  <a:rPr lang="en-GB" sz="1800" dirty="0">
                    <a:latin typeface="Arial" charset="0"/>
                    <a:ea typeface="Arial" charset="0"/>
                    <a:cs typeface="Arial" charset="0"/>
                  </a:rPr>
                  <a:t>to a sustainable world – adaptable companies have a reduced probability of default and loss given default</a:t>
                </a:r>
              </a:p>
              <a:p>
                <a:pPr>
                  <a:lnSpc>
                    <a:spcPct val="150000"/>
                  </a:lnSpc>
                </a:pPr>
                <a:endParaRPr lang="en-GB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endParaRPr lang="nl-NL" sz="2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11200" y="1628800"/>
                <a:ext cx="10391704" cy="4925144"/>
              </a:xfrm>
              <a:blipFill>
                <a:blip r:embed="rId2"/>
                <a:stretch>
                  <a:fillRect l="-122" r="-85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1184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Altman Z-score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37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391704" cy="492514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The Altman Z-score is a simple method to incorporate sustainability into credit risk assessment (Altman, 2018)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Based on four factors:</a:t>
                </a:r>
              </a:p>
              <a:p>
                <a:pPr marL="708660" lvl="1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Working capital: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current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assets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current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liabilities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assets</m:t>
                        </m:r>
                      </m:den>
                    </m:f>
                  </m:oMath>
                </a14:m>
                <a:endParaRPr lang="en-US" sz="20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708660" lvl="1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Retained earnings: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retained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earnings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assets</m:t>
                        </m:r>
                      </m:den>
                    </m:f>
                  </m:oMath>
                </a14:m>
                <a:endParaRPr lang="en-GB" sz="20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708660" lvl="1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EBIT: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earnings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before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interest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and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taxes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assets</m:t>
                        </m:r>
                      </m:den>
                    </m:f>
                  </m:oMath>
                </a14:m>
                <a:endParaRPr lang="en-GB" sz="20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708660" lvl="1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Equity: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4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book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value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equity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liabilities</m:t>
                        </m:r>
                      </m:den>
                    </m:f>
                  </m:oMath>
                </a14:m>
                <a:endParaRPr lang="en-GB" sz="20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endParaRPr lang="en-GB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endParaRPr lang="nl-NL" sz="2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391704" cy="4925144"/>
              </a:xfrm>
              <a:blipFill>
                <a:blip r:embed="rId2"/>
                <a:stretch>
                  <a:fillRect l="-1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B3234333-3015-0DCC-EF66-8CABE6DEC993}"/>
              </a:ext>
            </a:extLst>
          </p:cNvPr>
          <p:cNvSpPr/>
          <p:nvPr/>
        </p:nvSpPr>
        <p:spPr>
          <a:xfrm>
            <a:off x="7608168" y="3789040"/>
            <a:ext cx="216024" cy="237626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DA846B-F12A-CC98-0CF9-B8BD98B6037F}"/>
              </a:ext>
            </a:extLst>
          </p:cNvPr>
          <p:cNvSpPr/>
          <p:nvPr/>
        </p:nvSpPr>
        <p:spPr>
          <a:xfrm>
            <a:off x="7856312" y="4621678"/>
            <a:ext cx="3890779" cy="710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 the impact of sustainability on these four factors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4481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Altman Z-score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38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391704" cy="492514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Z-score formula: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𝑍</m:t>
                      </m:r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=3.25+6.56∙</m:t>
                      </m:r>
                      <m:sSub>
                        <m:sSubPr>
                          <m:ctrlPr>
                            <a:rPr lang="en-GB" sz="16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+3.26∙</m:t>
                      </m:r>
                      <m:sSub>
                        <m:sSubPr>
                          <m:ctrlPr>
                            <a:rPr lang="en-GB" sz="16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+6.72∙</m:t>
                      </m:r>
                      <m:sSub>
                        <m:sSubPr>
                          <m:ctrlPr>
                            <a:rPr lang="en-GB" sz="16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+1.05∙</m:t>
                      </m:r>
                      <m:sSub>
                        <m:sSubPr>
                          <m:ctrlPr>
                            <a:rPr lang="en-GB" sz="16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28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The zones of discrimination: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GB" sz="2000" b="1" dirty="0">
                    <a:latin typeface="Arial" charset="0"/>
                    <a:ea typeface="Arial" charset="0"/>
                    <a:cs typeface="Arial" charset="0"/>
                  </a:rPr>
                  <a:t>Safe zone: </a:t>
                </a:r>
                <a14:m>
                  <m:oMath xmlns:m="http://schemas.openxmlformats.org/officeDocument/2006/math">
                    <m:r>
                      <a:rPr lang="en-GB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𝑍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&gt;5.85</m:t>
                    </m:r>
                  </m:oMath>
                </a14:m>
                <a:r>
                  <a:rPr lang="en-GB" sz="2400" b="1" dirty="0">
                    <a:latin typeface="Arial" charset="0"/>
                    <a:ea typeface="Arial" charset="0"/>
                    <a:cs typeface="Arial" charset="0"/>
                  </a:rPr>
                  <a:t> – </a:t>
                </a: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company does not go bankrupt</a:t>
                </a:r>
                <a:endParaRPr lang="en-GB" sz="2400" b="1" dirty="0">
                  <a:latin typeface="Arial" charset="0"/>
                  <a:ea typeface="Arial" charset="0"/>
                  <a:cs typeface="Arial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GB" sz="2000" b="1" dirty="0">
                    <a:latin typeface="Arial" charset="0"/>
                    <a:ea typeface="Arial" charset="0"/>
                    <a:cs typeface="Arial" charset="0"/>
                  </a:rPr>
                  <a:t>Grey zone: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4.35</m:t>
                    </m:r>
                    <m:r>
                      <a:rPr lang="en-US" sz="2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en-GB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𝑍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&lt;5.85</m:t>
                    </m:r>
                  </m:oMath>
                </a14:m>
                <a:r>
                  <a:rPr lang="en-GB" sz="2400" b="1" dirty="0">
                    <a:latin typeface="Arial" charset="0"/>
                    <a:ea typeface="Arial" charset="0"/>
                    <a:cs typeface="Arial" charset="0"/>
                  </a:rPr>
                  <a:t> – </a:t>
                </a: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company is at risk of bankruptcy</a:t>
                </a:r>
                <a:endParaRPr lang="en-GB" sz="2400" b="1" dirty="0">
                  <a:latin typeface="Arial" charset="0"/>
                  <a:ea typeface="Arial" charset="0"/>
                  <a:cs typeface="Arial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GB" sz="2000" b="1" dirty="0">
                    <a:latin typeface="Arial" charset="0"/>
                    <a:ea typeface="Arial" charset="0"/>
                    <a:cs typeface="Arial" charset="0"/>
                  </a:rPr>
                  <a:t>Distress zone: </a:t>
                </a:r>
                <a14:m>
                  <m:oMath xmlns:m="http://schemas.openxmlformats.org/officeDocument/2006/math">
                    <m:r>
                      <a:rPr lang="en-GB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𝑍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&lt;4.35</m:t>
                    </m:r>
                  </m:oMath>
                </a14:m>
                <a:r>
                  <a:rPr lang="en-GB" sz="2400" b="1" dirty="0">
                    <a:latin typeface="Arial" charset="0"/>
                    <a:ea typeface="Arial" charset="0"/>
                    <a:cs typeface="Arial" charset="0"/>
                  </a:rPr>
                  <a:t> – </a:t>
                </a: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company are (or will be) bankrupt</a:t>
                </a:r>
                <a:endParaRPr lang="en-GB" sz="2400" b="1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endParaRPr lang="en-GB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endParaRPr lang="nl-NL" sz="2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391704" cy="4925144"/>
              </a:xfrm>
              <a:blipFill>
                <a:blip r:embed="rId2"/>
                <a:stretch>
                  <a:fillRect l="-1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8768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Evonik’s Z-score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39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391704" cy="492514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Problem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In 2020, Evonik, a German specialty chemicals company with a large focus on sustainability, had the following current and projected future profile:</a:t>
            </a:r>
            <a:endParaRPr lang="nl-NL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nl-NL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nl-NL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nl-NL" sz="20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nl-NL" sz="20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What is the impact of Evonik’s sustainability strategy on its default risk?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D015ED5-C8D8-C900-6A36-9A71BEAAB91A}"/>
              </a:ext>
            </a:extLst>
          </p:cNvPr>
          <p:cNvGraphicFramePr>
            <a:graphicFrameLocks/>
          </p:cNvGraphicFramePr>
          <p:nvPr/>
        </p:nvGraphicFramePr>
        <p:xfrm>
          <a:off x="3204403" y="3446439"/>
          <a:ext cx="5616625" cy="1942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5304">
                  <a:extLst>
                    <a:ext uri="{9D8B030D-6E8A-4147-A177-3AD203B41FA5}">
                      <a16:colId xmlns:a16="http://schemas.microsoft.com/office/drawing/2014/main" val="522721821"/>
                    </a:ext>
                  </a:extLst>
                </a:gridCol>
                <a:gridCol w="877107">
                  <a:extLst>
                    <a:ext uri="{9D8B030D-6E8A-4147-A177-3AD203B41FA5}">
                      <a16:colId xmlns:a16="http://schemas.microsoft.com/office/drawing/2014/main" val="2504225783"/>
                    </a:ext>
                  </a:extLst>
                </a:gridCol>
                <a:gridCol w="877107">
                  <a:extLst>
                    <a:ext uri="{9D8B030D-6E8A-4147-A177-3AD203B41FA5}">
                      <a16:colId xmlns:a16="http://schemas.microsoft.com/office/drawing/2014/main" val="4016646223"/>
                    </a:ext>
                  </a:extLst>
                </a:gridCol>
                <a:gridCol w="877107">
                  <a:extLst>
                    <a:ext uri="{9D8B030D-6E8A-4147-A177-3AD203B41FA5}">
                      <a16:colId xmlns:a16="http://schemas.microsoft.com/office/drawing/2014/main" val="1853825254"/>
                    </a:ext>
                  </a:extLst>
                </a:gridCol>
              </a:tblGrid>
              <a:tr h="3885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Factor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7830786"/>
                  </a:ext>
                </a:extLst>
              </a:tr>
              <a:tr h="3885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Working capital</a:t>
                      </a: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0.11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0.11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35375"/>
                  </a:ext>
                </a:extLst>
              </a:tr>
              <a:tr h="3885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etained earnings</a:t>
                      </a: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0.33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0.43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403209"/>
                  </a:ext>
                </a:extLst>
              </a:tr>
              <a:tr h="3885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EBIT</a:t>
                      </a: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0.04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352973"/>
                  </a:ext>
                </a:extLst>
              </a:tr>
              <a:tr h="3885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Equity</a:t>
                      </a:r>
                      <a:endParaRPr lang="en-GB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0.39</a:t>
                      </a:r>
                      <a:endParaRPr lang="en-GB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0.39</a:t>
                      </a:r>
                      <a:endParaRPr lang="en-GB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0.39</a:t>
                      </a:r>
                      <a:endParaRPr lang="en-GB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095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48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 bond market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23392" y="1537658"/>
            <a:ext cx="10391704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Bonds are certificates of debt that promise payment of the borrowed amount plus interest by a specified future date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Bonds are issued by:</a:t>
            </a:r>
          </a:p>
          <a:p>
            <a:pPr lvl="1">
              <a:lnSpc>
                <a:spcPct val="150000"/>
              </a:lnSpc>
            </a:pPr>
            <a:r>
              <a:rPr lang="en-GB" sz="2100" dirty="0">
                <a:latin typeface="Arial" charset="0"/>
                <a:ea typeface="Arial" charset="0"/>
                <a:cs typeface="Arial" charset="0"/>
              </a:rPr>
              <a:t>A government</a:t>
            </a:r>
          </a:p>
          <a:p>
            <a:pPr lvl="1">
              <a:lnSpc>
                <a:spcPct val="150000"/>
              </a:lnSpc>
            </a:pPr>
            <a:r>
              <a:rPr lang="en-GB" sz="2100" dirty="0">
                <a:latin typeface="Arial" charset="0"/>
                <a:ea typeface="Arial" charset="0"/>
                <a:cs typeface="Arial" charset="0"/>
              </a:rPr>
              <a:t>A company</a:t>
            </a:r>
          </a:p>
          <a:p>
            <a:pPr lvl="1">
              <a:lnSpc>
                <a:spcPct val="150000"/>
              </a:lnSpc>
            </a:pPr>
            <a:r>
              <a:rPr lang="en-GB" sz="2100" dirty="0">
                <a:latin typeface="Arial" charset="0"/>
                <a:ea typeface="Arial" charset="0"/>
                <a:cs typeface="Arial" charset="0"/>
              </a:rPr>
              <a:t>A financial institution</a:t>
            </a:r>
            <a:endParaRPr lang="en-US" sz="21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5435F6-29C5-AFFE-6A7A-4091E5CD4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905074"/>
              </p:ext>
            </p:extLst>
          </p:nvPr>
        </p:nvGraphicFramePr>
        <p:xfrm>
          <a:off x="5351106" y="2924944"/>
          <a:ext cx="6217502" cy="3161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8378">
                  <a:extLst>
                    <a:ext uri="{9D8B030D-6E8A-4147-A177-3AD203B41FA5}">
                      <a16:colId xmlns:a16="http://schemas.microsoft.com/office/drawing/2014/main" val="1497513622"/>
                    </a:ext>
                  </a:extLst>
                </a:gridCol>
                <a:gridCol w="1049708">
                  <a:extLst>
                    <a:ext uri="{9D8B030D-6E8A-4147-A177-3AD203B41FA5}">
                      <a16:colId xmlns:a16="http://schemas.microsoft.com/office/drawing/2014/main" val="1332905056"/>
                    </a:ext>
                  </a:extLst>
                </a:gridCol>
                <a:gridCol w="1049708">
                  <a:extLst>
                    <a:ext uri="{9D8B030D-6E8A-4147-A177-3AD203B41FA5}">
                      <a16:colId xmlns:a16="http://schemas.microsoft.com/office/drawing/2014/main" val="4045637048"/>
                    </a:ext>
                  </a:extLst>
                </a:gridCol>
                <a:gridCol w="1049708">
                  <a:extLst>
                    <a:ext uri="{9D8B030D-6E8A-4147-A177-3AD203B41FA5}">
                      <a16:colId xmlns:a16="http://schemas.microsoft.com/office/drawing/2014/main" val="907830190"/>
                    </a:ext>
                  </a:extLst>
                </a:gridCol>
              </a:tblGrid>
              <a:tr h="32691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Type of securities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Outstanding (in trillions of USD)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0750725"/>
                  </a:ext>
                </a:extLst>
              </a:tr>
              <a:tr h="36865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Equity markets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112.1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988093"/>
                  </a:ext>
                </a:extLst>
              </a:tr>
              <a:tr h="36865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Public equity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105.8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826947"/>
                  </a:ext>
                </a:extLst>
              </a:tr>
              <a:tr h="36865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Private equity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6.3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193286"/>
                  </a:ext>
                </a:extLst>
              </a:tr>
              <a:tr h="36865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Bond markets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123.4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711343"/>
                  </a:ext>
                </a:extLst>
              </a:tr>
              <a:tr h="36865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Government bonds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62.8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422922"/>
                  </a:ext>
                </a:extLst>
              </a:tr>
              <a:tr h="36865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Corporate bonds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60.6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928603"/>
                  </a:ext>
                </a:extLst>
              </a:tr>
              <a:tr h="36865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- Issued by companies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17.0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531676"/>
                  </a:ext>
                </a:extLst>
              </a:tr>
              <a:tr h="254187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- Issued by financial institutions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43.6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07676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73B59B4-E424-6939-5973-6ADD32BD717E}"/>
              </a:ext>
            </a:extLst>
          </p:cNvPr>
          <p:cNvSpPr/>
          <p:nvPr/>
        </p:nvSpPr>
        <p:spPr>
          <a:xfrm>
            <a:off x="5320699" y="6165304"/>
            <a:ext cx="6217502" cy="4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Sources: SIFMA (2021); McKinsey (2022); BIS debt securities statistics.</a:t>
            </a:r>
          </a:p>
        </p:txBody>
      </p:sp>
    </p:spTree>
    <p:extLst>
      <p:ext uri="{BB962C8B-B14F-4D97-AF65-F5344CB8AC3E}">
        <p14:creationId xmlns:p14="http://schemas.microsoft.com/office/powerpoint/2010/main" val="1102762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Evonik’s Z-score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40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00051" y="1617557"/>
            <a:ext cx="10391704" cy="492514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Solution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05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Evonik’s Z-score of 5.66 in 2020 indicates the company is in the grey zone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improvement in 2021 and 2022 means Evonik moves to the safe zone</a:t>
            </a:r>
            <a:endParaRPr lang="nl-NL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nl-NL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nl-NL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nl-NL" sz="20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nl-NL" sz="20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D015ED5-C8D8-C900-6A36-9A71BEAAB9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342738"/>
              </p:ext>
            </p:extLst>
          </p:nvPr>
        </p:nvGraphicFramePr>
        <p:xfrm>
          <a:off x="829190" y="2332946"/>
          <a:ext cx="6264696" cy="2719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012">
                  <a:extLst>
                    <a:ext uri="{9D8B030D-6E8A-4147-A177-3AD203B41FA5}">
                      <a16:colId xmlns:a16="http://schemas.microsoft.com/office/drawing/2014/main" val="522721821"/>
                    </a:ext>
                  </a:extLst>
                </a:gridCol>
                <a:gridCol w="846171">
                  <a:extLst>
                    <a:ext uri="{9D8B030D-6E8A-4147-A177-3AD203B41FA5}">
                      <a16:colId xmlns:a16="http://schemas.microsoft.com/office/drawing/2014/main" val="1665655231"/>
                    </a:ext>
                  </a:extLst>
                </a:gridCol>
                <a:gridCol w="846171">
                  <a:extLst>
                    <a:ext uri="{9D8B030D-6E8A-4147-A177-3AD203B41FA5}">
                      <a16:colId xmlns:a16="http://schemas.microsoft.com/office/drawing/2014/main" val="2504225783"/>
                    </a:ext>
                  </a:extLst>
                </a:gridCol>
                <a:gridCol w="846171">
                  <a:extLst>
                    <a:ext uri="{9D8B030D-6E8A-4147-A177-3AD203B41FA5}">
                      <a16:colId xmlns:a16="http://schemas.microsoft.com/office/drawing/2014/main" val="4016646223"/>
                    </a:ext>
                  </a:extLst>
                </a:gridCol>
                <a:gridCol w="846171">
                  <a:extLst>
                    <a:ext uri="{9D8B030D-6E8A-4147-A177-3AD203B41FA5}">
                      <a16:colId xmlns:a16="http://schemas.microsoft.com/office/drawing/2014/main" val="1853825254"/>
                    </a:ext>
                  </a:extLst>
                </a:gridCol>
              </a:tblGrid>
              <a:tr h="3885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Factor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Weight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7830786"/>
                  </a:ext>
                </a:extLst>
              </a:tr>
              <a:tr h="3885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Constant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3.25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3.25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3.25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936216"/>
                  </a:ext>
                </a:extLst>
              </a:tr>
              <a:tr h="3885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Working capital</a:t>
                      </a: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6.56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0.11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0.11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35375"/>
                  </a:ext>
                </a:extLst>
              </a:tr>
              <a:tr h="3885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etained earnings</a:t>
                      </a: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3.26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0.33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0.43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403209"/>
                  </a:ext>
                </a:extLst>
              </a:tr>
              <a:tr h="3885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EBIT</a:t>
                      </a: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6.72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0.04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352973"/>
                  </a:ext>
                </a:extLst>
              </a:tr>
              <a:tr h="3885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Equity</a:t>
                      </a:r>
                      <a:endParaRPr lang="en-GB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1.05</a:t>
                      </a:r>
                      <a:endParaRPr lang="en-GB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0.39</a:t>
                      </a:r>
                      <a:endParaRPr lang="en-GB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0.39</a:t>
                      </a:r>
                      <a:endParaRPr lang="en-GB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0.39</a:t>
                      </a:r>
                      <a:endParaRPr lang="en-GB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095807"/>
                  </a:ext>
                </a:extLst>
              </a:tr>
              <a:tr h="3885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Z-score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endParaRPr lang="en-GB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5.66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6.16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4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6.25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26447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011AA48-7301-4A60-F6CB-F501CBC5812F}"/>
                  </a:ext>
                </a:extLst>
              </p:cNvPr>
              <p:cNvSpPr/>
              <p:nvPr/>
            </p:nvSpPr>
            <p:spPr>
              <a:xfrm>
                <a:off x="7581129" y="2385147"/>
                <a:ext cx="3123383" cy="1569968"/>
              </a:xfrm>
              <a:prstGeom prst="rect">
                <a:avLst/>
              </a:prstGeom>
              <a:solidFill>
                <a:srgbClr val="E7F1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GB" sz="1800" b="1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Safe zone: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𝑍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&gt;5.85</m:t>
                    </m:r>
                  </m:oMath>
                </a14:m>
                <a:endParaRPr lang="en-GB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1800" b="1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Grey zone: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4.35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en-GB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𝑍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&lt;5.85</m:t>
                    </m:r>
                  </m:oMath>
                </a14:m>
                <a:endParaRPr lang="en-GB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1800" b="1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Distress zone: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𝑍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&lt;4.35</m:t>
                    </m:r>
                  </m:oMath>
                </a14:m>
                <a:endParaRPr lang="en-GB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011AA48-7301-4A60-F6CB-F501CBC581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129" y="2385147"/>
                <a:ext cx="3123383" cy="1569968"/>
              </a:xfrm>
              <a:prstGeom prst="rect">
                <a:avLst/>
              </a:prstGeom>
              <a:blipFill>
                <a:blip r:embed="rId2"/>
                <a:stretch>
                  <a:fillRect l="-20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A1E2CF8A-E420-84C1-C6F1-D73F22EDC604}"/>
                  </a:ext>
                </a:extLst>
              </p:cNvPr>
              <p:cNvSpPr txBox="1"/>
              <p:nvPr/>
            </p:nvSpPr>
            <p:spPr>
              <a:xfrm>
                <a:off x="3791744" y="1617557"/>
                <a:ext cx="714000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𝑍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𝑠𝑐𝑜𝑟𝑒</m:t>
                      </m:r>
                      <m:r>
                        <a:rPr lang="en-GB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=3.25+6.56∙</m:t>
                      </m:r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+3.26∙</m:t>
                      </m:r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+6.72∙</m:t>
                      </m:r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+1.05∙</m:t>
                      </m:r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2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A1E2CF8A-E420-84C1-C6F1-D73F22EDC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744" y="1617557"/>
                <a:ext cx="7140008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049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Integrated value calculation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41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81278" y="1696954"/>
            <a:ext cx="4415040" cy="49251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Graph shows IV and its components: FV, EV, SV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High debt and negative values of S and E raise risk of both debt and equity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 and E factors can be 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internalised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and spill over into financial value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nl-NL" sz="20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46681F2-9B75-1BC7-6FD4-E636D91591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2550732"/>
              </p:ext>
            </p:extLst>
          </p:nvPr>
        </p:nvGraphicFramePr>
        <p:xfrm>
          <a:off x="5744156" y="1788238"/>
          <a:ext cx="5499841" cy="1696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Grafiek 1">
            <a:extLst>
              <a:ext uri="{FF2B5EF4-FFF2-40B4-BE49-F238E27FC236}">
                <a16:creationId xmlns:a16="http://schemas.microsoft.com/office/drawing/2014/main" id="{30FC6F89-BE65-78E4-2E26-861C6C6102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554520"/>
              </p:ext>
            </p:extLst>
          </p:nvPr>
        </p:nvGraphicFramePr>
        <p:xfrm>
          <a:off x="5744343" y="3979270"/>
          <a:ext cx="5535083" cy="2478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60414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Case-studies integrated value calculation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42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79376" y="1556792"/>
            <a:ext cx="5544616" cy="492514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Case-studies integrated value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Ch6-7 – project valuation</a:t>
            </a:r>
          </a:p>
          <a:p>
            <a:pPr>
              <a:lnSpc>
                <a:spcPct val="150000"/>
              </a:lnSpc>
            </a:pP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Ch11 – company valuation Inditex</a:t>
            </a:r>
          </a:p>
          <a:p>
            <a:pPr lvl="1">
              <a:lnSpc>
                <a:spcPct val="150000"/>
              </a:lnSpc>
            </a:pP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Make DCF for enterprise value FV</a:t>
            </a:r>
          </a:p>
          <a:p>
            <a:pPr lvl="1">
              <a:lnSpc>
                <a:spcPct val="150000"/>
              </a:lnSpc>
            </a:pP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Make DCF for SV + EV</a:t>
            </a:r>
          </a:p>
          <a:p>
            <a:pPr lvl="1">
              <a:lnSpc>
                <a:spcPct val="150000"/>
              </a:lnSpc>
            </a:pP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Integrate numbers</a:t>
            </a:r>
          </a:p>
          <a:p>
            <a:pPr lvl="1">
              <a:lnSpc>
                <a:spcPct val="150000"/>
              </a:lnSpc>
            </a:pP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Ch18 – attempted take-over of Unilever by Kraft Heinz</a:t>
            </a:r>
            <a:endParaRPr lang="en-GB" sz="22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nl-NL" sz="20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C14DD16-FFFD-4B69-875B-1E3820064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287949"/>
              </p:ext>
            </p:extLst>
          </p:nvPr>
        </p:nvGraphicFramePr>
        <p:xfrm>
          <a:off x="6888088" y="1988840"/>
          <a:ext cx="4583952" cy="3456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2881">
                  <a:extLst>
                    <a:ext uri="{9D8B030D-6E8A-4147-A177-3AD203B41FA5}">
                      <a16:colId xmlns:a16="http://schemas.microsoft.com/office/drawing/2014/main" val="2863334733"/>
                    </a:ext>
                  </a:extLst>
                </a:gridCol>
                <a:gridCol w="1771071">
                  <a:extLst>
                    <a:ext uri="{9D8B030D-6E8A-4147-A177-3AD203B41FA5}">
                      <a16:colId xmlns:a16="http://schemas.microsoft.com/office/drawing/2014/main" val="66840707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Inditex IV calculation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</a:t>
                      </a:r>
                      <a:b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(Euro billions)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481480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FV (enterprise value)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290952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SV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068251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 SV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-137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672931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 EV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-183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877368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(integrated value)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147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4653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Green bonds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43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391704" cy="49251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purpose of green bonds is to finance environmentally friendly (green) projects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green bond market has grown exponentially, reaching a global annual issuance of $520 billion in 2021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Issuers include:</a:t>
            </a:r>
          </a:p>
          <a:p>
            <a:pPr lvl="1">
              <a:lnSpc>
                <a:spcPct val="150000"/>
              </a:lnSpc>
            </a:pPr>
            <a:r>
              <a:rPr lang="en-US" sz="1700" dirty="0">
                <a:latin typeface="Arial" charset="0"/>
                <a:ea typeface="Arial" charset="0"/>
                <a:cs typeface="Arial" charset="0"/>
              </a:rPr>
              <a:t>Supranationals (i.e., World Bank, IMF, EIB)</a:t>
            </a:r>
          </a:p>
          <a:p>
            <a:pPr lvl="1">
              <a:lnSpc>
                <a:spcPct val="150000"/>
              </a:lnSpc>
            </a:pPr>
            <a:r>
              <a:rPr lang="en-US" sz="1700" dirty="0">
                <a:latin typeface="Arial" charset="0"/>
                <a:ea typeface="Arial" charset="0"/>
                <a:cs typeface="Arial" charset="0"/>
              </a:rPr>
              <a:t>Agencies</a:t>
            </a:r>
          </a:p>
          <a:p>
            <a:pPr lvl="1">
              <a:lnSpc>
                <a:spcPct val="150000"/>
              </a:lnSpc>
            </a:pPr>
            <a:r>
              <a:rPr lang="en-US" sz="1700" dirty="0">
                <a:latin typeface="Arial" charset="0"/>
                <a:ea typeface="Arial" charset="0"/>
                <a:cs typeface="Arial" charset="0"/>
              </a:rPr>
              <a:t>Governments</a:t>
            </a:r>
          </a:p>
          <a:p>
            <a:pPr lvl="1">
              <a:lnSpc>
                <a:spcPct val="150000"/>
              </a:lnSpc>
            </a:pPr>
            <a:r>
              <a:rPr lang="en-US" sz="1700" dirty="0">
                <a:latin typeface="Arial" charset="0"/>
                <a:ea typeface="Arial" charset="0"/>
                <a:cs typeface="Arial" charset="0"/>
              </a:rPr>
              <a:t>Municipalities</a:t>
            </a:r>
          </a:p>
          <a:p>
            <a:pPr lvl="1">
              <a:lnSpc>
                <a:spcPct val="150000"/>
              </a:lnSpc>
            </a:pPr>
            <a:r>
              <a:rPr lang="en-US" sz="1700" dirty="0">
                <a:latin typeface="Arial" charset="0"/>
                <a:ea typeface="Arial" charset="0"/>
                <a:cs typeface="Arial" charset="0"/>
              </a:rPr>
              <a:t>Corporates</a:t>
            </a:r>
          </a:p>
          <a:p>
            <a:pPr lvl="1">
              <a:lnSpc>
                <a:spcPct val="150000"/>
              </a:lnSpc>
            </a:pPr>
            <a:r>
              <a:rPr lang="en-US" sz="1700" dirty="0">
                <a:latin typeface="Arial" charset="0"/>
                <a:ea typeface="Arial" charset="0"/>
                <a:cs typeface="Arial" charset="0"/>
              </a:rPr>
              <a:t>Financial institutions</a:t>
            </a:r>
          </a:p>
          <a:p>
            <a:pPr lvl="1">
              <a:lnSpc>
                <a:spcPct val="150000"/>
              </a:lnSpc>
            </a:pPr>
            <a:endParaRPr lang="en-US" sz="17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nl-NL" sz="18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59F08CD3-7BCE-2426-44EC-E7DE36E2D5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095597"/>
              </p:ext>
            </p:extLst>
          </p:nvPr>
        </p:nvGraphicFramePr>
        <p:xfrm>
          <a:off x="6384032" y="2780928"/>
          <a:ext cx="5170893" cy="3788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27650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Green bonds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44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391704" cy="49251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Criteria for green bonds, as set out by ICMA (2021):</a:t>
            </a:r>
          </a:p>
          <a:p>
            <a:pPr marL="70866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Use of proceeds: 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proceeds are exclusively for green projects, which should be appropriately described in the legal documentation accompanying the security</a:t>
            </a:r>
          </a:p>
          <a:p>
            <a:pPr marL="70866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800" b="1" dirty="0">
                <a:latin typeface="Arial" charset="0"/>
                <a:ea typeface="Arial" charset="0"/>
                <a:cs typeface="Arial" charset="0"/>
              </a:rPr>
              <a:t>Process of project evaluation and selection: 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the issuer should clearly communicate to investors:</a:t>
            </a:r>
          </a:p>
          <a:p>
            <a:pPr marL="982980" lvl="2" indent="-342900">
              <a:lnSpc>
                <a:spcPct val="150000"/>
              </a:lnSpc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What the environmental objectives are</a:t>
            </a:r>
          </a:p>
          <a:p>
            <a:pPr marL="982980" lvl="2" indent="-342900">
              <a:lnSpc>
                <a:spcPct val="150000"/>
              </a:lnSpc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The process by which the issuer determines how the project fits within eligible green project categories</a:t>
            </a:r>
          </a:p>
          <a:p>
            <a:pPr marL="982980" lvl="2" indent="-342900">
              <a:lnSpc>
                <a:spcPct val="150000"/>
              </a:lnSpc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The related eligibility criteria</a:t>
            </a:r>
          </a:p>
          <a:p>
            <a:pPr marL="82296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1800" b="1" dirty="0">
                <a:latin typeface="Arial" charset="0"/>
                <a:ea typeface="Arial" charset="0"/>
                <a:cs typeface="Arial" charset="0"/>
              </a:rPr>
              <a:t>Management of proceeds: 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the net proceeds of the green bond should be credited to a sub-account, and subsequently tracked and verified</a:t>
            </a:r>
          </a:p>
          <a:p>
            <a:pPr marL="82296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1800" b="1" dirty="0">
                <a:latin typeface="Arial" charset="0"/>
                <a:ea typeface="Arial" charset="0"/>
                <a:cs typeface="Arial" charset="0"/>
              </a:rPr>
              <a:t>Reporting: 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mandatory reporting on the use of the proceeds</a:t>
            </a:r>
          </a:p>
          <a:p>
            <a:pPr marL="365760" lvl="1" indent="0">
              <a:lnSpc>
                <a:spcPct val="150000"/>
              </a:lnSpc>
              <a:buNone/>
            </a:pPr>
            <a:endParaRPr lang="en-GB" sz="1800" b="1" dirty="0">
              <a:latin typeface="Arial" charset="0"/>
              <a:ea typeface="Arial" charset="0"/>
              <a:cs typeface="Arial" charset="0"/>
            </a:endParaRPr>
          </a:p>
          <a:p>
            <a:pPr marL="982980" lvl="2" indent="-342900">
              <a:lnSpc>
                <a:spcPct val="150000"/>
              </a:lnSpc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GB" sz="18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GB" sz="18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3061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EU Taxonomy for sustainable activities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45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391704" cy="49251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EU Green Bond Standard specifies that green products should contribute to at least one of six environmental objectives:</a:t>
            </a:r>
          </a:p>
          <a:p>
            <a:pPr marL="70866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500" dirty="0">
                <a:latin typeface="Arial" charset="0"/>
                <a:ea typeface="Arial" charset="0"/>
                <a:cs typeface="Arial" charset="0"/>
              </a:rPr>
              <a:t>Climate change mitigation</a:t>
            </a:r>
          </a:p>
          <a:p>
            <a:pPr marL="70866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500" dirty="0">
                <a:latin typeface="Arial" charset="0"/>
                <a:ea typeface="Arial" charset="0"/>
                <a:cs typeface="Arial" charset="0"/>
              </a:rPr>
              <a:t>Climate change adaptation</a:t>
            </a:r>
          </a:p>
          <a:p>
            <a:pPr marL="70866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500" dirty="0">
                <a:latin typeface="Arial" charset="0"/>
                <a:ea typeface="Arial" charset="0"/>
                <a:cs typeface="Arial" charset="0"/>
              </a:rPr>
              <a:t>Sustainable use and protection of water and marine resources</a:t>
            </a:r>
          </a:p>
          <a:p>
            <a:pPr marL="70866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500" dirty="0">
                <a:latin typeface="Arial" charset="0"/>
                <a:ea typeface="Arial" charset="0"/>
                <a:cs typeface="Arial" charset="0"/>
              </a:rPr>
              <a:t>Transition to a circular economy</a:t>
            </a:r>
          </a:p>
          <a:p>
            <a:pPr marL="70866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500" dirty="0">
                <a:latin typeface="Arial" charset="0"/>
                <a:ea typeface="Arial" charset="0"/>
                <a:cs typeface="Arial" charset="0"/>
              </a:rPr>
              <a:t>Pollution prevention and control</a:t>
            </a:r>
          </a:p>
          <a:p>
            <a:pPr marL="70866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500" dirty="0">
                <a:latin typeface="Arial" charset="0"/>
                <a:ea typeface="Arial" charset="0"/>
                <a:cs typeface="Arial" charset="0"/>
              </a:rPr>
              <a:t>Protection and restoration of biodiversity and ecosystems</a:t>
            </a:r>
          </a:p>
          <a:p>
            <a:pPr marL="388620" indent="-342900">
              <a:lnSpc>
                <a:spcPct val="150000"/>
              </a:lnSpc>
            </a:pP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A green project should not undermine any of the objectives</a:t>
            </a:r>
          </a:p>
          <a:p>
            <a:pPr marL="388620" indent="-342900">
              <a:lnSpc>
                <a:spcPct val="150000"/>
              </a:lnSpc>
            </a:pP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The EU Green Bond Standard also requires verification of the allocation of the proceeds to green projects by an external party</a:t>
            </a:r>
          </a:p>
          <a:p>
            <a:pPr lvl="1">
              <a:lnSpc>
                <a:spcPct val="150000"/>
              </a:lnSpc>
            </a:pPr>
            <a:endParaRPr lang="en-GB" sz="1500" dirty="0">
              <a:latin typeface="Arial" charset="0"/>
              <a:ea typeface="Arial" charset="0"/>
              <a:cs typeface="Arial" charset="0"/>
            </a:endParaRPr>
          </a:p>
          <a:p>
            <a:pPr marL="365760" lvl="1" indent="0">
              <a:lnSpc>
                <a:spcPct val="150000"/>
              </a:lnSpc>
              <a:buNone/>
            </a:pPr>
            <a:endParaRPr lang="en-GB" sz="1800" b="1" dirty="0">
              <a:latin typeface="Arial" charset="0"/>
              <a:ea typeface="Arial" charset="0"/>
              <a:cs typeface="Arial" charset="0"/>
            </a:endParaRPr>
          </a:p>
          <a:p>
            <a:pPr marL="982980" lvl="2" indent="-342900">
              <a:lnSpc>
                <a:spcPct val="150000"/>
              </a:lnSpc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GB" sz="18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GB" sz="18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543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Green bonds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46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5820" y="1556792"/>
            <a:ext cx="11593288" cy="49251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Sustainable investors are prepared to pay a </a:t>
            </a: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green bond premium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, resulting in a lower yield – known as the ‘clientele effect’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Green bond premium is the difference in yield between green bonds and perfectly matched reference bonds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Green bond premium typically ranges from 0 to 20bp and averages around 5bp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Benefits for issuers is partly offset by higher issuing and reporting costs, also estimated around 5bp per year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Green bonds is more about signaling greenness, than saving on borrowing costs</a:t>
            </a:r>
          </a:p>
          <a:p>
            <a:pPr>
              <a:lnSpc>
                <a:spcPct val="150000"/>
              </a:lnSpc>
            </a:pPr>
            <a:endParaRPr lang="en-GB" sz="1800" i="1" dirty="0">
              <a:latin typeface="Arial" charset="0"/>
              <a:ea typeface="Arial" charset="0"/>
              <a:cs typeface="Arial" charset="0"/>
            </a:endParaRPr>
          </a:p>
          <a:p>
            <a:pPr marL="365760" lvl="1" indent="0">
              <a:lnSpc>
                <a:spcPct val="150000"/>
              </a:lnSpc>
              <a:buNone/>
            </a:pPr>
            <a:endParaRPr lang="en-GB" sz="1800" b="1" dirty="0">
              <a:latin typeface="Arial" charset="0"/>
              <a:ea typeface="Arial" charset="0"/>
              <a:cs typeface="Arial" charset="0"/>
            </a:endParaRPr>
          </a:p>
          <a:p>
            <a:pPr marL="982980" lvl="2" indent="-342900">
              <a:lnSpc>
                <a:spcPct val="150000"/>
              </a:lnSpc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GB" sz="18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GB" sz="18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91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Social bonds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47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79376" y="1704256"/>
            <a:ext cx="11305256" cy="49251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Social bonds need to provide clear social benefits</a:t>
            </a:r>
          </a:p>
          <a:p>
            <a:pPr>
              <a:lnSpc>
                <a:spcPct val="150000"/>
              </a:lnSpc>
            </a:pPr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They are a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payment by results contract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where an organization (with a  social purpose) agrees to deliver outcome on a social project</a:t>
            </a:r>
          </a:p>
          <a:p>
            <a:pPr>
              <a:lnSpc>
                <a:spcPct val="150000"/>
              </a:lnSpc>
            </a:pPr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If the objectives are not reached, investors do not receive a return nor repayment of the principal</a:t>
            </a:r>
          </a:p>
          <a:p>
            <a:pPr>
              <a:lnSpc>
                <a:spcPct val="150000"/>
              </a:lnSpc>
            </a:pPr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Social project categories include, but are not limited to: </a:t>
            </a:r>
          </a:p>
          <a:p>
            <a:pPr lvl="1"/>
            <a:r>
              <a:rPr lang="en-GB" sz="1800" dirty="0">
                <a:latin typeface="Arial" charset="0"/>
                <a:ea typeface="Arial" charset="0"/>
                <a:cs typeface="Arial" charset="0"/>
              </a:rPr>
              <a:t>Affordable basic infrastructure</a:t>
            </a:r>
          </a:p>
          <a:p>
            <a:pPr lvl="1"/>
            <a:r>
              <a:rPr lang="en-GB" sz="1800" dirty="0">
                <a:latin typeface="Arial" charset="0"/>
                <a:ea typeface="Arial" charset="0"/>
                <a:cs typeface="Arial" charset="0"/>
              </a:rPr>
              <a:t>Access to essential services</a:t>
            </a:r>
          </a:p>
          <a:p>
            <a:pPr lvl="1"/>
            <a:r>
              <a:rPr lang="en-GB" sz="1800" dirty="0">
                <a:latin typeface="Arial" charset="0"/>
                <a:ea typeface="Arial" charset="0"/>
                <a:cs typeface="Arial" charset="0"/>
              </a:rPr>
              <a:t>Affordable housing</a:t>
            </a:r>
          </a:p>
          <a:p>
            <a:pPr lvl="1"/>
            <a:r>
              <a:rPr lang="en-GB" sz="1800" dirty="0">
                <a:latin typeface="Arial" charset="0"/>
                <a:ea typeface="Arial" charset="0"/>
                <a:cs typeface="Arial" charset="0"/>
              </a:rPr>
              <a:t>Employment generation</a:t>
            </a:r>
            <a:endParaRPr lang="en-GB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81FDE8B-0788-C0F4-1186-2013A0E0B4A8}"/>
              </a:ext>
            </a:extLst>
          </p:cNvPr>
          <p:cNvSpPr txBox="1">
            <a:spLocks/>
          </p:cNvSpPr>
          <p:nvPr/>
        </p:nvSpPr>
        <p:spPr>
          <a:xfrm>
            <a:off x="5087888" y="4797152"/>
            <a:ext cx="6264696" cy="163857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800" dirty="0">
                <a:latin typeface="Arial" charset="0"/>
                <a:ea typeface="Arial" charset="0"/>
                <a:cs typeface="Arial" charset="0"/>
              </a:rPr>
              <a:t>Food security</a:t>
            </a:r>
          </a:p>
          <a:p>
            <a:pPr lvl="1"/>
            <a:r>
              <a:rPr lang="en-GB" sz="1800" dirty="0">
                <a:latin typeface="Arial" charset="0"/>
                <a:ea typeface="Arial" charset="0"/>
                <a:cs typeface="Arial" charset="0"/>
              </a:rPr>
              <a:t>Socioeconomic advancement</a:t>
            </a:r>
          </a:p>
          <a:p>
            <a:pPr lvl="1"/>
            <a:r>
              <a:rPr lang="en-GB" sz="1800" dirty="0">
                <a:latin typeface="Arial" charset="0"/>
                <a:ea typeface="Arial" charset="0"/>
                <a:cs typeface="Arial" charset="0"/>
              </a:rPr>
              <a:t>Empowerment</a:t>
            </a:r>
            <a:endParaRPr lang="en-GB" sz="1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GB" sz="1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nl-NL" sz="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573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Sustainability-linked bonds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48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40984" y="1704256"/>
            <a:ext cx="11222960" cy="49251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Sustainability-linked bonds can be used for the issuer’s general purposes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They incorporate forward-looking sustainability key performance indicators (KPIs) and sustainable performance targets -&gt; expected to be way forward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Improvement in KPIs leads to lower interest rate payments (i.e. a lower yield)</a:t>
            </a:r>
          </a:p>
          <a:p>
            <a:pPr>
              <a:lnSpc>
                <a:spcPct val="150000"/>
              </a:lnSpc>
            </a:pPr>
            <a:endParaRPr lang="en-GB" sz="1200" dirty="0">
              <a:latin typeface="Arial" charset="0"/>
              <a:ea typeface="Arial" charset="0"/>
              <a:cs typeface="Arial" charset="0"/>
            </a:endParaRPr>
          </a:p>
          <a:p>
            <a:pPr marL="365760" lvl="1" indent="0">
              <a:lnSpc>
                <a:spcPct val="150000"/>
              </a:lnSpc>
              <a:buNone/>
            </a:pPr>
            <a:endParaRPr lang="en-GB" sz="1400" b="1" dirty="0">
              <a:latin typeface="Arial" charset="0"/>
              <a:ea typeface="Arial" charset="0"/>
              <a:cs typeface="Arial" charset="0"/>
            </a:endParaRPr>
          </a:p>
          <a:p>
            <a:pPr marL="982980" lvl="2" indent="-342900">
              <a:lnSpc>
                <a:spcPct val="150000"/>
              </a:lnSpc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GB" sz="1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GB" sz="1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nl-NL" sz="12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764BE2-8D66-24A5-F944-06F0A4F47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222298"/>
              </p:ext>
            </p:extLst>
          </p:nvPr>
        </p:nvGraphicFramePr>
        <p:xfrm>
          <a:off x="1199456" y="4725144"/>
          <a:ext cx="5511775" cy="1428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0572">
                  <a:extLst>
                    <a:ext uri="{9D8B030D-6E8A-4147-A177-3AD203B41FA5}">
                      <a16:colId xmlns:a16="http://schemas.microsoft.com/office/drawing/2014/main" val="3810289607"/>
                    </a:ext>
                  </a:extLst>
                </a:gridCol>
                <a:gridCol w="2461203">
                  <a:extLst>
                    <a:ext uri="{9D8B030D-6E8A-4147-A177-3AD203B41FA5}">
                      <a16:colId xmlns:a16="http://schemas.microsoft.com/office/drawing/2014/main" val="2612071649"/>
                    </a:ext>
                  </a:extLst>
                </a:gridCol>
              </a:tblGrid>
              <a:tr h="2857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Label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4088789"/>
                  </a:ext>
                </a:extLst>
              </a:tr>
              <a:tr h="2857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 bonds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of proceeds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13800"/>
                  </a:ext>
                </a:extLst>
              </a:tr>
              <a:tr h="2857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bonds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of proceeds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647360"/>
                  </a:ext>
                </a:extLst>
              </a:tr>
              <a:tr h="2857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Sustainability bonds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of proceeds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432621"/>
                  </a:ext>
                </a:extLst>
              </a:tr>
              <a:tr h="2857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Sustainability-linked bonds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1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Entity KPI-linked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1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184494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81D9E7-6789-B477-9966-CD0092C3DB86}"/>
              </a:ext>
            </a:extLst>
          </p:cNvPr>
          <p:cNvCxnSpPr/>
          <p:nvPr/>
        </p:nvCxnSpPr>
        <p:spPr>
          <a:xfrm flipH="1">
            <a:off x="6445751" y="5721846"/>
            <a:ext cx="64807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EEFBD89-F7DB-DD88-1F8C-C7724D82F743}"/>
              </a:ext>
            </a:extLst>
          </p:cNvPr>
          <p:cNvSpPr/>
          <p:nvPr/>
        </p:nvSpPr>
        <p:spPr>
          <a:xfrm>
            <a:off x="7093823" y="5517232"/>
            <a:ext cx="4536504" cy="409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combination of green and social projects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040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Conclusions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49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11200" y="1516698"/>
            <a:ext cx="10976864" cy="492514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The pricing of bonds is relevant for corporate finance for two reasons: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The yield on government bonds serves as the risk-free rate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Companies issue bonds to finance their operations</a:t>
            </a:r>
          </a:p>
          <a:p>
            <a:pPr lvl="1">
              <a:lnSpc>
                <a:spcPct val="150000"/>
              </a:lnSpc>
            </a:pPr>
            <a:endParaRPr lang="en-GB" sz="3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Bond markets are bigger than stock markets, with institutional investors typically holding more bonds than equity</a:t>
            </a:r>
          </a:p>
          <a:p>
            <a:pPr>
              <a:lnSpc>
                <a:spcPct val="150000"/>
              </a:lnSpc>
            </a:pPr>
            <a:endParaRPr lang="en-GB" sz="3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Companies that can better adapt their business model face a lower credit risk</a:t>
            </a:r>
          </a:p>
          <a:p>
            <a:pPr>
              <a:lnSpc>
                <a:spcPct val="150000"/>
              </a:lnSpc>
            </a:pPr>
            <a:endParaRPr lang="en-GB" sz="3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There is innovation in the form of green bonds and social bonds to cater for sustainable investment projects of governments and companies</a:t>
            </a:r>
            <a:endParaRPr lang="nl-NL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67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Bond payments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5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391704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A bond certificate indicates the amounts and dates of all payments (principal + interest) to be made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600" i="1" dirty="0">
                <a:latin typeface="Arial" charset="0"/>
                <a:ea typeface="Arial" charset="0"/>
                <a:cs typeface="Arial" charset="0"/>
              </a:rPr>
              <a:t>maturity date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of the bond is the final repayment date, and the time until the maturity date is the </a:t>
            </a:r>
            <a:r>
              <a:rPr lang="en-US" sz="2600" i="1" dirty="0">
                <a:latin typeface="Arial" charset="0"/>
                <a:ea typeface="Arial" charset="0"/>
                <a:cs typeface="Arial" charset="0"/>
              </a:rPr>
              <a:t>term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of the bond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Two types of payments made on a bond: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Promised periodic interest payments, called </a:t>
            </a:r>
            <a:r>
              <a:rPr lang="en-US" sz="2200" i="1" dirty="0">
                <a:latin typeface="Arial" charset="0"/>
                <a:ea typeface="Arial" charset="0"/>
                <a:cs typeface="Arial" charset="0"/>
              </a:rPr>
              <a:t>coupons</a:t>
            </a:r>
          </a:p>
          <a:p>
            <a:pPr lvl="1">
              <a:lnSpc>
                <a:spcPct val="150000"/>
              </a:lnSpc>
            </a:pPr>
            <a:r>
              <a:rPr lang="en-US" sz="2200" i="1" dirty="0">
                <a:latin typeface="Arial" charset="0"/>
                <a:ea typeface="Arial" charset="0"/>
                <a:cs typeface="Arial" charset="0"/>
              </a:rPr>
              <a:t>Principal / face value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of the bond, to be paid at maturity</a:t>
            </a:r>
            <a:endParaRPr lang="en-US" sz="2200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851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Types of bonds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6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391704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>
                <a:latin typeface="Arial" charset="0"/>
                <a:ea typeface="Arial" charset="0"/>
                <a:cs typeface="Arial" charset="0"/>
              </a:rPr>
              <a:t>Government / sovereign bonds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are issued by national governments (countries)</a:t>
            </a:r>
          </a:p>
          <a:p>
            <a:pPr>
              <a:lnSpc>
                <a:spcPct val="150000"/>
              </a:lnSpc>
            </a:pPr>
            <a:r>
              <a:rPr lang="en-US" sz="2200" i="1" dirty="0">
                <a:latin typeface="Arial" charset="0"/>
                <a:ea typeface="Arial" charset="0"/>
                <a:cs typeface="Arial" charset="0"/>
              </a:rPr>
              <a:t>Corporate bonds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are issued by companies or financial institutions</a:t>
            </a:r>
          </a:p>
          <a:p>
            <a:pPr lvl="1">
              <a:lnSpc>
                <a:spcPct val="150000"/>
              </a:lnSpc>
            </a:pPr>
            <a:r>
              <a:rPr lang="en-US" sz="1900" i="1" dirty="0">
                <a:latin typeface="Arial" charset="0"/>
                <a:ea typeface="Arial" charset="0"/>
                <a:cs typeface="Arial" charset="0"/>
              </a:rPr>
              <a:t>Secured bonds 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contain assets as collateral (i.e. mortgage bonds)</a:t>
            </a:r>
          </a:p>
          <a:p>
            <a:pPr lvl="1">
              <a:lnSpc>
                <a:spcPct val="150000"/>
              </a:lnSpc>
            </a:pPr>
            <a:r>
              <a:rPr lang="en-US" sz="1900" i="1" dirty="0">
                <a:latin typeface="Arial" charset="0"/>
                <a:ea typeface="Arial" charset="0"/>
                <a:cs typeface="Arial" charset="0"/>
              </a:rPr>
              <a:t>Unsecured bonds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have lower seniority / priority</a:t>
            </a:r>
            <a:endParaRPr lang="en-US" sz="1900" i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D04B05A-D097-5CF7-D3EA-9F4FE40DA3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3977624"/>
              </p:ext>
            </p:extLst>
          </p:nvPr>
        </p:nvGraphicFramePr>
        <p:xfrm>
          <a:off x="1812194" y="3979270"/>
          <a:ext cx="8880540" cy="2526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732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Bond valuation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7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391704" cy="4925144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>
                    <a:latin typeface="Arial" charset="0"/>
                    <a:ea typeface="Arial" charset="0"/>
                    <a:cs typeface="Arial" charset="0"/>
                  </a:rPr>
                  <a:t>Bond prices result from discounting promised cash flows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>
                    <a:latin typeface="Arial" charset="0"/>
                    <a:ea typeface="Arial" charset="0"/>
                    <a:cs typeface="Arial" charset="0"/>
                  </a:rPr>
                  <a:t>The price value of a coupon bond </a:t>
                </a:r>
                <a:r>
                  <a:rPr lang="en-US" sz="2600" i="1" dirty="0">
                    <a:latin typeface="Arial" charset="0"/>
                    <a:ea typeface="Arial" charset="0"/>
                    <a:cs typeface="Arial" charset="0"/>
                  </a:rPr>
                  <a:t>P </a:t>
                </a:r>
                <a:r>
                  <a:rPr lang="en-US" sz="2600" dirty="0">
                    <a:latin typeface="Arial" charset="0"/>
                    <a:ea typeface="Arial" charset="0"/>
                    <a:cs typeface="Arial" charset="0"/>
                  </a:rPr>
                  <a:t>equals the present value of its coupons plus the present value of the face value </a:t>
                </a:r>
                <a:r>
                  <a:rPr lang="en-US" sz="2600" i="1" dirty="0">
                    <a:latin typeface="Arial" charset="0"/>
                    <a:ea typeface="Arial" charset="0"/>
                    <a:cs typeface="Arial" charset="0"/>
                  </a:rPr>
                  <a:t>FV</a:t>
                </a:r>
                <a:r>
                  <a:rPr lang="en-US" sz="2600" dirty="0">
                    <a:latin typeface="Arial" charset="0"/>
                    <a:ea typeface="Arial" charset="0"/>
                    <a:cs typeface="Arial" charset="0"/>
                  </a:rPr>
                  <a:t> with maturity </a:t>
                </a:r>
                <a:r>
                  <a:rPr lang="en-US" sz="2600" i="1" dirty="0">
                    <a:latin typeface="Arial" charset="0"/>
                    <a:ea typeface="Arial" charset="0"/>
                    <a:cs typeface="Arial" charset="0"/>
                  </a:rPr>
                  <a:t>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𝑃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𝐶𝑃𝑁</m:t>
                          </m:r>
                        </m:num>
                        <m:den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(1+</m:t>
                          </m:r>
                          <m:sSub>
                            <m:sSubPr>
                              <m:ctrlP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𝑌𝑇𝑀</m:t>
                              </m:r>
                            </m:e>
                            <m: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)</m:t>
                          </m:r>
                        </m:den>
                      </m:f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𝐶𝑃𝑁</m:t>
                          </m:r>
                        </m:num>
                        <m:den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(1+</m:t>
                          </m:r>
                          <m:sSub>
                            <m:sSubPr>
                              <m:ctrlP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𝑌𝑇𝑀</m:t>
                              </m:r>
                            </m:e>
                            <m: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+...+</m:t>
                      </m:r>
                      <m:f>
                        <m:fPr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𝐶𝑃𝑁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𝐹𝑉</m:t>
                          </m:r>
                        </m:num>
                        <m:den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(1+</m:t>
                          </m:r>
                          <m:sSub>
                            <m:sSubPr>
                              <m:ctrlP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𝑌𝑇𝑀</m:t>
                              </m:r>
                            </m:e>
                            <m: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𝑁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𝑌𝑇𝑀</m:t>
                    </m:r>
                  </m:oMath>
                </a14:m>
                <a:r>
                  <a:rPr lang="en-US" sz="2200" dirty="0">
                    <a:latin typeface="Arial" charset="0"/>
                    <a:ea typeface="Arial" charset="0"/>
                    <a:cs typeface="Arial" charset="0"/>
                  </a:rPr>
                  <a:t>= the </a:t>
                </a:r>
                <a:r>
                  <a:rPr lang="en-US" sz="2200" i="1" dirty="0">
                    <a:latin typeface="Arial" charset="0"/>
                    <a:ea typeface="Arial" charset="0"/>
                    <a:cs typeface="Arial" charset="0"/>
                  </a:rPr>
                  <a:t>yield to maturity</a:t>
                </a:r>
                <a:r>
                  <a:rPr lang="en-US" sz="2200" dirty="0">
                    <a:latin typeface="Arial" charset="0"/>
                    <a:ea typeface="Arial" charset="0"/>
                    <a:cs typeface="Arial" charset="0"/>
                  </a:rPr>
                  <a:t> of a zero-coupon bond with the same maturity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𝐶𝑃𝑁</m:t>
                    </m:r>
                  </m:oMath>
                </a14:m>
                <a:r>
                  <a:rPr lang="en-US" sz="2200" dirty="0">
                    <a:latin typeface="Arial" charset="0"/>
                    <a:ea typeface="Arial" charset="0"/>
                    <a:cs typeface="Arial" charset="0"/>
                  </a:rPr>
                  <a:t> = the coupon payment, determined by the annual coupon rate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𝐴𝐶𝑅</m:t>
                    </m:r>
                  </m:oMath>
                </a14:m>
                <a:r>
                  <a:rPr lang="en-US" sz="2200" dirty="0">
                    <a:latin typeface="Arial" charset="0"/>
                    <a:ea typeface="Arial" charset="0"/>
                    <a:cs typeface="Arial" charset="0"/>
                  </a:rPr>
                  <a:t> and the number of</a:t>
                </a:r>
                <a:br>
                  <a:rPr lang="en-US" sz="2200" dirty="0">
                    <a:latin typeface="Arial" charset="0"/>
                    <a:ea typeface="Arial" charset="0"/>
                    <a:cs typeface="Arial" charset="0"/>
                  </a:rPr>
                </a:br>
                <a:r>
                  <a:rPr lang="en-US" sz="2200" dirty="0">
                    <a:latin typeface="Arial" charset="0"/>
                    <a:ea typeface="Arial" charset="0"/>
                    <a:cs typeface="Arial" charset="0"/>
                  </a:rPr>
                  <a:t>	 coupon payments per year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𝑁𝑟</m:t>
                    </m:r>
                  </m:oMath>
                </a14:m>
                <a:r>
                  <a:rPr lang="en-US" sz="2200" dirty="0">
                    <a:latin typeface="Arial" charset="0"/>
                    <a:ea typeface="Arial" charset="0"/>
                    <a:cs typeface="Arial" charset="0"/>
                  </a:rPr>
                  <a:t> 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𝐶𝑃𝑁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𝐴𝐶𝑅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𝐹𝑉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𝑁𝑟</m:t>
                        </m:r>
                      </m:den>
                    </m:f>
                  </m:oMath>
                </a14:m>
                <a:endParaRPr lang="en-US" sz="2000" b="0" dirty="0">
                  <a:latin typeface="Arial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391704" cy="4925144"/>
              </a:xfrm>
              <a:blipFill>
                <a:blip r:embed="rId2"/>
                <a:stretch>
                  <a:fillRect l="-122" r="-61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067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Bond valuation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8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391704" cy="492514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000" dirty="0">
                    <a:latin typeface="Arial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Example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b="0" dirty="0">
                    <a:latin typeface="Arial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Coupon payment (</a:t>
                </a:r>
                <a:r>
                  <a:rPr lang="en-US" sz="2000" b="0" i="1" dirty="0">
                    <a:latin typeface="Arial" charset="0"/>
                    <a:ea typeface="Calibri" panose="020F0502020204030204" pitchFamily="34" charset="0"/>
                    <a:cs typeface="Calibri" panose="020F0502020204030204" pitchFamily="34" charset="0"/>
                  </a:rPr>
                  <a:t>CPN</a:t>
                </a:r>
                <a:r>
                  <a:rPr lang="en-US" sz="2000" b="0" dirty="0">
                    <a:latin typeface="Arial" charset="0"/>
                    <a:ea typeface="Calibri" panose="020F0502020204030204" pitchFamily="34" charset="0"/>
                    <a:cs typeface="Calibri" panose="020F0502020204030204" pitchFamily="34" charset="0"/>
                  </a:rPr>
                  <a:t>): $30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Arial" charset="0"/>
                    <a:ea typeface="Calibri" panose="020F0502020204030204" pitchFamily="34" charset="0"/>
                    <a:cs typeface="Calibri" panose="020F0502020204030204" pitchFamily="34" charset="0"/>
                  </a:rPr>
                  <a:t>Annual coupon rate (</a:t>
                </a:r>
                <a:r>
                  <a:rPr lang="en-US" sz="2000" i="1" dirty="0">
                    <a:latin typeface="Arial" charset="0"/>
                    <a:ea typeface="Calibri" panose="020F0502020204030204" pitchFamily="34" charset="0"/>
                    <a:cs typeface="Calibri" panose="020F0502020204030204" pitchFamily="34" charset="0"/>
                  </a:rPr>
                  <a:t>ACR</a:t>
                </a:r>
                <a:r>
                  <a:rPr lang="en-US" sz="2000" dirty="0">
                    <a:latin typeface="Arial" charset="0"/>
                    <a:ea typeface="Calibri" panose="020F0502020204030204" pitchFamily="34" charset="0"/>
                    <a:cs typeface="Calibri" panose="020F0502020204030204" pitchFamily="34" charset="0"/>
                  </a:rPr>
                  <a:t>): 6%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b="0" dirty="0">
                    <a:latin typeface="Arial" charset="0"/>
                    <a:ea typeface="Calibri" panose="020F0502020204030204" pitchFamily="34" charset="0"/>
                    <a:cs typeface="Calibri" panose="020F0502020204030204" pitchFamily="34" charset="0"/>
                  </a:rPr>
                  <a:t>Number of coupon payments (</a:t>
                </a:r>
                <a:r>
                  <a:rPr lang="en-US" sz="2000" b="0" i="1" dirty="0">
                    <a:latin typeface="Arial" charset="0"/>
                    <a:ea typeface="Calibri" panose="020F0502020204030204" pitchFamily="34" charset="0"/>
                    <a:cs typeface="Calibri" panose="020F0502020204030204" pitchFamily="34" charset="0"/>
                  </a:rPr>
                  <a:t>Nr</a:t>
                </a:r>
                <a:r>
                  <a:rPr lang="en-US" sz="2000" b="0" dirty="0">
                    <a:latin typeface="Arial" charset="0"/>
                    <a:ea typeface="Calibri" panose="020F0502020204030204" pitchFamily="34" charset="0"/>
                    <a:cs typeface="Calibri" panose="020F0502020204030204" pitchFamily="34" charset="0"/>
                  </a:rPr>
                  <a:t>): 2</a:t>
                </a:r>
              </a:p>
              <a:p>
                <a:pPr>
                  <a:lnSpc>
                    <a:spcPct val="150000"/>
                  </a:lnSpc>
                </a:pPr>
                <a:endParaRPr lang="en-US" sz="900" dirty="0">
                  <a:latin typeface="Arial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000" dirty="0">
                    <a:latin typeface="Arial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Solution</a:t>
                </a:r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𝐶𝑃𝑁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𝐴𝐶𝑅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∗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𝐹𝑉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𝑁𝑟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=$30=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6%∗$1,000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latin typeface="Arial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200" dirty="0">
                    <a:latin typeface="Arial" charset="0"/>
                    <a:ea typeface="Arial" charset="0"/>
                    <a:cs typeface="Arial" charset="0"/>
                  </a:rPr>
                  <a:t>coupon of $30 is paid every 6 months</a:t>
                </a:r>
                <a:br>
                  <a:rPr lang="en-US" sz="2200" dirty="0">
                    <a:latin typeface="Arial" charset="0"/>
                    <a:ea typeface="Arial" charset="0"/>
                    <a:cs typeface="Arial" charset="0"/>
                  </a:rPr>
                </a:br>
                <a:r>
                  <a:rPr lang="en-US" sz="2200" dirty="0">
                    <a:latin typeface="Arial" charset="0"/>
                    <a:ea typeface="Arial" charset="0"/>
                    <a:cs typeface="Arial" charset="0"/>
                  </a:rPr>
                  <a:t>remember face value (</a:t>
                </a:r>
                <a:r>
                  <a:rPr lang="en-US" sz="2200" i="1" dirty="0">
                    <a:latin typeface="Arial" charset="0"/>
                    <a:ea typeface="Arial" charset="0"/>
                    <a:cs typeface="Arial" charset="0"/>
                  </a:rPr>
                  <a:t>FV</a:t>
                </a:r>
                <a:r>
                  <a:rPr lang="en-US" sz="2200" dirty="0">
                    <a:latin typeface="Arial" charset="0"/>
                    <a:ea typeface="Arial" charset="0"/>
                    <a:cs typeface="Arial" charset="0"/>
                  </a:rPr>
                  <a:t>) = $1,000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391704" cy="4925144"/>
              </a:xfrm>
              <a:blipFill>
                <a:blip r:embed="rId2"/>
                <a:stretch>
                  <a:fillRect l="-61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879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Bond valuation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9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391704" cy="4925144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>
                    <a:latin typeface="Arial" charset="0"/>
                    <a:ea typeface="Arial" charset="0"/>
                    <a:cs typeface="Arial" charset="0"/>
                  </a:rPr>
                  <a:t>The coupon payments form a stream of equal cash flows paid at regular intervals, this equals an </a:t>
                </a:r>
                <a:r>
                  <a:rPr lang="en-US" sz="2600" i="1" dirty="0">
                    <a:latin typeface="Arial" charset="0"/>
                    <a:ea typeface="Arial" charset="0"/>
                    <a:cs typeface="Arial" charset="0"/>
                  </a:rPr>
                  <a:t>annuity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>
                    <a:latin typeface="Arial" charset="0"/>
                    <a:ea typeface="Calibri" panose="020F0502020204030204" pitchFamily="34" charset="0"/>
                    <a:cs typeface="Arial" charset="0"/>
                  </a:rPr>
                  <a:t>The present value of a bond becomes the sum of the ‘coupon annuity’ and the face value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b="0" dirty="0">
                    <a:latin typeface="Arial" charset="0"/>
                    <a:ea typeface="Calibri" panose="020F0502020204030204" pitchFamily="34" charset="0"/>
                    <a:cs typeface="Arial" charset="0"/>
                  </a:rPr>
                  <a:t>The </a:t>
                </a:r>
                <a:r>
                  <a:rPr lang="en-US" sz="2600" b="0" i="1" dirty="0">
                    <a:latin typeface="Arial" charset="0"/>
                    <a:ea typeface="Calibri" panose="020F0502020204030204" pitchFamily="34" charset="0"/>
                    <a:cs typeface="Arial" charset="0"/>
                  </a:rPr>
                  <a:t>yield to maturity (YTM) </a:t>
                </a:r>
                <a:r>
                  <a:rPr lang="en-US" sz="2600" dirty="0">
                    <a:latin typeface="Arial" charset="0"/>
                    <a:ea typeface="Calibri" panose="020F0502020204030204" pitchFamily="34" charset="0"/>
                    <a:cs typeface="Arial" charset="0"/>
                  </a:rPr>
                  <a:t>or </a:t>
                </a:r>
                <a:r>
                  <a:rPr lang="en-US" sz="2600" i="1" dirty="0">
                    <a:latin typeface="Arial" charset="0"/>
                    <a:ea typeface="Calibri" panose="020F0502020204030204" pitchFamily="34" charset="0"/>
                    <a:cs typeface="Arial" charset="0"/>
                  </a:rPr>
                  <a:t>yield (y)</a:t>
                </a:r>
                <a:r>
                  <a:rPr lang="en-US" sz="2600" dirty="0">
                    <a:latin typeface="Arial" charset="0"/>
                    <a:ea typeface="Calibri" panose="020F0502020204030204" pitchFamily="34" charset="0"/>
                    <a:cs typeface="Arial" charset="0"/>
                  </a:rPr>
                  <a:t> is the discount rate that sets the present value of payments equal to its current market price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b="0" dirty="0">
                    <a:latin typeface="Arial" charset="0"/>
                    <a:ea typeface="Calibri" panose="020F0502020204030204" pitchFamily="34" charset="0"/>
                    <a:cs typeface="Arial" charset="0"/>
                  </a:rPr>
                  <a:t>Therefore, the price of a bond with maturity </a:t>
                </a:r>
                <a:r>
                  <a:rPr lang="en-US" sz="2600" b="0" i="1" dirty="0">
                    <a:latin typeface="Arial" charset="0"/>
                    <a:ea typeface="Calibri" panose="020F0502020204030204" pitchFamily="34" charset="0"/>
                    <a:cs typeface="Arial" charset="0"/>
                  </a:rPr>
                  <a:t>N</a:t>
                </a:r>
                <a:r>
                  <a:rPr lang="en-US" sz="2600" b="0" dirty="0">
                    <a:latin typeface="Arial" charset="0"/>
                    <a:ea typeface="Calibri" panose="020F0502020204030204" pitchFamily="34" charset="0"/>
                    <a:cs typeface="Arial" charset="0"/>
                  </a:rPr>
                  <a:t> is: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GB" sz="26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6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𝐶𝑃𝑁</m:t>
                      </m:r>
                      <m:r>
                        <a:rPr lang="en-GB" sz="26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 </m:t>
                      </m:r>
                      <m:f>
                        <m:fPr>
                          <m:ctrlPr>
                            <a:rPr lang="en-GB" sz="17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r>
                        <a:rPr lang="en-GB" sz="2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(1−</m:t>
                      </m:r>
                      <m:f>
                        <m:fPr>
                          <m:ctrlPr>
                            <a:rPr lang="en-GB" sz="17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7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r>
                                    <a:rPr lang="en-GB" sz="2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en-GB" sz="2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)+</m:t>
                      </m:r>
                      <m:f>
                        <m:fPr>
                          <m:ctrlPr>
                            <a:rPr lang="en-GB" sz="17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𝐹𝑉</m:t>
                          </m:r>
                        </m:num>
                        <m:den>
                          <m:sSup>
                            <m:sSupPr>
                              <m:ctrlPr>
                                <a:rPr lang="en-GB" sz="17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(1+</m:t>
                              </m:r>
                              <m:r>
                                <a:rPr lang="en-GB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GB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b="0" dirty="0">
                  <a:latin typeface="Arial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391704" cy="4925144"/>
              </a:xfrm>
              <a:blipFill>
                <a:blip r:embed="rId2"/>
                <a:stretch>
                  <a:fillRect l="-1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258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3">
      <a:dk1>
        <a:sysClr val="windowText" lastClr="000000"/>
      </a:dk1>
      <a:lt1>
        <a:sysClr val="window" lastClr="FFFFFF"/>
      </a:lt1>
      <a:dk2>
        <a:srgbClr val="457B9E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27541</TotalTime>
  <Words>4010</Words>
  <Application>Microsoft Macintosh PowerPoint</Application>
  <PresentationFormat>Breedbeeld</PresentationFormat>
  <Paragraphs>876</Paragraphs>
  <Slides>49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49</vt:i4>
      </vt:variant>
    </vt:vector>
  </HeadingPairs>
  <TitlesOfParts>
    <vt:vector size="57" baseType="lpstr">
      <vt:lpstr>Arial</vt:lpstr>
      <vt:lpstr>Calibri</vt:lpstr>
      <vt:lpstr>Cambria Math</vt:lpstr>
      <vt:lpstr>Helvetica Neue</vt:lpstr>
      <vt:lpstr>Tw Cen MT</vt:lpstr>
      <vt:lpstr>Wingdings</vt:lpstr>
      <vt:lpstr>Wingdings 2</vt:lpstr>
      <vt:lpstr>Median</vt:lpstr>
      <vt:lpstr>Corporate Finance for Long-Term Value  </vt:lpstr>
      <vt:lpstr>Chapter 8: Valuing bonds</vt:lpstr>
      <vt:lpstr>The BIG Picture</vt:lpstr>
      <vt:lpstr>The bond market</vt:lpstr>
      <vt:lpstr>Bond payments</vt:lpstr>
      <vt:lpstr>Types of bonds</vt:lpstr>
      <vt:lpstr>Bond valuation</vt:lpstr>
      <vt:lpstr>Bond valuation</vt:lpstr>
      <vt:lpstr>Bond valuation</vt:lpstr>
      <vt:lpstr>Bond valuation</vt:lpstr>
      <vt:lpstr>Zero-coupon bonds</vt:lpstr>
      <vt:lpstr>Interest rate changes</vt:lpstr>
      <vt:lpstr>Duration</vt:lpstr>
      <vt:lpstr>Term structure of interest rates</vt:lpstr>
      <vt:lpstr>Government bond yield</vt:lpstr>
      <vt:lpstr>Yields on coupon bonds with the same maturity</vt:lpstr>
      <vt:lpstr>Yields on coupon bonds with different maturities</vt:lpstr>
      <vt:lpstr>Term structure</vt:lpstr>
      <vt:lpstr>Inflation</vt:lpstr>
      <vt:lpstr>Drivers of yields on government bonds</vt:lpstr>
      <vt:lpstr>Government bond yields as risk-free rates</vt:lpstr>
      <vt:lpstr>Drivers of yields on corporate bonds</vt:lpstr>
      <vt:lpstr>Drivers of yields on corporate bonds</vt:lpstr>
      <vt:lpstr>Credit risk</vt:lpstr>
      <vt:lpstr>Credit risk - example</vt:lpstr>
      <vt:lpstr>Credit risk</vt:lpstr>
      <vt:lpstr>Yield, credit and liquidity spreads</vt:lpstr>
      <vt:lpstr>Be very precise on credit definitions</vt:lpstr>
      <vt:lpstr>Example</vt:lpstr>
      <vt:lpstr>Corporate bonds during times of crises</vt:lpstr>
      <vt:lpstr>Credit ratings</vt:lpstr>
      <vt:lpstr>Agency costs</vt:lpstr>
      <vt:lpstr>Liquidity risk</vt:lpstr>
      <vt:lpstr>Integrating sustainability into bond valuation</vt:lpstr>
      <vt:lpstr>From sustainability to credit risk</vt:lpstr>
      <vt:lpstr>Integrating sustainability into bond valuation</vt:lpstr>
      <vt:lpstr>Altman Z-score</vt:lpstr>
      <vt:lpstr>Altman Z-score</vt:lpstr>
      <vt:lpstr>Evonik’s Z-score</vt:lpstr>
      <vt:lpstr>Evonik’s Z-score</vt:lpstr>
      <vt:lpstr>Integrated value calculation</vt:lpstr>
      <vt:lpstr>Case-studies integrated value calculation</vt:lpstr>
      <vt:lpstr>Green bonds</vt:lpstr>
      <vt:lpstr>Green bonds</vt:lpstr>
      <vt:lpstr>EU Taxonomy for sustainable activities</vt:lpstr>
      <vt:lpstr>Green bonds</vt:lpstr>
      <vt:lpstr>Social bonds</vt:lpstr>
      <vt:lpstr>Sustainability-linked bonds</vt:lpstr>
      <vt:lpstr>Conclusions</vt:lpstr>
    </vt:vector>
  </TitlesOfParts>
  <Company>RSM Erasmus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Finance for Long-Term Value</dc:title>
  <dc:creator>Administrator</dc:creator>
  <dc:description>Book Slides</dc:description>
  <cp:lastModifiedBy>Dirk Schoenmaker</cp:lastModifiedBy>
  <cp:revision>440</cp:revision>
  <cp:lastPrinted>2017-10-25T07:51:07Z</cp:lastPrinted>
  <dcterms:created xsi:type="dcterms:W3CDTF">2014-04-08T12:02:43Z</dcterms:created>
  <dcterms:modified xsi:type="dcterms:W3CDTF">2023-09-04T18:43:52Z</dcterms:modified>
</cp:coreProperties>
</file>