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444" r:id="rId3"/>
    <p:sldId id="473" r:id="rId4"/>
    <p:sldId id="458" r:id="rId5"/>
    <p:sldId id="474" r:id="rId6"/>
    <p:sldId id="475" r:id="rId7"/>
    <p:sldId id="476" r:id="rId8"/>
    <p:sldId id="457" r:id="rId9"/>
    <p:sldId id="477" r:id="rId10"/>
    <p:sldId id="478" r:id="rId11"/>
    <p:sldId id="479" r:id="rId12"/>
    <p:sldId id="463" r:id="rId13"/>
    <p:sldId id="464" r:id="rId14"/>
    <p:sldId id="466" r:id="rId15"/>
    <p:sldId id="480" r:id="rId16"/>
    <p:sldId id="481" r:id="rId17"/>
    <p:sldId id="482" r:id="rId18"/>
    <p:sldId id="483" r:id="rId19"/>
    <p:sldId id="484" r:id="rId20"/>
    <p:sldId id="485" r:id="rId21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10A32BA-3B9D-401F-8BB3-E1ABE0C3621A}">
          <p14:sldIdLst>
            <p14:sldId id="256"/>
            <p14:sldId id="444"/>
            <p14:sldId id="473"/>
          </p14:sldIdLst>
        </p14:section>
        <p14:section name="1.1 Social and planetary boundaries in a full world" id="{82B96233-CE70-49E5-8BF3-3164E0F97AA4}">
          <p14:sldIdLst>
            <p14:sldId id="458"/>
            <p14:sldId id="474"/>
            <p14:sldId id="475"/>
            <p14:sldId id="476"/>
          </p14:sldIdLst>
        </p14:section>
        <p14:section name="1.2 Sustainable Development Goals" id="{07974BBC-226C-43E9-B527-C5E45488056F}">
          <p14:sldIdLst>
            <p14:sldId id="457"/>
            <p14:sldId id="477"/>
            <p14:sldId id="478"/>
          </p14:sldIdLst>
        </p14:section>
        <p14:section name="1.3 The objective of the company" id="{1B5E020B-0A55-42F0-B327-34E1E91E56D2}">
          <p14:sldIdLst>
            <p14:sldId id="479"/>
            <p14:sldId id="463"/>
            <p14:sldId id="464"/>
          </p14:sldIdLst>
        </p14:section>
        <p14:section name="1.4 Integration of sustainability into corporate finance" id="{0B8C8D70-6501-440C-AA19-D44D220C2217}">
          <p14:sldIdLst>
            <p14:sldId id="466"/>
            <p14:sldId id="480"/>
            <p14:sldId id="481"/>
            <p14:sldId id="482"/>
            <p14:sldId id="483"/>
            <p14:sldId id="484"/>
          </p14:sldIdLst>
        </p14:section>
        <p14:section name="1.5 Conclusions" id="{178EF25C-958A-4121-8DF3-1B822610ACA1}">
          <p14:sldIdLst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C09F08-18AB-00D1-1B8C-6B475E567364}" name="Dirk Schoenmaker" initials="DS" userId="661d7b1468ffb9d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  <a:srgbClr val="E84A8E"/>
    <a:srgbClr val="DA970F"/>
    <a:srgbClr val="5E8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96"/>
    <p:restoredTop sz="95369"/>
  </p:normalViewPr>
  <p:slideViewPr>
    <p:cSldViewPr>
      <p:cViewPr varScale="1">
        <p:scale>
          <a:sx n="120" d="100"/>
          <a:sy n="120" d="100"/>
        </p:scale>
        <p:origin x="20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10417-1981-0944-9FB4-2782E5F3791F}" type="doc">
      <dgm:prSet loTypeId="urn:microsoft.com/office/officeart/2005/8/layout/radial4#1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F117722-BDD0-ED46-815C-99694B0BF205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l-NL" sz="1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Integrated</a:t>
          </a:r>
          <a:r>
            <a: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l-NL" sz="1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value</a:t>
          </a:r>
          <a:br>
            <a: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Integrated</a:t>
          </a:r>
          <a:r>
            <a:rPr lang="nl-NL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model</a:t>
          </a:r>
          <a:endParaRPr lang="nl-NL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D58AD8-62A8-DA43-ADDA-4B27B0166E4E}" type="parTrans" cxnId="{6B37F7A7-9CEC-C94C-B579-5A164494DCCC}">
      <dgm:prSet/>
      <dgm:spPr/>
      <dgm:t>
        <a:bodyPr/>
        <a:lstStyle/>
        <a:p>
          <a:endParaRPr lang="nl-NL" sz="20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3B8EC9-B5F5-DC46-A5F7-E2E0F574CE1D}" type="sibTrans" cxnId="{6B37F7A7-9CEC-C94C-B579-5A164494DCCC}">
      <dgm:prSet/>
      <dgm:spPr/>
      <dgm:t>
        <a:bodyPr/>
        <a:lstStyle/>
        <a:p>
          <a:endParaRPr lang="nl-NL" sz="20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98DF89-6571-1C43-A6CC-67803D2613EC}">
      <dgm:prSet custRadScaleRad="147285" custRadScaleInc="51110"/>
      <dgm:spPr/>
      <dgm:t>
        <a:bodyPr/>
        <a:lstStyle/>
        <a:p>
          <a:endParaRPr lang="nl-NL" sz="20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86879C-3FFE-6847-A26D-55CE6391B21D}" type="parTrans" cxnId="{95D78697-9254-7F4C-A085-E6AE28D8C524}">
      <dgm:prSet/>
      <dgm:spPr/>
      <dgm:t>
        <a:bodyPr/>
        <a:lstStyle/>
        <a:p>
          <a:endParaRPr lang="nl-NL" sz="20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C28FD3-9DE2-1B46-BB35-506ACA0169A0}" type="sibTrans" cxnId="{95D78697-9254-7F4C-A085-E6AE28D8C524}">
      <dgm:prSet/>
      <dgm:spPr/>
      <dgm:t>
        <a:bodyPr/>
        <a:lstStyle/>
        <a:p>
          <a:endParaRPr lang="nl-NL" sz="20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A269CB-EACB-A74F-831D-5F758952DC61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l-NL" sz="14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Stakeholder value</a:t>
          </a:r>
          <a:br>
            <a:rPr lang="nl-NL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nl-NL" sz="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Stakeholder model</a:t>
          </a:r>
        </a:p>
      </dgm:t>
    </dgm:pt>
    <dgm:pt modelId="{CF7A0D57-6962-D24E-9A61-8628C41115E1}" type="parTrans" cxnId="{1AA8AB0B-8B9F-494A-9AED-0CA9DB0DFB9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nl-NL" sz="20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6CA81-FB3A-4846-9CDA-853871AC3D43}" type="sibTrans" cxnId="{1AA8AB0B-8B9F-494A-9AED-0CA9DB0DFB95}">
      <dgm:prSet/>
      <dgm:spPr/>
      <dgm:t>
        <a:bodyPr/>
        <a:lstStyle/>
        <a:p>
          <a:endParaRPr lang="nl-NL" sz="20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555D30-C9F7-0F4F-9FCE-108F2829EA50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l-NL" sz="14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Environmental value</a:t>
          </a:r>
          <a:br>
            <a:rPr lang="nl-NL" sz="14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nl-NL" sz="14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nl-NL" sz="14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E60CCC-FE42-2B43-B6B0-DE9E5EB74AE2}" type="parTrans" cxnId="{1228A7C4-BFD2-CA4F-9DB1-76336B66482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nl-NL" sz="20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001CF4-64E6-B149-AAA7-E700415E648E}" type="sibTrans" cxnId="{1228A7C4-BFD2-CA4F-9DB1-76336B66482E}">
      <dgm:prSet/>
      <dgm:spPr/>
      <dgm:t>
        <a:bodyPr/>
        <a:lstStyle/>
        <a:p>
          <a:endParaRPr lang="nl-NL" sz="20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12433D-2444-4A4F-BB6D-987C33BEBA31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l-NL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</a:t>
          </a:r>
          <a:r>
            <a:rPr lang="nl-NL" sz="14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value</a:t>
          </a:r>
          <a:endParaRPr lang="nl-NL" sz="14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nl-NL" sz="9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nl-NL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Shareholder</a:t>
          </a:r>
          <a:r>
            <a:rPr lang="nl-NL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model</a:t>
          </a:r>
        </a:p>
      </dgm:t>
    </dgm:pt>
    <dgm:pt modelId="{04D652F4-0F91-E74F-948B-8561B0E61297}" type="parTrans" cxnId="{AB4F2BD9-9FC8-0C47-B49F-09FC4890730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nl-NL" sz="20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41E11-AA7B-B848-8F10-70837BF3FD6D}" type="sibTrans" cxnId="{AB4F2BD9-9FC8-0C47-B49F-09FC48907303}">
      <dgm:prSet/>
      <dgm:spPr/>
      <dgm:t>
        <a:bodyPr/>
        <a:lstStyle/>
        <a:p>
          <a:endParaRPr lang="nl-NL" sz="20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6243F-25CD-D646-BFD5-3CF765FB2F61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l-NL" sz="14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Social</a:t>
          </a:r>
          <a:r>
            <a:rPr lang="nl-NL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l-NL" sz="14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value</a:t>
          </a:r>
          <a:endParaRPr lang="nl-NL" sz="14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nl-NL" sz="14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nl-NL" sz="1400" b="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670C9-B8AC-824E-8D43-C8E1FE15E66A}" type="parTrans" cxnId="{93AB88E3-C02A-0E44-974A-D39BD9221EC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nl-NL" sz="20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210219-DBFC-F14C-BC4B-AA5BD31E2AD4}" type="sibTrans" cxnId="{93AB88E3-C02A-0E44-974A-D39BD9221ECF}">
      <dgm:prSet/>
      <dgm:spPr/>
      <dgm:t>
        <a:bodyPr/>
        <a:lstStyle/>
        <a:p>
          <a:endParaRPr lang="nl-NL" sz="20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0A3388-45E7-1645-A517-BA4DBC544980}" type="pres">
      <dgm:prSet presAssocID="{87610417-1981-0944-9FB4-2782E5F3791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B91A2C-9A95-ED48-AD0F-CA135CE6D06D}" type="pres">
      <dgm:prSet presAssocID="{2F117722-BDD0-ED46-815C-99694B0BF205}" presName="centerShape" presStyleLbl="node0" presStyleIdx="0" presStyleCnt="1" custScaleX="102485" custScaleY="98086" custLinFactNeighborX="-1353" custLinFactNeighborY="11757"/>
      <dgm:spPr/>
    </dgm:pt>
    <dgm:pt modelId="{CA74C33D-6000-6945-9167-CB95E0F03E4B}" type="pres">
      <dgm:prSet presAssocID="{CF7A0D57-6962-D24E-9A61-8628C41115E1}" presName="parTrans" presStyleLbl="bgSibTrans2D1" presStyleIdx="0" presStyleCnt="4" custScaleY="38737" custLinFactNeighborX="-9158" custLinFactNeighborY="20150"/>
      <dgm:spPr/>
    </dgm:pt>
    <dgm:pt modelId="{7B3E87FF-4F85-FE4C-83AB-DAB3A5E0DF8C}" type="pres">
      <dgm:prSet presAssocID="{A8A269CB-EACB-A74F-831D-5F758952DC61}" presName="node" presStyleLbl="node1" presStyleIdx="0" presStyleCnt="4" custScaleX="88279" custScaleY="89119" custRadScaleRad="67104" custRadScaleInc="68863">
        <dgm:presLayoutVars>
          <dgm:bulletEnabled val="1"/>
        </dgm:presLayoutVars>
      </dgm:prSet>
      <dgm:spPr/>
    </dgm:pt>
    <dgm:pt modelId="{2F85D3B8-CE5A-EE4F-BF0E-C74815EDD612}" type="pres">
      <dgm:prSet presAssocID="{04D652F4-0F91-E74F-948B-8561B0E61297}" presName="parTrans" presStyleLbl="bgSibTrans2D1" presStyleIdx="1" presStyleCnt="4" custAng="4047229" custFlipHor="1" custScaleX="28454" custScaleY="31719" custLinFactY="-32364" custLinFactNeighborX="-10919" custLinFactNeighborY="-100000"/>
      <dgm:spPr/>
    </dgm:pt>
    <dgm:pt modelId="{FD27AC9B-3486-F240-98E2-E17BE8022A05}" type="pres">
      <dgm:prSet presAssocID="{1E12433D-2444-4A4F-BB6D-987C33BEBA31}" presName="node" presStyleLbl="node1" presStyleIdx="1" presStyleCnt="4" custScaleX="82359" custScaleY="84432" custRadScaleRad="170940" custRadScaleInc="-18234">
        <dgm:presLayoutVars>
          <dgm:bulletEnabled val="1"/>
        </dgm:presLayoutVars>
      </dgm:prSet>
      <dgm:spPr/>
    </dgm:pt>
    <dgm:pt modelId="{6D876A44-60B5-B94B-A55E-7A27AD3D2951}" type="pres">
      <dgm:prSet presAssocID="{93E670C9-B8AC-824E-8D43-C8E1FE15E66A}" presName="parTrans" presStyleLbl="bgSibTrans2D1" presStyleIdx="2" presStyleCnt="4" custAng="19793815" custFlipHor="1" custScaleX="29086" custScaleY="33109" custLinFactNeighborX="-25645" custLinFactNeighborY="-94253"/>
      <dgm:spPr/>
    </dgm:pt>
    <dgm:pt modelId="{8898517A-216A-2548-9C8D-858588E78E32}" type="pres">
      <dgm:prSet presAssocID="{A5A6243F-25CD-D646-BFD5-3CF765FB2F61}" presName="node" presStyleLbl="node1" presStyleIdx="2" presStyleCnt="4" custScaleX="81830" custScaleY="83173" custRadScaleRad="117889" custRadScaleInc="-56110">
        <dgm:presLayoutVars>
          <dgm:bulletEnabled val="1"/>
        </dgm:presLayoutVars>
      </dgm:prSet>
      <dgm:spPr/>
    </dgm:pt>
    <dgm:pt modelId="{5B08005C-34AF-D247-8FB2-6F2E0897BBA5}" type="pres">
      <dgm:prSet presAssocID="{D7E60CCC-FE42-2B43-B6B0-DE9E5EB74AE2}" presName="parTrans" presStyleLbl="bgSibTrans2D1" presStyleIdx="3" presStyleCnt="4" custScaleY="35604" custLinFactNeighborX="-100" custLinFactNeighborY="30225"/>
      <dgm:spPr/>
    </dgm:pt>
    <dgm:pt modelId="{A7062BF4-899C-1F42-8002-0DF3F8289E53}" type="pres">
      <dgm:prSet presAssocID="{2F555D30-C9F7-0F4F-9FCE-108F2829EA50}" presName="node" presStyleLbl="node1" presStyleIdx="3" presStyleCnt="4" custScaleX="83530" custScaleY="81401" custRadScaleRad="149759" custRadScaleInc="-82705">
        <dgm:presLayoutVars>
          <dgm:bulletEnabled val="1"/>
        </dgm:presLayoutVars>
      </dgm:prSet>
      <dgm:spPr/>
    </dgm:pt>
  </dgm:ptLst>
  <dgm:cxnLst>
    <dgm:cxn modelId="{1AA8AB0B-8B9F-494A-9AED-0CA9DB0DFB95}" srcId="{2F117722-BDD0-ED46-815C-99694B0BF205}" destId="{A8A269CB-EACB-A74F-831D-5F758952DC61}" srcOrd="0" destOrd="0" parTransId="{CF7A0D57-6962-D24E-9A61-8628C41115E1}" sibTransId="{A736CA81-FB3A-4846-9CDA-853871AC3D43}"/>
    <dgm:cxn modelId="{81A0B867-8048-044F-BB5E-25389A790248}" type="presOf" srcId="{1E12433D-2444-4A4F-BB6D-987C33BEBA31}" destId="{FD27AC9B-3486-F240-98E2-E17BE8022A05}" srcOrd="0" destOrd="0" presId="urn:microsoft.com/office/officeart/2005/8/layout/radial4#1"/>
    <dgm:cxn modelId="{176DE96A-6151-2D4F-B9BD-A3FE107AB9B0}" type="presOf" srcId="{D7E60CCC-FE42-2B43-B6B0-DE9E5EB74AE2}" destId="{5B08005C-34AF-D247-8FB2-6F2E0897BBA5}" srcOrd="0" destOrd="0" presId="urn:microsoft.com/office/officeart/2005/8/layout/radial4#1"/>
    <dgm:cxn modelId="{7F4B956E-D4F3-6A4C-9F62-ACA98782C02C}" type="presOf" srcId="{CF7A0D57-6962-D24E-9A61-8628C41115E1}" destId="{CA74C33D-6000-6945-9167-CB95E0F03E4B}" srcOrd="0" destOrd="0" presId="urn:microsoft.com/office/officeart/2005/8/layout/radial4#1"/>
    <dgm:cxn modelId="{6D9F1C71-DD95-8047-A5E6-477741ACA9F8}" type="presOf" srcId="{A8A269CB-EACB-A74F-831D-5F758952DC61}" destId="{7B3E87FF-4F85-FE4C-83AB-DAB3A5E0DF8C}" srcOrd="0" destOrd="0" presId="urn:microsoft.com/office/officeart/2005/8/layout/radial4#1"/>
    <dgm:cxn modelId="{95D78697-9254-7F4C-A085-E6AE28D8C524}" srcId="{87610417-1981-0944-9FB4-2782E5F3791F}" destId="{DC98DF89-6571-1C43-A6CC-67803D2613EC}" srcOrd="1" destOrd="0" parTransId="{B386879C-3FFE-6847-A26D-55CE6391B21D}" sibTransId="{16C28FD3-9DE2-1B46-BB35-506ACA0169A0}"/>
    <dgm:cxn modelId="{4BDC3299-DC40-4E41-82E1-3EF528EF3993}" type="presOf" srcId="{A5A6243F-25CD-D646-BFD5-3CF765FB2F61}" destId="{8898517A-216A-2548-9C8D-858588E78E32}" srcOrd="0" destOrd="0" presId="urn:microsoft.com/office/officeart/2005/8/layout/radial4#1"/>
    <dgm:cxn modelId="{6B37F7A7-9CEC-C94C-B579-5A164494DCCC}" srcId="{87610417-1981-0944-9FB4-2782E5F3791F}" destId="{2F117722-BDD0-ED46-815C-99694B0BF205}" srcOrd="0" destOrd="0" parTransId="{F8D58AD8-62A8-DA43-ADDA-4B27B0166E4E}" sibTransId="{933B8EC9-B5F5-DC46-A5F7-E2E0F574CE1D}"/>
    <dgm:cxn modelId="{CC986BB1-B086-8A4A-8B23-A57124D05491}" type="presOf" srcId="{2F555D30-C9F7-0F4F-9FCE-108F2829EA50}" destId="{A7062BF4-899C-1F42-8002-0DF3F8289E53}" srcOrd="0" destOrd="0" presId="urn:microsoft.com/office/officeart/2005/8/layout/radial4#1"/>
    <dgm:cxn modelId="{C688B9B1-C619-C746-A00B-AFA6723CCD4D}" type="presOf" srcId="{93E670C9-B8AC-824E-8D43-C8E1FE15E66A}" destId="{6D876A44-60B5-B94B-A55E-7A27AD3D2951}" srcOrd="0" destOrd="0" presId="urn:microsoft.com/office/officeart/2005/8/layout/radial4#1"/>
    <dgm:cxn modelId="{4E994FC2-3C46-344C-8164-BC8D461C4A4C}" type="presOf" srcId="{2F117722-BDD0-ED46-815C-99694B0BF205}" destId="{A3B91A2C-9A95-ED48-AD0F-CA135CE6D06D}" srcOrd="0" destOrd="0" presId="urn:microsoft.com/office/officeart/2005/8/layout/radial4#1"/>
    <dgm:cxn modelId="{1228A7C4-BFD2-CA4F-9DB1-76336B66482E}" srcId="{2F117722-BDD0-ED46-815C-99694B0BF205}" destId="{2F555D30-C9F7-0F4F-9FCE-108F2829EA50}" srcOrd="3" destOrd="0" parTransId="{D7E60CCC-FE42-2B43-B6B0-DE9E5EB74AE2}" sibTransId="{F5001CF4-64E6-B149-AAA7-E700415E648E}"/>
    <dgm:cxn modelId="{AB4F2BD9-9FC8-0C47-B49F-09FC48907303}" srcId="{2F117722-BDD0-ED46-815C-99694B0BF205}" destId="{1E12433D-2444-4A4F-BB6D-987C33BEBA31}" srcOrd="1" destOrd="0" parTransId="{04D652F4-0F91-E74F-948B-8561B0E61297}" sibTransId="{7C541E11-AA7B-B848-8F10-70837BF3FD6D}"/>
    <dgm:cxn modelId="{AA0FE7E2-4F3D-7445-BEDF-7A8FE4B7B35B}" type="presOf" srcId="{87610417-1981-0944-9FB4-2782E5F3791F}" destId="{EA0A3388-45E7-1645-A517-BA4DBC544980}" srcOrd="0" destOrd="0" presId="urn:microsoft.com/office/officeart/2005/8/layout/radial4#1"/>
    <dgm:cxn modelId="{93AB88E3-C02A-0E44-974A-D39BD9221ECF}" srcId="{2F117722-BDD0-ED46-815C-99694B0BF205}" destId="{A5A6243F-25CD-D646-BFD5-3CF765FB2F61}" srcOrd="2" destOrd="0" parTransId="{93E670C9-B8AC-824E-8D43-C8E1FE15E66A}" sibTransId="{58210219-DBFC-F14C-BC4B-AA5BD31E2AD4}"/>
    <dgm:cxn modelId="{5CC232F7-7A57-5D49-ADD7-E730D8784870}" type="presOf" srcId="{04D652F4-0F91-E74F-948B-8561B0E61297}" destId="{2F85D3B8-CE5A-EE4F-BF0E-C74815EDD612}" srcOrd="0" destOrd="0" presId="urn:microsoft.com/office/officeart/2005/8/layout/radial4#1"/>
    <dgm:cxn modelId="{AA16B20E-F5B5-DC44-81A9-B5593D589D18}" type="presParOf" srcId="{EA0A3388-45E7-1645-A517-BA4DBC544980}" destId="{A3B91A2C-9A95-ED48-AD0F-CA135CE6D06D}" srcOrd="0" destOrd="0" presId="urn:microsoft.com/office/officeart/2005/8/layout/radial4#1"/>
    <dgm:cxn modelId="{3DB8E06A-A7A0-3C4E-94F9-C0DA94A9D634}" type="presParOf" srcId="{EA0A3388-45E7-1645-A517-BA4DBC544980}" destId="{CA74C33D-6000-6945-9167-CB95E0F03E4B}" srcOrd="1" destOrd="0" presId="urn:microsoft.com/office/officeart/2005/8/layout/radial4#1"/>
    <dgm:cxn modelId="{AF0C5E3C-0C57-B34B-A879-95A0E833B2DB}" type="presParOf" srcId="{EA0A3388-45E7-1645-A517-BA4DBC544980}" destId="{7B3E87FF-4F85-FE4C-83AB-DAB3A5E0DF8C}" srcOrd="2" destOrd="0" presId="urn:microsoft.com/office/officeart/2005/8/layout/radial4#1"/>
    <dgm:cxn modelId="{55B68CEA-F48B-C54E-A14C-CEFE413EBF5B}" type="presParOf" srcId="{EA0A3388-45E7-1645-A517-BA4DBC544980}" destId="{2F85D3B8-CE5A-EE4F-BF0E-C74815EDD612}" srcOrd="3" destOrd="0" presId="urn:microsoft.com/office/officeart/2005/8/layout/radial4#1"/>
    <dgm:cxn modelId="{A366889F-567D-1A42-AF9F-A6FC4E346B02}" type="presParOf" srcId="{EA0A3388-45E7-1645-A517-BA4DBC544980}" destId="{FD27AC9B-3486-F240-98E2-E17BE8022A05}" srcOrd="4" destOrd="0" presId="urn:microsoft.com/office/officeart/2005/8/layout/radial4#1"/>
    <dgm:cxn modelId="{1D6C4790-9E38-744D-9C2D-8DA4307FF8DF}" type="presParOf" srcId="{EA0A3388-45E7-1645-A517-BA4DBC544980}" destId="{6D876A44-60B5-B94B-A55E-7A27AD3D2951}" srcOrd="5" destOrd="0" presId="urn:microsoft.com/office/officeart/2005/8/layout/radial4#1"/>
    <dgm:cxn modelId="{A43CCDD1-D8DE-314C-A7B5-4BF92A78CFB8}" type="presParOf" srcId="{EA0A3388-45E7-1645-A517-BA4DBC544980}" destId="{8898517A-216A-2548-9C8D-858588E78E32}" srcOrd="6" destOrd="0" presId="urn:microsoft.com/office/officeart/2005/8/layout/radial4#1"/>
    <dgm:cxn modelId="{C9E10C52-224D-324A-9A6B-9B135DADBBAD}" type="presParOf" srcId="{EA0A3388-45E7-1645-A517-BA4DBC544980}" destId="{5B08005C-34AF-D247-8FB2-6F2E0897BBA5}" srcOrd="7" destOrd="0" presId="urn:microsoft.com/office/officeart/2005/8/layout/radial4#1"/>
    <dgm:cxn modelId="{E643E8D2-F2B7-3548-90FE-B4D169D76A83}" type="presParOf" srcId="{EA0A3388-45E7-1645-A517-BA4DBC544980}" destId="{A7062BF4-899C-1F42-8002-0DF3F8289E53}" srcOrd="8" destOrd="0" presId="urn:microsoft.com/office/officeart/2005/8/layout/radial4#1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52EDFE-B061-9D46-9467-64A0C40C8BE4}" type="doc">
      <dgm:prSet loTypeId="urn:microsoft.com/office/officeart/2005/8/layout/equation1#2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D4CEF3F-FEB9-1D4C-9291-5AD3DA83E69A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2034"/>
        </a:solidFill>
      </dgm:spPr>
      <dgm:t>
        <a:bodyPr/>
        <a:lstStyle/>
        <a:p>
          <a:r>
            <a:rPr lang="nl-N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SV</a:t>
          </a:r>
        </a:p>
      </dgm:t>
    </dgm:pt>
    <dgm:pt modelId="{41E7C9D9-0010-7247-8AC3-F20CE928D6C1}" type="parTrans" cxnId="{1E142A56-612C-4641-9090-AF76AEC11D80}">
      <dgm:prSet/>
      <dgm:spPr/>
      <dgm:t>
        <a:bodyPr/>
        <a:lstStyle/>
        <a:p>
          <a:endParaRPr lang="nl-NL" sz="1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5AE0B6-479A-4E48-BC12-60B18F3A634D}" type="sibTrans" cxnId="{1E142A56-612C-4641-9090-AF76AEC11D80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nl-NL" sz="9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F266A5-CDA1-0145-806E-CD80E4977556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95BC4E"/>
        </a:solidFill>
      </dgm:spPr>
      <dgm:t>
        <a:bodyPr/>
        <a:lstStyle/>
        <a:p>
          <a:r>
            <a:rPr lang="nl-NL" sz="36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EV</a:t>
          </a:r>
        </a:p>
      </dgm:t>
    </dgm:pt>
    <dgm:pt modelId="{9F7CCF7D-CAA7-5941-9EAA-5415312C2F11}" type="sibTrans" cxnId="{B32B5942-7E75-FB4F-95D6-F2A23821E4FE}">
      <dgm:prSet/>
      <dgm:spPr/>
      <dgm:t>
        <a:bodyPr/>
        <a:lstStyle/>
        <a:p>
          <a:endParaRPr lang="nl-NL" sz="1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C6EBDE-29E4-574C-BB6D-1600F7E23EFD}" type="parTrans" cxnId="{B32B5942-7E75-FB4F-95D6-F2A23821E4FE}">
      <dgm:prSet/>
      <dgm:spPr/>
      <dgm:t>
        <a:bodyPr/>
        <a:lstStyle/>
        <a:p>
          <a:endParaRPr lang="nl-NL" sz="1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FD278-4DA6-E94A-A0A8-89F88636DAF9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nl-N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FV</a:t>
          </a:r>
        </a:p>
      </dgm:t>
    </dgm:pt>
    <dgm:pt modelId="{3DD30421-04F3-054F-A59B-814634A4D594}" type="sibTrans" cxnId="{2B0C43FD-2D0B-F646-B591-C121964EC478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nl-NL" sz="9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FB2237-2FFC-E948-902F-138EC01F844C}" type="parTrans" cxnId="{2B0C43FD-2D0B-F646-B591-C121964EC478}">
      <dgm:prSet/>
      <dgm:spPr/>
      <dgm:t>
        <a:bodyPr/>
        <a:lstStyle/>
        <a:p>
          <a:endParaRPr lang="nl-NL" sz="1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1DFA3E-DF44-B54A-8983-65442AE5D43E}" type="pres">
      <dgm:prSet presAssocID="{D152EDFE-B061-9D46-9467-64A0C40C8BE4}" presName="linearFlow" presStyleCnt="0">
        <dgm:presLayoutVars>
          <dgm:dir/>
          <dgm:resizeHandles val="exact"/>
        </dgm:presLayoutVars>
      </dgm:prSet>
      <dgm:spPr/>
    </dgm:pt>
    <dgm:pt modelId="{659C35F9-CE0F-1449-AC1A-928BBE9251D2}" type="pres">
      <dgm:prSet presAssocID="{970FD278-4DA6-E94A-A0A8-89F88636DAF9}" presName="node" presStyleLbl="node1" presStyleIdx="0" presStyleCnt="3">
        <dgm:presLayoutVars>
          <dgm:bulletEnabled val="1"/>
        </dgm:presLayoutVars>
      </dgm:prSet>
      <dgm:spPr/>
    </dgm:pt>
    <dgm:pt modelId="{299DF479-8197-7A45-B4A9-A038A882C201}" type="pres">
      <dgm:prSet presAssocID="{3DD30421-04F3-054F-A59B-814634A4D594}" presName="spacerL" presStyleCnt="0"/>
      <dgm:spPr/>
    </dgm:pt>
    <dgm:pt modelId="{C1525B67-53CF-C748-AD96-7E6B77B2F1D5}" type="pres">
      <dgm:prSet presAssocID="{3DD30421-04F3-054F-A59B-814634A4D594}" presName="sibTrans" presStyleLbl="sibTrans2D1" presStyleIdx="0" presStyleCnt="2" custLinFactX="260501" custLinFactNeighborX="300000" custLinFactNeighborY="3953"/>
      <dgm:spPr/>
    </dgm:pt>
    <dgm:pt modelId="{33AC5F80-BC56-5749-8A52-E054FC69DB22}" type="pres">
      <dgm:prSet presAssocID="{3DD30421-04F3-054F-A59B-814634A4D594}" presName="spacerR" presStyleCnt="0"/>
      <dgm:spPr/>
    </dgm:pt>
    <dgm:pt modelId="{23C3FBCB-9958-A94B-BA0D-35401AE6FE7E}" type="pres">
      <dgm:prSet presAssocID="{CD4CEF3F-FEB9-1D4C-9291-5AD3DA83E69A}" presName="node" presStyleLbl="node1" presStyleIdx="1" presStyleCnt="3">
        <dgm:presLayoutVars>
          <dgm:bulletEnabled val="1"/>
        </dgm:presLayoutVars>
      </dgm:prSet>
      <dgm:spPr/>
    </dgm:pt>
    <dgm:pt modelId="{D6A97B71-8073-D04E-B23E-E599B0F43BC8}" type="pres">
      <dgm:prSet presAssocID="{0D5AE0B6-479A-4E48-BC12-60B18F3A634D}" presName="spacerL" presStyleCnt="0"/>
      <dgm:spPr/>
    </dgm:pt>
    <dgm:pt modelId="{4870DC16-9E9A-4442-A6B8-2BF9172418E4}" type="pres">
      <dgm:prSet presAssocID="{0D5AE0B6-479A-4E48-BC12-60B18F3A634D}" presName="sibTrans" presStyleLbl="sibTrans2D1" presStyleIdx="1" presStyleCnt="2" custLinFactX="-259183" custLinFactNeighborX="-300000" custLinFactNeighborY="5905"/>
      <dgm:spPr>
        <a:prstGeom prst="mathPlus">
          <a:avLst/>
        </a:prstGeom>
      </dgm:spPr>
    </dgm:pt>
    <dgm:pt modelId="{7D5D094E-105D-7F4B-BABE-00DE49F1C023}" type="pres">
      <dgm:prSet presAssocID="{0D5AE0B6-479A-4E48-BC12-60B18F3A634D}" presName="spacerR" presStyleCnt="0"/>
      <dgm:spPr/>
    </dgm:pt>
    <dgm:pt modelId="{7E5BB64F-421E-6448-B139-F452ECE384F6}" type="pres">
      <dgm:prSet presAssocID="{9CF266A5-CDA1-0145-806E-CD80E4977556}" presName="node" presStyleLbl="node1" presStyleIdx="2" presStyleCnt="3" custLinFactNeighborX="931" custLinFactNeighborY="1293">
        <dgm:presLayoutVars>
          <dgm:bulletEnabled val="1"/>
        </dgm:presLayoutVars>
      </dgm:prSet>
      <dgm:spPr/>
    </dgm:pt>
  </dgm:ptLst>
  <dgm:cxnLst>
    <dgm:cxn modelId="{CA845C12-C50C-4A8E-9F9F-5CB4BDC7AEAF}" type="presOf" srcId="{9CF266A5-CDA1-0145-806E-CD80E4977556}" destId="{7E5BB64F-421E-6448-B139-F452ECE384F6}" srcOrd="0" destOrd="0" presId="urn:microsoft.com/office/officeart/2005/8/layout/equation1#2"/>
    <dgm:cxn modelId="{1ED1AF14-EA73-4161-9CD0-3D0080CA7F29}" type="presOf" srcId="{CD4CEF3F-FEB9-1D4C-9291-5AD3DA83E69A}" destId="{23C3FBCB-9958-A94B-BA0D-35401AE6FE7E}" srcOrd="0" destOrd="0" presId="urn:microsoft.com/office/officeart/2005/8/layout/equation1#2"/>
    <dgm:cxn modelId="{F6B0602E-F16A-4273-B542-54AEB69384BE}" type="presOf" srcId="{3DD30421-04F3-054F-A59B-814634A4D594}" destId="{C1525B67-53CF-C748-AD96-7E6B77B2F1D5}" srcOrd="0" destOrd="0" presId="urn:microsoft.com/office/officeart/2005/8/layout/equation1#2"/>
    <dgm:cxn modelId="{B32B5942-7E75-FB4F-95D6-F2A23821E4FE}" srcId="{D152EDFE-B061-9D46-9467-64A0C40C8BE4}" destId="{9CF266A5-CDA1-0145-806E-CD80E4977556}" srcOrd="2" destOrd="0" parTransId="{9FC6EBDE-29E4-574C-BB6D-1600F7E23EFD}" sibTransId="{9F7CCF7D-CAA7-5941-9EAA-5415312C2F11}"/>
    <dgm:cxn modelId="{ECDCD343-4220-44BB-BD6F-389A35CE7A18}" type="presOf" srcId="{0D5AE0B6-479A-4E48-BC12-60B18F3A634D}" destId="{4870DC16-9E9A-4442-A6B8-2BF9172418E4}" srcOrd="0" destOrd="0" presId="urn:microsoft.com/office/officeart/2005/8/layout/equation1#2"/>
    <dgm:cxn modelId="{1E142A56-612C-4641-9090-AF76AEC11D80}" srcId="{D152EDFE-B061-9D46-9467-64A0C40C8BE4}" destId="{CD4CEF3F-FEB9-1D4C-9291-5AD3DA83E69A}" srcOrd="1" destOrd="0" parTransId="{41E7C9D9-0010-7247-8AC3-F20CE928D6C1}" sibTransId="{0D5AE0B6-479A-4E48-BC12-60B18F3A634D}"/>
    <dgm:cxn modelId="{2734CEB1-B64F-4D7A-A85D-0294A9098AC3}" type="presOf" srcId="{970FD278-4DA6-E94A-A0A8-89F88636DAF9}" destId="{659C35F9-CE0F-1449-AC1A-928BBE9251D2}" srcOrd="0" destOrd="0" presId="urn:microsoft.com/office/officeart/2005/8/layout/equation1#2"/>
    <dgm:cxn modelId="{ABE1A4F5-583B-7146-98A7-A0335AEA3F67}" type="presOf" srcId="{D152EDFE-B061-9D46-9467-64A0C40C8BE4}" destId="{781DFA3E-DF44-B54A-8983-65442AE5D43E}" srcOrd="0" destOrd="0" presId="urn:microsoft.com/office/officeart/2005/8/layout/equation1#2"/>
    <dgm:cxn modelId="{2B0C43FD-2D0B-F646-B591-C121964EC478}" srcId="{D152EDFE-B061-9D46-9467-64A0C40C8BE4}" destId="{970FD278-4DA6-E94A-A0A8-89F88636DAF9}" srcOrd="0" destOrd="0" parTransId="{60FB2237-2FFC-E948-902F-138EC01F844C}" sibTransId="{3DD30421-04F3-054F-A59B-814634A4D594}"/>
    <dgm:cxn modelId="{CE4744F5-AB43-4FDE-ADE4-CF90A95B0FD7}" type="presParOf" srcId="{781DFA3E-DF44-B54A-8983-65442AE5D43E}" destId="{659C35F9-CE0F-1449-AC1A-928BBE9251D2}" srcOrd="0" destOrd="0" presId="urn:microsoft.com/office/officeart/2005/8/layout/equation1#2"/>
    <dgm:cxn modelId="{195C35FD-8DC8-46BB-863F-4131C3210212}" type="presParOf" srcId="{781DFA3E-DF44-B54A-8983-65442AE5D43E}" destId="{299DF479-8197-7A45-B4A9-A038A882C201}" srcOrd="1" destOrd="0" presId="urn:microsoft.com/office/officeart/2005/8/layout/equation1#2"/>
    <dgm:cxn modelId="{73DA70E4-0B34-4F84-959A-639BF7E98BDB}" type="presParOf" srcId="{781DFA3E-DF44-B54A-8983-65442AE5D43E}" destId="{C1525B67-53CF-C748-AD96-7E6B77B2F1D5}" srcOrd="2" destOrd="0" presId="urn:microsoft.com/office/officeart/2005/8/layout/equation1#2"/>
    <dgm:cxn modelId="{A5E95C45-67E9-4D17-B8D1-3AE903C7BED7}" type="presParOf" srcId="{781DFA3E-DF44-B54A-8983-65442AE5D43E}" destId="{33AC5F80-BC56-5749-8A52-E054FC69DB22}" srcOrd="3" destOrd="0" presId="urn:microsoft.com/office/officeart/2005/8/layout/equation1#2"/>
    <dgm:cxn modelId="{51CAA4B8-6F32-4CC8-AE7B-79B14E45A54E}" type="presParOf" srcId="{781DFA3E-DF44-B54A-8983-65442AE5D43E}" destId="{23C3FBCB-9958-A94B-BA0D-35401AE6FE7E}" srcOrd="4" destOrd="0" presId="urn:microsoft.com/office/officeart/2005/8/layout/equation1#2"/>
    <dgm:cxn modelId="{A1CCE501-5263-4E8B-AF57-FC7D0E741689}" type="presParOf" srcId="{781DFA3E-DF44-B54A-8983-65442AE5D43E}" destId="{D6A97B71-8073-D04E-B23E-E599B0F43BC8}" srcOrd="5" destOrd="0" presId="urn:microsoft.com/office/officeart/2005/8/layout/equation1#2"/>
    <dgm:cxn modelId="{4C40CBBF-AD81-4817-96A5-32A5F7327649}" type="presParOf" srcId="{781DFA3E-DF44-B54A-8983-65442AE5D43E}" destId="{4870DC16-9E9A-4442-A6B8-2BF9172418E4}" srcOrd="6" destOrd="0" presId="urn:microsoft.com/office/officeart/2005/8/layout/equation1#2"/>
    <dgm:cxn modelId="{99D1A875-5CA9-4CDE-97F1-71EED246833D}" type="presParOf" srcId="{781DFA3E-DF44-B54A-8983-65442AE5D43E}" destId="{7D5D094E-105D-7F4B-BABE-00DE49F1C023}" srcOrd="7" destOrd="0" presId="urn:microsoft.com/office/officeart/2005/8/layout/equation1#2"/>
    <dgm:cxn modelId="{0EF7A846-55B6-4420-9DC4-844AFCF93D64}" type="presParOf" srcId="{781DFA3E-DF44-B54A-8983-65442AE5D43E}" destId="{7E5BB64F-421E-6448-B139-F452ECE384F6}" srcOrd="8" destOrd="0" presId="urn:microsoft.com/office/officeart/2005/8/layout/equation1#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91A2C-9A95-ED48-AD0F-CA135CE6D06D}">
      <dsp:nvSpPr>
        <dsp:cNvPr id="0" name=""/>
        <dsp:cNvSpPr/>
      </dsp:nvSpPr>
      <dsp:spPr>
        <a:xfrm>
          <a:off x="2244972" y="2607099"/>
          <a:ext cx="1753426" cy="1678163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Integrated</a:t>
          </a:r>
          <a:r>
            <a:rPr lang="nl-NL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l-NL" sz="1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value</a:t>
          </a:r>
          <a:br>
            <a:rPr lang="nl-NL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nl-NL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Integrated</a:t>
          </a:r>
          <a:r>
            <a:rPr lang="nl-NL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model</a:t>
          </a:r>
          <a:endParaRPr lang="nl-NL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1755" y="2852860"/>
        <a:ext cx="1239860" cy="1186641"/>
      </dsp:txXfrm>
    </dsp:sp>
    <dsp:sp modelId="{CA74C33D-6000-6945-9167-CB95E0F03E4B}">
      <dsp:nvSpPr>
        <dsp:cNvPr id="0" name=""/>
        <dsp:cNvSpPr/>
      </dsp:nvSpPr>
      <dsp:spPr>
        <a:xfrm rot="14090973">
          <a:off x="1761649" y="2319187"/>
          <a:ext cx="953048" cy="1888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E87FF-4F85-FE4C-83AB-DAB3A5E0DF8C}">
      <dsp:nvSpPr>
        <dsp:cNvPr id="0" name=""/>
        <dsp:cNvSpPr/>
      </dsp:nvSpPr>
      <dsp:spPr>
        <a:xfrm>
          <a:off x="1333679" y="1346346"/>
          <a:ext cx="1434855" cy="1158806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Stakeholder value</a:t>
          </a:r>
          <a:br>
            <a:rPr lang="nl-NL" sz="1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nl-NL" sz="9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Stakeholder model</a:t>
          </a:r>
        </a:p>
      </dsp:txBody>
      <dsp:txXfrm>
        <a:off x="1367619" y="1380286"/>
        <a:ext cx="1366975" cy="1090926"/>
      </dsp:txXfrm>
    </dsp:sp>
    <dsp:sp modelId="{2F85D3B8-CE5A-EE4F-BF0E-C74815EDD612}">
      <dsp:nvSpPr>
        <dsp:cNvPr id="0" name=""/>
        <dsp:cNvSpPr/>
      </dsp:nvSpPr>
      <dsp:spPr>
        <a:xfrm rot="3597453" flipH="1">
          <a:off x="1043824" y="875220"/>
          <a:ext cx="751596" cy="15466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7AC9B-3486-F240-98E2-E17BE8022A05}">
      <dsp:nvSpPr>
        <dsp:cNvPr id="0" name=""/>
        <dsp:cNvSpPr/>
      </dsp:nvSpPr>
      <dsp:spPr>
        <a:xfrm>
          <a:off x="236342" y="0"/>
          <a:ext cx="1338634" cy="1097862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</a:t>
          </a:r>
          <a:r>
            <a:rPr lang="nl-NL" sz="1400" b="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value</a:t>
          </a:r>
          <a:endParaRPr lang="nl-NL" sz="14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Shareholder</a:t>
          </a:r>
          <a:r>
            <a:rPr lang="nl-NL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model</a:t>
          </a:r>
        </a:p>
      </dsp:txBody>
      <dsp:txXfrm>
        <a:off x="268497" y="32155"/>
        <a:ext cx="1274324" cy="1033552"/>
      </dsp:txXfrm>
    </dsp:sp>
    <dsp:sp modelId="{6D876A44-60B5-B94B-A55E-7A27AD3D2951}">
      <dsp:nvSpPr>
        <dsp:cNvPr id="0" name=""/>
        <dsp:cNvSpPr/>
      </dsp:nvSpPr>
      <dsp:spPr>
        <a:xfrm rot="7142950" flipH="1">
          <a:off x="2372237" y="976851"/>
          <a:ext cx="568095" cy="1614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8517A-216A-2548-9C8D-858588E78E32}">
      <dsp:nvSpPr>
        <dsp:cNvPr id="0" name=""/>
        <dsp:cNvSpPr/>
      </dsp:nvSpPr>
      <dsp:spPr>
        <a:xfrm>
          <a:off x="2510117" y="0"/>
          <a:ext cx="1330035" cy="1081491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Social</a:t>
          </a:r>
          <a:r>
            <a:rPr lang="nl-NL" sz="14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l-NL" sz="1400" b="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value</a:t>
          </a:r>
          <a:endParaRPr lang="nl-NL" sz="14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b="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1793" y="31676"/>
        <a:ext cx="1266683" cy="1018139"/>
      </dsp:txXfrm>
    </dsp:sp>
    <dsp:sp modelId="{5B08005C-34AF-D247-8FB2-6F2E0897BBA5}">
      <dsp:nvSpPr>
        <dsp:cNvPr id="0" name=""/>
        <dsp:cNvSpPr/>
      </dsp:nvSpPr>
      <dsp:spPr>
        <a:xfrm rot="18497213">
          <a:off x="3230392" y="1651726"/>
          <a:ext cx="2705824" cy="1736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62BF4-899C-1F42-8002-0DF3F8289E53}">
      <dsp:nvSpPr>
        <dsp:cNvPr id="0" name=""/>
        <dsp:cNvSpPr/>
      </dsp:nvSpPr>
      <dsp:spPr>
        <a:xfrm>
          <a:off x="4745441" y="0"/>
          <a:ext cx="1357667" cy="1058450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Environmental value</a:t>
          </a:r>
          <a:br>
            <a:rPr lang="nl-NL" sz="14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nl-NL" sz="14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nl-NL" sz="1400" b="0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76442" y="31001"/>
        <a:ext cx="1295665" cy="996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C35F9-CE0F-1449-AC1A-928BBE9251D2}">
      <dsp:nvSpPr>
        <dsp:cNvPr id="0" name=""/>
        <dsp:cNvSpPr/>
      </dsp:nvSpPr>
      <dsp:spPr>
        <a:xfrm>
          <a:off x="762" y="124869"/>
          <a:ext cx="1011188" cy="101118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FV</a:t>
          </a:r>
        </a:p>
      </dsp:txBody>
      <dsp:txXfrm>
        <a:off x="148847" y="272954"/>
        <a:ext cx="715018" cy="715018"/>
      </dsp:txXfrm>
    </dsp:sp>
    <dsp:sp modelId="{C1525B67-53CF-C748-AD96-7E6B77B2F1D5}">
      <dsp:nvSpPr>
        <dsp:cNvPr id="0" name=""/>
        <dsp:cNvSpPr/>
      </dsp:nvSpPr>
      <dsp:spPr>
        <a:xfrm>
          <a:off x="2868196" y="360402"/>
          <a:ext cx="586489" cy="586489"/>
        </a:xfrm>
        <a:prstGeom prst="mathPlus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5935" y="584675"/>
        <a:ext cx="431011" cy="137943"/>
      </dsp:txXfrm>
    </dsp:sp>
    <dsp:sp modelId="{23C3FBCB-9958-A94B-BA0D-35401AE6FE7E}">
      <dsp:nvSpPr>
        <dsp:cNvPr id="0" name=""/>
        <dsp:cNvSpPr/>
      </dsp:nvSpPr>
      <dsp:spPr>
        <a:xfrm>
          <a:off x="1762657" y="124869"/>
          <a:ext cx="1011188" cy="1011188"/>
        </a:xfrm>
        <a:prstGeom prst="ellipse">
          <a:avLst/>
        </a:prstGeom>
        <a:solidFill>
          <a:srgbClr val="FF2034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SV</a:t>
          </a:r>
        </a:p>
      </dsp:txBody>
      <dsp:txXfrm>
        <a:off x="1910742" y="272954"/>
        <a:ext cx="715018" cy="715018"/>
      </dsp:txXfrm>
    </dsp:sp>
    <dsp:sp modelId="{4870DC16-9E9A-4442-A6B8-2BF9172418E4}">
      <dsp:nvSpPr>
        <dsp:cNvPr id="0" name=""/>
        <dsp:cNvSpPr/>
      </dsp:nvSpPr>
      <dsp:spPr>
        <a:xfrm>
          <a:off x="1089548" y="371851"/>
          <a:ext cx="586489" cy="586489"/>
        </a:xfrm>
        <a:prstGeom prst="mathPlus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7287" y="596124"/>
        <a:ext cx="431011" cy="137943"/>
      </dsp:txXfrm>
    </dsp:sp>
    <dsp:sp modelId="{7E5BB64F-421E-6448-B139-F452ECE384F6}">
      <dsp:nvSpPr>
        <dsp:cNvPr id="0" name=""/>
        <dsp:cNvSpPr/>
      </dsp:nvSpPr>
      <dsp:spPr>
        <a:xfrm>
          <a:off x="3525315" y="137943"/>
          <a:ext cx="1011188" cy="1011188"/>
        </a:xfrm>
        <a:prstGeom prst="ellipse">
          <a:avLst/>
        </a:prstGeom>
        <a:solidFill>
          <a:srgbClr val="95BC4E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0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EV</a:t>
          </a:r>
        </a:p>
      </dsp:txBody>
      <dsp:txXfrm>
        <a:off x="3673400" y="286028"/>
        <a:ext cx="715018" cy="715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ctrShpMap" val="fNode"/>
              <dgm:param type="spanAng" val="360"/>
              <dgm:param type="stAng" val="0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ctrShpMap" val="fNode"/>
                  <dgm:param type="spanAng" val="110"/>
                  <dgm:param type="stAng" val="-55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ctrShpMap" val="fNode"/>
                      <dgm:param type="spanAng" val="150"/>
                      <dgm:param type="stAng" val="-75"/>
                    </dgm:alg>
                  </dgm:if>
                  <dgm:else name="Name10">
                    <dgm:alg type="cycle">
                      <dgm:param type="ctrShpMap" val="fNode"/>
                      <dgm:param type="spanAng" val="180"/>
                      <dgm:param type="stAng" val="-90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ctrShpMap" val="fNode"/>
              <dgm:param type="spanAng" val="-360"/>
              <dgm:param type="stAng" val="0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ctrShpMap" val="fNode"/>
                  <dgm:param type="spanAng" val="-110"/>
                  <dgm:param type="stAng" val="55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ctrShpMap" val="fNode"/>
                      <dgm:param type="spanAng" val="-150"/>
                      <dgm:param type="stAng" val="75"/>
                    </dgm:alg>
                  </dgm:if>
                  <dgm:else name="Name20">
                    <dgm:alg type="cycle">
                      <dgm:param type="ctrShpMap" val="fNode"/>
                      <dgm:param type="spanAng" val="-180"/>
                      <dgm:param type="stAng" val="90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begSty" val="arr"/>
              <dgm:param type="endPts" val="ct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#2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6" y="1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r">
              <a:defRPr sz="1200"/>
            </a:lvl1pPr>
          </a:lstStyle>
          <a:p>
            <a:fld id="{3325F9F8-5D42-4208-880B-6708BBEBB10A}" type="datetimeFigureOut">
              <a:rPr lang="nl-NL" smtClean="0"/>
              <a:t>05-09-2023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306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6" y="9429306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r">
              <a:defRPr sz="1200"/>
            </a:lvl1pPr>
          </a:lstStyle>
          <a:p>
            <a:fld id="{5A154748-73CB-46B1-80DC-BF03F067A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024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r">
              <a:defRPr sz="1300"/>
            </a:lvl1pPr>
          </a:lstStyle>
          <a:p>
            <a:fld id="{B064C223-EC3E-429A-AD8F-BB570CF7B08B}" type="datetimeFigureOut">
              <a:rPr lang="nl-NL" smtClean="0"/>
              <a:t>05-09-2023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4" rIns="95549" bIns="4777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49" tIns="47774" rIns="95549" bIns="477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9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9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r">
              <a:defRPr sz="1300"/>
            </a:lvl1pPr>
          </a:lstStyle>
          <a:p>
            <a:fld id="{C31C44ED-C4AD-470A-9D13-4854E5C77B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98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995674-3822-4210-B22F-ACD897F2951D}" type="datetime1">
              <a:rPr lang="nl-NL" smtClean="0"/>
              <a:t>05-09-2023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CF7-383F-4E81-9924-63EE2C322453}" type="datetime1">
              <a:rPr lang="nl-NL" smtClean="0"/>
              <a:t>05-09-2023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A17AD36F-11C5-49B6-B051-90CB29CA0AFC}" type="datetime1">
              <a:rPr lang="nl-NL" smtClean="0"/>
              <a:t>05-09-2023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A67-60A5-409E-8DD4-10448592DE6E}" type="datetime1">
              <a:rPr lang="nl-NL" smtClean="0"/>
              <a:t>05-09-2023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839C-F7D6-482F-9F38-C5243D7FA0DC}" type="datetime1">
              <a:rPr lang="nl-NL" smtClean="0"/>
              <a:t>05-09-2023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AD75C1-97C5-43AB-A618-A08561DF0A95}" type="datetime1">
              <a:rPr lang="nl-NL" smtClean="0"/>
              <a:t>05-09-2023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9D848-C9A4-4662-BB4F-B0EBAEFE3374}" type="datetime1">
              <a:rPr lang="nl-NL" smtClean="0"/>
              <a:t>05-09-2023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6325-4EE2-417E-871E-643775FE5A8E}" type="datetime1">
              <a:rPr lang="nl-NL" smtClean="0"/>
              <a:t>05-09-2023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E6C7-2C44-47BD-98BE-126A2D60E8B0}" type="datetime1">
              <a:rPr lang="nl-NL" smtClean="0"/>
              <a:t>05-09-2023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8902-429F-4875-8F39-5A01A5339B73}" type="datetime1">
              <a:rPr lang="nl-NL" smtClean="0"/>
              <a:t>05-09-2023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DF3F8BC0-7C6F-4C14-A98E-54C9DDD88215}" type="datetime1">
              <a:rPr lang="nl-NL" smtClean="0"/>
              <a:t>05-09-2023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C940B0-84B5-4EDF-949F-11EBC1AD2493}" type="datetime1">
              <a:rPr lang="nl-NL" smtClean="0"/>
              <a:t>05-09-2023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0694" y="3933056"/>
            <a:ext cx="6912768" cy="1972816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>
                <a:ea typeface="Arial" charset="0"/>
                <a:cs typeface="Arial" charset="0"/>
              </a:rPr>
              <a:t>Corporate Finance for</a:t>
            </a:r>
            <a:br>
              <a:rPr lang="en-US" sz="3600" b="1" dirty="0">
                <a:ea typeface="Arial" charset="0"/>
                <a:cs typeface="Arial" charset="0"/>
              </a:rPr>
            </a:br>
            <a:r>
              <a:rPr lang="en-US" sz="3600" b="1" dirty="0">
                <a:ea typeface="Arial" charset="0"/>
                <a:cs typeface="Arial" charset="0"/>
              </a:rPr>
              <a:t>Long-Term Value</a:t>
            </a:r>
            <a:br>
              <a:rPr lang="en-US" sz="3600" b="1" dirty="0">
                <a:ea typeface="Arial" charset="0"/>
                <a:cs typeface="Arial" charset="0"/>
              </a:rPr>
            </a:br>
            <a:br>
              <a:rPr lang="en-US" sz="3600" b="1" dirty="0">
                <a:ea typeface="Arial" charset="0"/>
                <a:cs typeface="Arial" charset="0"/>
              </a:rPr>
            </a:br>
            <a:endParaRPr lang="nl-NL" sz="3600" b="1" dirty="0">
              <a:ea typeface="Arial" charset="0"/>
              <a:cs typeface="Arial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8BEC112-E778-B488-FAF8-BD7E8F9CE72F}"/>
              </a:ext>
            </a:extLst>
          </p:cNvPr>
          <p:cNvSpPr txBox="1">
            <a:spLocks/>
          </p:cNvSpPr>
          <p:nvPr/>
        </p:nvSpPr>
        <p:spPr>
          <a:xfrm>
            <a:off x="3295171" y="6021288"/>
            <a:ext cx="8896829" cy="72008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Chapter 1: </a:t>
            </a:r>
            <a:r>
              <a:rPr lang="en-GB" dirty="0"/>
              <a:t>The Company within Social and Planetary Boundaries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22839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Systems perspective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628800"/>
            <a:ext cx="10535720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Assume an integrated social-ecological system perspective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process of sustainable development = embedded cycles with adaptive capacity (</a:t>
            </a:r>
            <a:r>
              <a:rPr lang="en-GB" sz="2400" dirty="0" err="1">
                <a:latin typeface="Arial" charset="0"/>
                <a:ea typeface="Arial" charset="0"/>
                <a:cs typeface="Arial" charset="0"/>
              </a:rPr>
              <a:t>Holling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, 2001)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Resilience of the system to deal with unpredictable shocks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Ecosystem management via incremental increases in efficiency does not work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For transformation, ecosystem management must build and maintain ecological resistance as well as social flexibility to cope, innovate and adapt</a:t>
            </a:r>
          </a:p>
          <a:p>
            <a:endParaRPr lang="nl-NL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2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Corporate governance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11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5351144" cy="492514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Shareholder model</a:t>
            </a:r>
          </a:p>
          <a:p>
            <a:pPr lvl="1"/>
            <a:r>
              <a:rPr lang="en-US" sz="2100" dirty="0">
                <a:latin typeface="Arial" charset="0"/>
                <a:ea typeface="Arial" charset="0"/>
                <a:cs typeface="Arial" charset="0"/>
              </a:rPr>
              <a:t>Companies should </a:t>
            </a:r>
            <a:r>
              <a:rPr lang="en-US" sz="2100" dirty="0" err="1">
                <a:latin typeface="Arial" charset="0"/>
                <a:ea typeface="Arial" charset="0"/>
                <a:cs typeface="Arial" charset="0"/>
              </a:rPr>
              <a:t>maximise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100" i="1" dirty="0">
                <a:latin typeface="Arial" charset="0"/>
                <a:ea typeface="Arial" charset="0"/>
                <a:cs typeface="Arial" charset="0"/>
              </a:rPr>
              <a:t>shareholder value 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(F)</a:t>
            </a:r>
            <a:endParaRPr lang="en-US" sz="2100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Stakeholder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model</a:t>
            </a:r>
          </a:p>
          <a:p>
            <a:pPr lvl="1"/>
            <a:r>
              <a:rPr lang="en-US" sz="2100" dirty="0">
                <a:latin typeface="Arial" charset="0"/>
                <a:ea typeface="Arial" charset="0"/>
                <a:cs typeface="Arial" charset="0"/>
              </a:rPr>
              <a:t>Companies should act in the interest of </a:t>
            </a:r>
            <a:r>
              <a:rPr lang="en-US" sz="2100" i="1" dirty="0">
                <a:latin typeface="Arial" charset="0"/>
                <a:ea typeface="Arial" charset="0"/>
                <a:cs typeface="Arial" charset="0"/>
              </a:rPr>
              <a:t>financial 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(F) </a:t>
            </a:r>
            <a:r>
              <a:rPr lang="en-US" sz="2100" i="1" dirty="0">
                <a:latin typeface="Arial" charset="0"/>
                <a:ea typeface="Arial" charset="0"/>
                <a:cs typeface="Arial" charset="0"/>
              </a:rPr>
              <a:t>as well as social 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(S)</a:t>
            </a:r>
            <a:r>
              <a:rPr lang="en-US" sz="2100" i="1" dirty="0">
                <a:latin typeface="Arial" charset="0"/>
                <a:ea typeface="Arial" charset="0"/>
                <a:cs typeface="Arial" charset="0"/>
              </a:rPr>
              <a:t> stakeholders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100" dirty="0" err="1">
                <a:latin typeface="Arial" charset="0"/>
                <a:ea typeface="Arial" charset="0"/>
                <a:cs typeface="Arial" charset="0"/>
              </a:rPr>
              <a:t>optimise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100" i="1" dirty="0">
                <a:latin typeface="Arial" charset="0"/>
                <a:ea typeface="Arial" charset="0"/>
                <a:cs typeface="Arial" charset="0"/>
              </a:rPr>
              <a:t>stakeholder value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Integrated model</a:t>
            </a:r>
            <a:endParaRPr lang="nl-NL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100" dirty="0">
                <a:latin typeface="Arial" charset="0"/>
                <a:ea typeface="Arial" charset="0"/>
                <a:cs typeface="Arial" charset="0"/>
              </a:rPr>
              <a:t>Companies should </a:t>
            </a:r>
            <a:r>
              <a:rPr lang="en-US" sz="2100" dirty="0" err="1">
                <a:latin typeface="Arial" charset="0"/>
                <a:ea typeface="Arial" charset="0"/>
                <a:cs typeface="Arial" charset="0"/>
              </a:rPr>
              <a:t>optimise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100" i="1" dirty="0">
                <a:latin typeface="Arial" charset="0"/>
                <a:ea typeface="Arial" charset="0"/>
                <a:cs typeface="Arial" charset="0"/>
              </a:rPr>
              <a:t>integrated value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, which combines financial (F), social (S) and environmental (E) value</a:t>
            </a:r>
          </a:p>
          <a:p>
            <a:endParaRPr lang="nl-NL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Afbeelding 8">
            <a:extLst>
              <a:ext uri="{FF2B5EF4-FFF2-40B4-BE49-F238E27FC236}">
                <a16:creationId xmlns:a16="http://schemas.microsoft.com/office/drawing/2014/main" id="{98E6ACF1-8464-00CD-849B-443073922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6" r="38520"/>
          <a:stretch/>
        </p:blipFill>
        <p:spPr>
          <a:xfrm>
            <a:off x="6384032" y="1988840"/>
            <a:ext cx="3866984" cy="3832460"/>
          </a:xfrm>
          <a:prstGeom prst="rect">
            <a:avLst/>
          </a:prstGeom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EB2E8487-3264-E755-7ADB-79DDBEA28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81" t="9415" r="4566" b="81031"/>
          <a:stretch/>
        </p:blipFill>
        <p:spPr>
          <a:xfrm>
            <a:off x="9696400" y="2587982"/>
            <a:ext cx="2330624" cy="385373"/>
          </a:xfrm>
          <a:prstGeom prst="rect">
            <a:avLst/>
          </a:prstGeom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958073BD-B6F5-0E79-A929-139B33C85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81" t="33679" r="4566" b="56767"/>
          <a:stretch/>
        </p:blipFill>
        <p:spPr>
          <a:xfrm>
            <a:off x="9696400" y="3519697"/>
            <a:ext cx="2330624" cy="3853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C05D3EC-38DB-265C-55BF-30E7EA4C8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81" t="70352" r="4566" b="20094"/>
          <a:stretch/>
        </p:blipFill>
        <p:spPr>
          <a:xfrm>
            <a:off x="9696400" y="5526133"/>
            <a:ext cx="2330624" cy="38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5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Framework for Sustainable Finance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12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7C8D60F-E75B-B05F-9B36-09BEF96F2B8B}"/>
                  </a:ext>
                </a:extLst>
              </p:cNvPr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567066160"/>
                  </p:ext>
                </p:extLst>
              </p:nvPr>
            </p:nvGraphicFramePr>
            <p:xfrm>
              <a:off x="1859975" y="1700808"/>
              <a:ext cx="8784977" cy="4735699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1516093">
                      <a:extLst>
                        <a:ext uri="{9D8B030D-6E8A-4147-A177-3AD203B41FA5}">
                          <a16:colId xmlns:a16="http://schemas.microsoft.com/office/drawing/2014/main" val="2878889624"/>
                        </a:ext>
                      </a:extLst>
                    </a:gridCol>
                    <a:gridCol w="1351780">
                      <a:extLst>
                        <a:ext uri="{9D8B030D-6E8A-4147-A177-3AD203B41FA5}">
                          <a16:colId xmlns:a16="http://schemas.microsoft.com/office/drawing/2014/main" val="2483439834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3856585150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1600589009"/>
                        </a:ext>
                      </a:extLst>
                    </a:gridCol>
                    <a:gridCol w="2172688">
                      <a:extLst>
                        <a:ext uri="{9D8B030D-6E8A-4147-A177-3AD203B41FA5}">
                          <a16:colId xmlns:a16="http://schemas.microsoft.com/office/drawing/2014/main" val="2333514620"/>
                        </a:ext>
                      </a:extLst>
                    </a:gridCol>
                  </a:tblGrid>
                  <a:tr h="93610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Corporate</a:t>
                          </a:r>
                          <a:b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finance</a:t>
                          </a:r>
                          <a:b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models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 created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Main stakeholders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Ranking of factors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Optimisation</a:t>
                          </a:r>
                          <a:b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of value V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45333545"/>
                      </a:ext>
                    </a:extLst>
                  </a:tr>
                  <a:tr h="7200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Shareholder model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Shareholder value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Shareholders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FV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 V = FV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94243224"/>
                      </a:ext>
                    </a:extLst>
                  </a:tr>
                  <a:tr h="102650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Refined shareholder model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Shareholder value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Shareholders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FV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SV &amp; EV to extent they affect FV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 V =</a:t>
                          </a:r>
                          <a:b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FV + b</a:t>
                          </a: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</a:t>
                          </a: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SV + c</a:t>
                          </a: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</a:t>
                          </a: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EV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≪1</m:t>
                                </m:r>
                              </m:oMath>
                            </m:oMathPara>
                          </a14:m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1744089"/>
                      </a:ext>
                    </a:extLst>
                  </a:tr>
                  <a:tr h="102650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Stakeholder model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Stakeholder value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 stakeholders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STV = FV + SV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 V = FV + b</a:t>
                          </a: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</a:t>
                          </a: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SV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3491208"/>
                      </a:ext>
                    </a:extLst>
                  </a:tr>
                  <a:tr h="102650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Integrated model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Integrated value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 and future stakeholders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IV = FV + SV + EV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 V =</a:t>
                          </a:r>
                          <a:b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FV + b</a:t>
                          </a: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</a:t>
                          </a: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SV + c</a:t>
                          </a: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</a:t>
                          </a: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EV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635693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7C8D60F-E75B-B05F-9B36-09BEF96F2B8B}"/>
                  </a:ext>
                </a:extLst>
              </p:cNvPr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567066160"/>
                  </p:ext>
                </p:extLst>
              </p:nvPr>
            </p:nvGraphicFramePr>
            <p:xfrm>
              <a:off x="1859975" y="1700808"/>
              <a:ext cx="8784977" cy="4735699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1516093">
                      <a:extLst>
                        <a:ext uri="{9D8B030D-6E8A-4147-A177-3AD203B41FA5}">
                          <a16:colId xmlns:a16="http://schemas.microsoft.com/office/drawing/2014/main" val="2878889624"/>
                        </a:ext>
                      </a:extLst>
                    </a:gridCol>
                    <a:gridCol w="1351780">
                      <a:extLst>
                        <a:ext uri="{9D8B030D-6E8A-4147-A177-3AD203B41FA5}">
                          <a16:colId xmlns:a16="http://schemas.microsoft.com/office/drawing/2014/main" val="2483439834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3856585150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1600589009"/>
                        </a:ext>
                      </a:extLst>
                    </a:gridCol>
                    <a:gridCol w="2172688">
                      <a:extLst>
                        <a:ext uri="{9D8B030D-6E8A-4147-A177-3AD203B41FA5}">
                          <a16:colId xmlns:a16="http://schemas.microsoft.com/office/drawing/2014/main" val="2333514620"/>
                        </a:ext>
                      </a:extLst>
                    </a:gridCol>
                  </a:tblGrid>
                  <a:tr h="93610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Corporate</a:t>
                          </a:r>
                          <a:b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finance</a:t>
                          </a:r>
                          <a:b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models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 created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Main stakeholders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Ranking of factors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Optimisation</a:t>
                          </a:r>
                          <a:b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of value V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45333545"/>
                      </a:ext>
                    </a:extLst>
                  </a:tr>
                  <a:tr h="7200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Shareholder model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Shareholder value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Shareholders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FV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 V = FV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94243224"/>
                      </a:ext>
                    </a:extLst>
                  </a:tr>
                  <a:tr h="102650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Refined shareholder model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Shareholder value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Shareholders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FV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SV &amp; EV to extent they affect FV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3922" t="-161905" b="-200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1744089"/>
                      </a:ext>
                    </a:extLst>
                  </a:tr>
                  <a:tr h="102650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Stakeholder model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Stakeholder value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 stakeholders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STV = FV + SV</a:t>
                          </a:r>
                          <a:endParaRPr lang="nl-NL" sz="1800" dirty="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3922" t="-260355" b="-99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3491208"/>
                      </a:ext>
                    </a:extLst>
                  </a:tr>
                  <a:tr h="102650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Integrated model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Integrated value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 and future stakeholders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IV = FV + SV + EV</a:t>
                          </a:r>
                          <a:endParaRPr lang="nl-NL" sz="1800">
                            <a:effectLst/>
                            <a:latin typeface="Arial" panose="020B0604020202020204" pitchFamily="34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3922" t="-36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35693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3585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Integrated Model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13</a:t>
            </a:fld>
            <a:endParaRPr lang="nl-N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81B9B60-D17D-CDDC-0A69-525368A9FF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032976"/>
              </p:ext>
            </p:extLst>
          </p:nvPr>
        </p:nvGraphicFramePr>
        <p:xfrm>
          <a:off x="833850" y="1916832"/>
          <a:ext cx="6336704" cy="4285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EBDFEC7-059A-9D3D-35F2-F8A7C3CCC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884238"/>
              </p:ext>
            </p:extLst>
          </p:nvPr>
        </p:nvGraphicFramePr>
        <p:xfrm>
          <a:off x="5717920" y="4782827"/>
          <a:ext cx="4536504" cy="126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AC50451-0183-9292-B58C-3E917905CB1D}"/>
              </a:ext>
            </a:extLst>
          </p:cNvPr>
          <p:cNvGrpSpPr/>
          <p:nvPr/>
        </p:nvGrpSpPr>
        <p:grpSpPr>
          <a:xfrm>
            <a:off x="4943872" y="5146361"/>
            <a:ext cx="533858" cy="533858"/>
            <a:chOff x="991774" y="236717"/>
            <a:chExt cx="533858" cy="533858"/>
          </a:xfrm>
        </p:grpSpPr>
        <p:sp>
          <p:nvSpPr>
            <p:cNvPr id="9" name="Plus Sign 8">
              <a:extLst>
                <a:ext uri="{FF2B5EF4-FFF2-40B4-BE49-F238E27FC236}">
                  <a16:creationId xmlns:a16="http://schemas.microsoft.com/office/drawing/2014/main" id="{8E36E765-EE32-13DF-4385-799EC5D8904E}"/>
                </a:ext>
              </a:extLst>
            </p:cNvPr>
            <p:cNvSpPr/>
            <p:nvPr/>
          </p:nvSpPr>
          <p:spPr>
            <a:xfrm>
              <a:off x="991774" y="236717"/>
              <a:ext cx="533858" cy="533858"/>
            </a:xfrm>
            <a:prstGeom prst="mathEqual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Plus Sign 4">
              <a:extLst>
                <a:ext uri="{FF2B5EF4-FFF2-40B4-BE49-F238E27FC236}">
                  <a16:creationId xmlns:a16="http://schemas.microsoft.com/office/drawing/2014/main" id="{ADE7B59A-7BD0-BE6E-E599-267CE6D0762A}"/>
                </a:ext>
              </a:extLst>
            </p:cNvPr>
            <p:cNvSpPr txBox="1"/>
            <p:nvPr/>
          </p:nvSpPr>
          <p:spPr>
            <a:xfrm>
              <a:off x="1062537" y="440864"/>
              <a:ext cx="392332" cy="125564"/>
            </a:xfrm>
            <a:prstGeom prst="mathEqual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0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61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Overview of the Company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14</a:t>
            </a:fld>
            <a:endParaRPr lang="nl-NL"/>
          </a:p>
        </p:txBody>
      </p:sp>
      <p:pic>
        <p:nvPicPr>
          <p:cNvPr id="4" name="Afbeelding 1">
            <a:extLst>
              <a:ext uri="{FF2B5EF4-FFF2-40B4-BE49-F238E27FC236}">
                <a16:creationId xmlns:a16="http://schemas.microsoft.com/office/drawing/2014/main" id="{7C43C4A7-6705-0C82-2BD3-8401276D0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24" y="1988840"/>
            <a:ext cx="8582552" cy="36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15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Relevance of Integrated Value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87317" y="1690328"/>
            <a:ext cx="10535720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Integrated value is relevant for companies in the following ways: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Taking investment decisions;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Measuring and reporting performance;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Conducting risk management;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Developing incentives;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Taking structural decisions: capital structure, payouts, M&amp;As, etc.</a:t>
            </a:r>
          </a:p>
          <a:p>
            <a:endParaRPr lang="nl-NL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7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charset="0"/>
                <a:ea typeface="Arial" charset="0"/>
                <a:cs typeface="Arial" charset="0"/>
              </a:rPr>
              <a:t>The discounted cash flow (DCF) model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16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535720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</a:t>
                </a:r>
                <a:r>
                  <a:rPr lang="en-US" sz="2400" b="1" dirty="0">
                    <a:latin typeface="Arial" charset="0"/>
                    <a:ea typeface="Arial" charset="0"/>
                    <a:cs typeface="Arial" charset="0"/>
                  </a:rPr>
                  <a:t>discounted cash flow (DCF) model 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is used in corporate finance to determine the value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V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of a project/company: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NL" sz="2400" i="1">
                                          <a:effectLst/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i="1">
                                          <a:effectLst/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GB" sz="2400" i="1">
                                          <a:effectLst/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4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nl-NL" sz="18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i="1" dirty="0">
                    <a:latin typeface="Arial" charset="0"/>
                    <a:ea typeface="Arial" charset="0"/>
                    <a:cs typeface="Arial" charset="0"/>
                  </a:rPr>
                  <a:t>CF </a:t>
                </a: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= financial cash flows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i="1" dirty="0">
                    <a:latin typeface="Arial" charset="0"/>
                    <a:ea typeface="Arial" charset="0"/>
                    <a:cs typeface="Arial" charset="0"/>
                  </a:rPr>
                  <a:t>r </a:t>
                </a: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= discount rate / cost of capital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i="1" dirty="0">
                    <a:latin typeface="Arial" charset="0"/>
                    <a:ea typeface="Arial" charset="0"/>
                    <a:cs typeface="Arial" charset="0"/>
                  </a:rPr>
                  <a:t>n </a:t>
                </a: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= number of periods</a:t>
                </a:r>
                <a:endParaRPr lang="en-US" sz="2000" i="1" dirty="0">
                  <a:latin typeface="Arial" charset="0"/>
                  <a:ea typeface="Arial" charset="0"/>
                  <a:cs typeface="Arial" charset="0"/>
                </a:endParaRPr>
              </a:p>
              <a:p>
                <a:endParaRPr lang="nl-NL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535720" cy="4925144"/>
              </a:xfrm>
              <a:blipFill>
                <a:blip r:embed="rId2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264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charset="0"/>
                <a:ea typeface="Arial" charset="0"/>
                <a:cs typeface="Arial" charset="0"/>
              </a:rPr>
              <a:t>Integration of S and E in DCF model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17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535720" cy="4925144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Social (S) and environmental (E) can be added to the DCF model, by:</a:t>
                </a:r>
              </a:p>
              <a:p>
                <a:pPr lvl="1">
                  <a:spcBef>
                    <a:spcPts val="1150"/>
                  </a:spcBef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Expressing S and E issues in their own units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Q</a:t>
                </a:r>
              </a:p>
              <a:p>
                <a:pPr lvl="1">
                  <a:spcBef>
                    <a:spcPts val="1150"/>
                  </a:spcBef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Determining the respective shadow price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SP 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of each S and E issue</a:t>
                </a:r>
              </a:p>
              <a:p>
                <a:pPr lvl="1">
                  <a:spcBef>
                    <a:spcPts val="115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Multiplying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Q 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and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SP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to get the value flows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VF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𝑉𝐹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𝑆𝑃</m:t>
                      </m:r>
                    </m:oMath>
                  </m:oMathPara>
                </a14:m>
                <a:endParaRPr lang="nl-NL" sz="24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Cash flows CF can be seen as value flows VF expressed in cash</a:t>
                </a:r>
              </a:p>
              <a:p>
                <a:pPr lvl="1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Determining integrated value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IV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by discounting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VF 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using the DCF model: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𝐼𝑉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𝑉𝐹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NL" sz="2400" i="1">
                                          <a:effectLst/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i="1">
                                          <a:effectLst/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GB" sz="2400" i="1">
                                          <a:effectLst/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400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nl-NL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535720" cy="4925144"/>
              </a:xfrm>
              <a:blipFill>
                <a:blip r:embed="rId2"/>
                <a:stretch>
                  <a:fillRect l="-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705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charset="0"/>
                <a:ea typeface="Arial" charset="0"/>
                <a:cs typeface="Arial" charset="0"/>
              </a:rPr>
              <a:t>Expected effect of S and E on value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535720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Value flows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Companies that create FV at the expense of SV or EV will be affected with lower FV when internalisation occurs 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Internalisation means that the burdens of externalities are increasingly shifted back from society to the companies (in the long term)</a:t>
            </a:r>
            <a:endParaRPr lang="en-GB" sz="9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Cost of capital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The cost of capital increases with social and environmental externalities (because of a risk premium) and decreases with positive social and environmental impact (because of reduced risk)</a:t>
            </a:r>
          </a:p>
          <a:p>
            <a:endParaRPr lang="nl-NL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44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charset="0"/>
                <a:ea typeface="Arial" charset="0"/>
                <a:cs typeface="Arial" charset="0"/>
              </a:rPr>
              <a:t>Expected effect of S and E on value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19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5927208" cy="4925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Value effect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For positive S and/or E impacts, higher value flows (in the numerator) and a lower cost of capital (in the denominator) are expected to produce higher company value in the long term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Vice versa for negative impacts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So, companies with a positive impact are likely to produce </a:t>
            </a:r>
            <a:r>
              <a:rPr lang="en-US" sz="2100" b="1" dirty="0">
                <a:latin typeface="Arial" charset="0"/>
                <a:ea typeface="Arial" charset="0"/>
                <a:cs typeface="Arial" charset="0"/>
              </a:rPr>
              <a:t>long-term value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The challenge lies in </a:t>
            </a:r>
            <a:r>
              <a:rPr lang="en-US" sz="2100" b="1" dirty="0">
                <a:latin typeface="Arial" charset="0"/>
                <a:ea typeface="Arial" charset="0"/>
                <a:cs typeface="Arial" charset="0"/>
              </a:rPr>
              <a:t>trade-offs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across time and between types of value, which can interact in numerous ways</a:t>
            </a:r>
            <a:endParaRPr lang="nl-NL" sz="2100" dirty="0">
              <a:latin typeface="Arial" charset="0"/>
              <a:ea typeface="Arial" charset="0"/>
              <a:cs typeface="Arial" charset="0"/>
            </a:endParaRPr>
          </a:p>
          <a:p>
            <a:endParaRPr lang="nl-NL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Afbeelding 11">
            <a:extLst>
              <a:ext uri="{FF2B5EF4-FFF2-40B4-BE49-F238E27FC236}">
                <a16:creationId xmlns:a16="http://schemas.microsoft.com/office/drawing/2014/main" id="{66FD7B3F-5476-A385-99B4-56CDABFB5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772816"/>
            <a:ext cx="4799976" cy="40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8FCA5E-2706-BA1C-17AF-A2474FC0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Chapter 1: The Company within Social and Planetary Boundaries</a:t>
            </a:r>
            <a:endParaRPr lang="nl-NL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1AB0-8C0A-6932-74BF-AD9B7B837E45}"/>
              </a:ext>
            </a:extLst>
          </p:cNvPr>
          <p:cNvSpPr txBox="1">
            <a:spLocks/>
          </p:cNvSpPr>
          <p:nvPr/>
        </p:nvSpPr>
        <p:spPr>
          <a:xfrm>
            <a:off x="6585037" y="1169114"/>
            <a:ext cx="5400600" cy="648072"/>
          </a:xfrm>
          <a:prstGeom prst="rect">
            <a:avLst/>
          </a:prstGeom>
          <a:solidFill>
            <a:srgbClr val="2683C6"/>
          </a:solidFill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Part 1: Why corporate finance for long-term value?</a:t>
            </a:r>
            <a:endParaRPr lang="nl-NL" sz="2000"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1A9582-8B13-4F7A-0C95-FFB8450DB339}"/>
              </a:ext>
            </a:extLst>
          </p:cNvPr>
          <p:cNvSpPr/>
          <p:nvPr/>
        </p:nvSpPr>
        <p:spPr>
          <a:xfrm>
            <a:off x="1828800" y="1600200"/>
            <a:ext cx="10363200" cy="233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423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charset="0"/>
                <a:ea typeface="Arial" charset="0"/>
                <a:cs typeface="Arial" charset="0"/>
              </a:rPr>
              <a:t>Conclusions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01515" y="1628800"/>
            <a:ext cx="10535720" cy="49251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Economic growth in the last century created social and environmental challenges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Sustainability means that current and future generations have the resources needed without stressing the Earth system processes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Corporate finance has the potential to move from finance as a goal (shareholder value) to finance as a means towards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integrated value creation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Finance is about anticipating potential catastrophic events and incorporating expectations in today’s valuations for investment decisions</a:t>
            </a:r>
          </a:p>
          <a:p>
            <a:endParaRPr lang="nl-NL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6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BIG Picture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97459" y="1690328"/>
            <a:ext cx="10123077" cy="49251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Economic models were made for an empty world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But we live now in a full world with massive energy and material use and large social inequalities</a:t>
            </a:r>
          </a:p>
          <a:p>
            <a:pPr>
              <a:lnSpc>
                <a:spcPct val="150000"/>
              </a:lnSpc>
            </a:pPr>
            <a:endParaRPr lang="en-GB" sz="17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Solution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United Nations agenda of Social Development Goals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Include social and environmental factors in company valuation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Recognise present and future generations as relevant company stakeholders, alongside shareholders</a:t>
            </a:r>
          </a:p>
          <a:p>
            <a:endParaRPr lang="nl-NL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5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From pre- to post-industrial revolution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</a:t>
            </a:fld>
            <a:endParaRPr lang="nl-N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4D4196-A3FA-0390-5782-E534AC33C4D7}"/>
              </a:ext>
            </a:extLst>
          </p:cNvPr>
          <p:cNvSpPr/>
          <p:nvPr/>
        </p:nvSpPr>
        <p:spPr>
          <a:xfrm>
            <a:off x="1793776" y="1991315"/>
            <a:ext cx="2286000" cy="2286000"/>
          </a:xfrm>
          <a:prstGeom prst="ellipse">
            <a:avLst/>
          </a:prstGeom>
          <a:noFill/>
          <a:ln w="57150"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EE867E-D23C-9861-0B50-B0D86DE6218A}"/>
              </a:ext>
            </a:extLst>
          </p:cNvPr>
          <p:cNvSpPr/>
          <p:nvPr/>
        </p:nvSpPr>
        <p:spPr>
          <a:xfrm>
            <a:off x="8425151" y="1985388"/>
            <a:ext cx="2286000" cy="2286000"/>
          </a:xfrm>
          <a:prstGeom prst="ellipse">
            <a:avLst/>
          </a:prstGeom>
          <a:solidFill>
            <a:schemeClr val="tx1"/>
          </a:solidFill>
          <a:ln w="57150"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ight Arrow 4">
            <a:extLst>
              <a:ext uri="{FF2B5EF4-FFF2-40B4-BE49-F238E27FC236}">
                <a16:creationId xmlns:a16="http://schemas.microsoft.com/office/drawing/2014/main" id="{D4AFD41A-85B8-2D0E-F88D-FA8D7287A1E8}"/>
              </a:ext>
            </a:extLst>
          </p:cNvPr>
          <p:cNvSpPr/>
          <p:nvPr/>
        </p:nvSpPr>
        <p:spPr>
          <a:xfrm>
            <a:off x="4358161" y="2926977"/>
            <a:ext cx="3788605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899949E-721D-136D-70EA-7AE254135855}"/>
              </a:ext>
            </a:extLst>
          </p:cNvPr>
          <p:cNvSpPr txBox="1"/>
          <p:nvPr/>
        </p:nvSpPr>
        <p:spPr>
          <a:xfrm>
            <a:off x="2322958" y="2759596"/>
            <a:ext cx="122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876519A1-FD93-35B9-C59A-EECAAF311158}"/>
              </a:ext>
            </a:extLst>
          </p:cNvPr>
          <p:cNvSpPr txBox="1"/>
          <p:nvPr/>
        </p:nvSpPr>
        <p:spPr>
          <a:xfrm>
            <a:off x="9029951" y="2712889"/>
            <a:ext cx="10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B499E5B-592B-0CE9-E053-59FD4E822DBA}"/>
              </a:ext>
            </a:extLst>
          </p:cNvPr>
          <p:cNvSpPr txBox="1"/>
          <p:nvPr/>
        </p:nvSpPr>
        <p:spPr>
          <a:xfrm>
            <a:off x="1737493" y="4435715"/>
            <a:ext cx="2398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2000" dirty="0">
                <a:latin typeface="Arial"/>
                <a:cs typeface="Arial"/>
              </a:rPr>
              <a:t>Abundance of goods and services from nature</a:t>
            </a:r>
            <a:endParaRPr lang="x-none" sz="2000" dirty="0">
              <a:latin typeface="Arial"/>
              <a:cs typeface="Arial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90035BD2-FBBE-E573-1B05-48F1E4410125}"/>
              </a:ext>
            </a:extLst>
          </p:cNvPr>
          <p:cNvSpPr txBox="1"/>
          <p:nvPr/>
        </p:nvSpPr>
        <p:spPr>
          <a:xfrm>
            <a:off x="4160731" y="3330864"/>
            <a:ext cx="418346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Technological advances dependent on fossil fuels &amp; other raw materials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Massive production &amp; consumption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Economic &amp; population growth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55941A14-4A65-BA1E-00AA-47C2E9235862}"/>
              </a:ext>
            </a:extLst>
          </p:cNvPr>
          <p:cNvSpPr txBox="1"/>
          <p:nvPr/>
        </p:nvSpPr>
        <p:spPr>
          <a:xfrm>
            <a:off x="8209642" y="4435715"/>
            <a:ext cx="2717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000" dirty="0">
                <a:latin typeface="Arial"/>
                <a:cs typeface="Arial"/>
              </a:rPr>
              <a:t>Club of Rome (1973): </a:t>
            </a:r>
          </a:p>
          <a:p>
            <a:pPr lvl="0" algn="ctr"/>
            <a:r>
              <a:rPr lang="en-US" sz="2000" dirty="0">
                <a:latin typeface="Arial"/>
                <a:cs typeface="Arial"/>
              </a:rPr>
              <a:t>Limits to Growth</a:t>
            </a:r>
          </a:p>
        </p:txBody>
      </p:sp>
    </p:spTree>
    <p:extLst>
      <p:ext uri="{BB962C8B-B14F-4D97-AF65-F5344CB8AC3E}">
        <p14:creationId xmlns:p14="http://schemas.microsoft.com/office/powerpoint/2010/main" val="211357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err="1">
                <a:latin typeface="Arial" charset="0"/>
                <a:ea typeface="Arial" charset="0"/>
                <a:cs typeface="Arial" charset="0"/>
              </a:rPr>
              <a:t>Sustainable</a:t>
            </a:r>
            <a:r>
              <a:rPr lang="nl-NL" sz="3200" dirty="0">
                <a:latin typeface="Arial" charset="0"/>
                <a:ea typeface="Arial" charset="0"/>
                <a:cs typeface="Arial" charset="0"/>
              </a:rPr>
              <a:t> development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535720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UN’s Brundtland Report (1987):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“"...the </a:t>
            </a:r>
            <a:r>
              <a:rPr lang="en-US" sz="2100" i="1" dirty="0">
                <a:latin typeface="Arial" charset="0"/>
                <a:ea typeface="Arial" charset="0"/>
                <a:cs typeface="Arial" charset="0"/>
              </a:rPr>
              <a:t>environment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is where we live; and </a:t>
            </a:r>
            <a:r>
              <a:rPr lang="en-US" sz="2100" i="1" dirty="0">
                <a:latin typeface="Arial" charset="0"/>
                <a:ea typeface="Arial" charset="0"/>
                <a:cs typeface="Arial" charset="0"/>
              </a:rPr>
              <a:t>development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is what we all do in attempting to improve our lot within that environment. The two are inseparable."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Sustainable development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“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development that meets the needs of the present without compromising the ability of future generations to meet their own needs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nl-NL" sz="2400" dirty="0">
              <a:latin typeface="Arial" charset="0"/>
              <a:ea typeface="Arial" charset="0"/>
              <a:cs typeface="Arial" charset="0"/>
            </a:endParaRPr>
          </a:p>
          <a:p>
            <a:endParaRPr lang="nl-NL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9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err="1">
                <a:latin typeface="Arial" charset="0"/>
                <a:ea typeface="Arial" charset="0"/>
                <a:cs typeface="Arial" charset="0"/>
              </a:rPr>
              <a:t>Planetary</a:t>
            </a:r>
            <a:r>
              <a:rPr lang="nl-NL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3200" dirty="0" err="1">
                <a:latin typeface="Arial" charset="0"/>
                <a:ea typeface="Arial" charset="0"/>
                <a:cs typeface="Arial" charset="0"/>
              </a:rPr>
              <a:t>boundaries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1384" y="1516698"/>
            <a:ext cx="5999216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planetary boundaries framework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of Steffen et al. (2015) defines a </a:t>
            </a:r>
            <a:r>
              <a:rPr lang="en-GB" sz="2400" i="1" dirty="0">
                <a:latin typeface="Arial" charset="0"/>
                <a:ea typeface="Arial" charset="0"/>
                <a:cs typeface="Arial" charset="0"/>
              </a:rPr>
              <a:t>safe operating space for humanity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within the boundaries of </a:t>
            </a:r>
            <a:r>
              <a:rPr lang="en-GB" sz="2400" i="1" dirty="0">
                <a:latin typeface="Arial" charset="0"/>
                <a:ea typeface="Arial" charset="0"/>
                <a:cs typeface="Arial" charset="0"/>
              </a:rPr>
              <a:t>nine productive ecological capacities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of the planet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planetary boundary lies at the intersection of the green and orange zones</a:t>
            </a:r>
          </a:p>
          <a:p>
            <a:endParaRPr lang="nl-NL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736E8-8CF6-2CFF-8977-59570AC24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781" y="1516698"/>
            <a:ext cx="4875283" cy="49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2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nl-NL" sz="3200" dirty="0">
                <a:latin typeface="Arial" charset="0"/>
                <a:ea typeface="Arial" charset="0"/>
                <a:cs typeface="Arial" charset="0"/>
              </a:rPr>
              <a:t> foundations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535720" cy="49251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Kate Raworth defines the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social foundations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as </a:t>
            </a:r>
            <a:r>
              <a:rPr lang="en-GB" sz="2400">
                <a:latin typeface="Arial" charset="0"/>
                <a:ea typeface="Arial" charset="0"/>
                <a:cs typeface="Arial" charset="0"/>
              </a:rPr>
              <a:t>the social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priorities, grouped into three clusters, focused on enabling people to be: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GB" sz="2100" b="1" dirty="0">
                <a:latin typeface="Arial" charset="0"/>
                <a:ea typeface="Arial" charset="0"/>
                <a:cs typeface="Arial" charset="0"/>
              </a:rPr>
              <a:t>Well</a:t>
            </a: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: through food security, adequate income, improved water and sanitation, housing and healthcare;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GB" sz="2100" b="1" dirty="0">
                <a:latin typeface="Arial" charset="0"/>
                <a:ea typeface="Arial" charset="0"/>
                <a:cs typeface="Arial" charset="0"/>
              </a:rPr>
              <a:t>Productive</a:t>
            </a: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: through education, decent work and modern energy services; and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GB" sz="2100" b="1" dirty="0">
                <a:latin typeface="Arial" charset="0"/>
                <a:ea typeface="Arial" charset="0"/>
                <a:cs typeface="Arial" charset="0"/>
              </a:rPr>
              <a:t>Empowered</a:t>
            </a: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: through networks, gender equality, social equity, political voice and peace and justice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UN’s Universal Declaration of Human Rights: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GB" sz="2100" i="1" dirty="0">
                <a:latin typeface="Arial" charset="0"/>
                <a:ea typeface="Arial" charset="0"/>
                <a:cs typeface="Arial" charset="0"/>
              </a:rPr>
              <a:t>“recognition of the inherent dignity and of the equal and inalienable rights of all members of the human family is the foundation of freedom, justice and peace in the world”</a:t>
            </a:r>
          </a:p>
          <a:p>
            <a:endParaRPr lang="nl-NL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1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Sustainable Development Goals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8</a:t>
            </a:fld>
            <a:endParaRPr lang="nl-NL"/>
          </a:p>
        </p:txBody>
      </p:sp>
      <p:pic>
        <p:nvPicPr>
          <p:cNvPr id="7" name="Afbeelding 8">
            <a:extLst>
              <a:ext uri="{FF2B5EF4-FFF2-40B4-BE49-F238E27FC236}">
                <a16:creationId xmlns:a16="http://schemas.microsoft.com/office/drawing/2014/main" id="{614C04B2-867B-22A4-DE6E-8E28D83BC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" t="10885" r="1513" b="1521"/>
          <a:stretch/>
        </p:blipFill>
        <p:spPr>
          <a:xfrm>
            <a:off x="2027548" y="1700808"/>
            <a:ext cx="8136904" cy="43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8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>
            <a:extLst>
              <a:ext uri="{FF2B5EF4-FFF2-40B4-BE49-F238E27FC236}">
                <a16:creationId xmlns:a16="http://schemas.microsoft.com/office/drawing/2014/main" id="{2C2372CC-B88B-D39A-4F8F-89F833EC6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86"/>
          <a:stretch/>
        </p:blipFill>
        <p:spPr>
          <a:xfrm>
            <a:off x="5032986" y="1614466"/>
            <a:ext cx="6672184" cy="5008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SDGs at different levels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9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91982" y="1697968"/>
            <a:ext cx="10535720" cy="492514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Overall Goal</a:t>
            </a:r>
          </a:p>
          <a:p>
            <a:pPr lvl="1"/>
            <a:r>
              <a:rPr lang="en-GB" sz="2100" dirty="0">
                <a:latin typeface="Arial" charset="0"/>
                <a:ea typeface="Arial" charset="0"/>
                <a:cs typeface="Arial" charset="0"/>
              </a:rPr>
              <a:t>SDG 17</a:t>
            </a:r>
          </a:p>
          <a:p>
            <a:endParaRPr lang="en-GB" sz="3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Economic Goals </a:t>
            </a:r>
          </a:p>
          <a:p>
            <a:pPr lvl="1"/>
            <a:r>
              <a:rPr lang="en-GB" sz="2100" dirty="0">
                <a:latin typeface="Arial" charset="0"/>
                <a:ea typeface="Arial" charset="0"/>
                <a:cs typeface="Arial" charset="0"/>
              </a:rPr>
              <a:t>SDG 8, 9, 10 and 12</a:t>
            </a:r>
          </a:p>
          <a:p>
            <a:pPr lvl="1"/>
            <a:endParaRPr lang="en-GB" sz="3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Societal Goals </a:t>
            </a:r>
          </a:p>
          <a:p>
            <a:pPr lvl="1"/>
            <a:r>
              <a:rPr lang="en-GB" sz="2100" dirty="0">
                <a:latin typeface="Arial" charset="0"/>
                <a:ea typeface="Arial" charset="0"/>
                <a:cs typeface="Arial" charset="0"/>
              </a:rPr>
              <a:t>SDG 1, 2, 3, 4, 5, 7, 11 and 16</a:t>
            </a:r>
          </a:p>
          <a:p>
            <a:pPr lvl="1"/>
            <a:endParaRPr lang="en-GB" sz="3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Environmental Goals </a:t>
            </a:r>
          </a:p>
          <a:p>
            <a:pPr lvl="1"/>
            <a:r>
              <a:rPr lang="en-GB" sz="2100" dirty="0">
                <a:latin typeface="Arial" charset="0"/>
                <a:ea typeface="Arial" charset="0"/>
                <a:cs typeface="Arial" charset="0"/>
              </a:rPr>
              <a:t>SDG 6, 13, 14, 15</a:t>
            </a:r>
          </a:p>
          <a:p>
            <a:pPr lvl="1"/>
            <a:endParaRPr lang="en-GB" sz="5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nl-NL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13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457B9E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26285</TotalTime>
  <Words>1139</Words>
  <Application>Microsoft Macintosh PowerPoint</Application>
  <PresentationFormat>Breedbeeld</PresentationFormat>
  <Paragraphs>163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Cambria Math</vt:lpstr>
      <vt:lpstr>Tw Cen MT</vt:lpstr>
      <vt:lpstr>Wingdings</vt:lpstr>
      <vt:lpstr>Wingdings 2</vt:lpstr>
      <vt:lpstr>Median</vt:lpstr>
      <vt:lpstr>Corporate Finance for Long-Term Value  </vt:lpstr>
      <vt:lpstr>Chapter 1: The Company within Social and Planetary Boundaries</vt:lpstr>
      <vt:lpstr>The BIG Picture</vt:lpstr>
      <vt:lpstr>From pre- to post-industrial revolution</vt:lpstr>
      <vt:lpstr>Sustainable development</vt:lpstr>
      <vt:lpstr>Planetary boundaries</vt:lpstr>
      <vt:lpstr>Social foundations</vt:lpstr>
      <vt:lpstr>Sustainable Development Goals</vt:lpstr>
      <vt:lpstr>SDGs at different levels</vt:lpstr>
      <vt:lpstr>Systems perspective</vt:lpstr>
      <vt:lpstr>Corporate governance</vt:lpstr>
      <vt:lpstr>Framework for Sustainable Finance</vt:lpstr>
      <vt:lpstr>The Integrated Model</vt:lpstr>
      <vt:lpstr>Overview of the Company</vt:lpstr>
      <vt:lpstr>Relevance of Integrated Value</vt:lpstr>
      <vt:lpstr>The discounted cash flow (DCF) model</vt:lpstr>
      <vt:lpstr>Integration of S and E in DCF model</vt:lpstr>
      <vt:lpstr>Expected effect of S and E on value</vt:lpstr>
      <vt:lpstr>Expected effect of S and E on value</vt:lpstr>
      <vt:lpstr>Conclusions</vt:lpstr>
    </vt:vector>
  </TitlesOfParts>
  <Company>RSM Erasmus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Finance for Long-Term Value</dc:title>
  <dc:creator>Administrator</dc:creator>
  <dc:description>Book Slides</dc:description>
  <cp:lastModifiedBy>Dirk Schoenmaker</cp:lastModifiedBy>
  <cp:revision>421</cp:revision>
  <cp:lastPrinted>2017-10-25T07:51:07Z</cp:lastPrinted>
  <dcterms:created xsi:type="dcterms:W3CDTF">2014-04-08T12:02:43Z</dcterms:created>
  <dcterms:modified xsi:type="dcterms:W3CDTF">2023-09-05T13:01:46Z</dcterms:modified>
</cp:coreProperties>
</file>