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64" r:id="rId3"/>
    <p:sldId id="558" r:id="rId4"/>
    <p:sldId id="614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667" r:id="rId16"/>
    <p:sldId id="706" r:id="rId17"/>
    <p:sldId id="707" r:id="rId18"/>
    <p:sldId id="668" r:id="rId19"/>
    <p:sldId id="669" r:id="rId20"/>
    <p:sldId id="670" r:id="rId21"/>
    <p:sldId id="677" r:id="rId22"/>
    <p:sldId id="708" r:id="rId23"/>
    <p:sldId id="678" r:id="rId24"/>
    <p:sldId id="680" r:id="rId25"/>
    <p:sldId id="681" r:id="rId26"/>
    <p:sldId id="690" r:id="rId27"/>
    <p:sldId id="695" r:id="rId28"/>
    <p:sldId id="709" r:id="rId29"/>
    <p:sldId id="562" r:id="rId3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558"/>
          </p14:sldIdLst>
        </p14:section>
        <p14:section name="17.1 Financial reporting and analysis" id="{82B96233-CE70-49E5-8BF3-3164E0F97AA4}">
          <p14:sldIdLst>
            <p14:sldId id="614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</p14:sldIdLst>
        </p14:section>
        <p14:section name="17.2 Audits and investor relations" id="{07974BBC-226C-43E9-B527-C5E45488056F}">
          <p14:sldIdLst>
            <p14:sldId id="667"/>
            <p14:sldId id="706"/>
            <p14:sldId id="707"/>
            <p14:sldId id="668"/>
            <p14:sldId id="669"/>
          </p14:sldIdLst>
        </p14:section>
        <p14:section name="17.3 Sustainability-related financial reporting" id="{1B5E020B-0A55-42F0-B327-34E1E91E56D2}">
          <p14:sldIdLst>
            <p14:sldId id="670"/>
            <p14:sldId id="677"/>
            <p14:sldId id="708"/>
            <p14:sldId id="678"/>
          </p14:sldIdLst>
        </p14:section>
        <p14:section name="17.4 Impact reporting" id="{F58090AE-8798-41A3-9794-3248B306BFE3}">
          <p14:sldIdLst>
            <p14:sldId id="680"/>
            <p14:sldId id="681"/>
          </p14:sldIdLst>
        </p14:section>
        <p14:section name="17.5 Integrated reporting, analysis and investor relations" id="{E7622CD1-51E6-4A55-80F0-2B8575273BDD}">
          <p14:sldIdLst>
            <p14:sldId id="690"/>
            <p14:sldId id="695"/>
            <p14:sldId id="709"/>
          </p14:sldIdLst>
        </p14:section>
        <p14:section name="17.6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  <a:srgbClr val="2683C6"/>
    <a:srgbClr val="2691C9"/>
    <a:srgbClr val="26A0CD"/>
    <a:srgbClr val="27AFD0"/>
    <a:srgbClr val="27BED4"/>
    <a:srgbClr val="27CED7"/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5369"/>
  </p:normalViewPr>
  <p:slideViewPr>
    <p:cSldViewPr>
      <p:cViewPr varScale="1">
        <p:scale>
          <a:sx n="128" d="100"/>
          <a:sy n="128" d="100"/>
        </p:scale>
        <p:origin x="8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D40DF-2808-439C-B659-90EF271254F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8EB2456-5A2F-414D-AE97-5366FA2E9E67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Profitability ratios</a:t>
          </a:r>
        </a:p>
      </dgm:t>
    </dgm:pt>
    <dgm:pt modelId="{9FE2896C-3129-4168-94D1-9AF89222D671}" type="parTrans" cxnId="{2DC1EC42-79C3-45E0-AE8B-0D213F052D3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AF9F7-73C1-40BD-8B3D-6A5BAAFB56B4}" type="sibTrans" cxnId="{2DC1EC42-79C3-45E0-AE8B-0D213F052D3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9991A-E33E-4F51-84AE-37A6074DBE8D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EBIT margin</a:t>
          </a:r>
        </a:p>
      </dgm:t>
    </dgm:pt>
    <dgm:pt modelId="{27FAF98D-03D0-4680-B6EE-235972C4FF95}" type="parTrans" cxnId="{F4E50431-306D-414C-A3D4-353519D3293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7FEA8-8943-46EF-BFCC-DF643686E6DA}" type="sibTrans" cxnId="{F4E50431-306D-414C-A3D4-353519D3293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7C838-DD22-44B0-B1EB-E4C086989402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Gross margin</a:t>
          </a:r>
        </a:p>
      </dgm:t>
    </dgm:pt>
    <dgm:pt modelId="{506F3CF2-DAB0-4C69-994F-A3834C7EF973}" type="parTrans" cxnId="{4845819A-8CD1-4744-AC85-A6FB0BC84EB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45C95-1A2D-40AD-9A50-0EA164DE5EF9}" type="sibTrans" cxnId="{4845819A-8CD1-4744-AC85-A6FB0BC84EB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C89E5-3E70-49A3-A88D-693B40B49D49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Liquidity ratios</a:t>
          </a:r>
        </a:p>
      </dgm:t>
    </dgm:pt>
    <dgm:pt modelId="{C1B4561D-FEB6-41CC-AF42-C9C33C4597CF}" type="parTrans" cxnId="{0B8F872D-05BC-42D3-AA08-732A52BB4F4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8C757-B1CC-4738-8532-6053A6F72A1E}" type="sibTrans" cxnId="{0B8F872D-05BC-42D3-AA08-732A52BB4F4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B7804-C4EA-45F0-98ED-0478271224C9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Current ratio</a:t>
          </a:r>
        </a:p>
      </dgm:t>
    </dgm:pt>
    <dgm:pt modelId="{918DA9B1-CC35-4195-AA55-86F99F0BFAF8}" type="parTrans" cxnId="{F508A96C-1CDC-42E3-A937-7A9B36133143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CD854-FB0D-4877-BBA2-746DA9522B8E}" type="sibTrans" cxnId="{F508A96C-1CDC-42E3-A937-7A9B36133143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E109F-F7A5-4525-A6A8-012FF11DADF6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Quick ratio</a:t>
          </a:r>
        </a:p>
      </dgm:t>
    </dgm:pt>
    <dgm:pt modelId="{2DB1F928-2DFE-4480-A525-83ABEA5CA398}" type="parTrans" cxnId="{958A58D8-4F8A-442A-80CD-95BF16E271E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8A509-9DA2-4746-B437-C4E32D5D02E9}" type="sibTrans" cxnId="{958A58D8-4F8A-442A-80CD-95BF16E271E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69443-A616-46FE-A45E-B0DDEE49F3E9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Leverage ratios</a:t>
          </a:r>
        </a:p>
      </dgm:t>
    </dgm:pt>
    <dgm:pt modelId="{05C98189-62EF-4D26-B282-8056CF4E65C6}" type="parTrans" cxnId="{F527FE6E-AC9F-4A07-BE63-0BBBD5C4039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E07D7-6F71-4114-80A5-732F8C9C307C}" type="sibTrans" cxnId="{F527FE6E-AC9F-4A07-BE63-0BBBD5C4039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98939-3C73-4C6F-8AE9-4C25F8FA6971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Price-earnings</a:t>
          </a:r>
        </a:p>
      </dgm:t>
    </dgm:pt>
    <dgm:pt modelId="{1F3565D0-C5AE-4B31-AA2B-49400C9C4C8E}" type="parTrans" cxnId="{81028F93-E1E1-476A-9A8A-647593A5B06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DE896-2B7C-4585-AF72-9F39555AA5B1}" type="sibTrans" cxnId="{81028F93-E1E1-476A-9A8A-647593A5B06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42FD9-CD23-4D2B-9833-C1D33944EDE3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Return on assets (ROA)</a:t>
          </a:r>
        </a:p>
      </dgm:t>
    </dgm:pt>
    <dgm:pt modelId="{B471EB8A-8AB6-4C70-B4B8-BC092D24FD70}" type="parTrans" cxnId="{125A627E-5BD2-4601-B577-5815A6D059A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017BA-D477-49EB-80C1-D704721753C2}" type="sibTrans" cxnId="{125A627E-5BD2-4601-B577-5815A6D059A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EFA11-1333-4780-BDE3-3D8283FFB0CD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Return on Equity (ROE)</a:t>
          </a:r>
        </a:p>
      </dgm:t>
    </dgm:pt>
    <dgm:pt modelId="{CA05D52B-87BE-4FCC-8E50-369DC3D3BF06}" type="parTrans" cxnId="{5687813E-1C48-4323-88FF-6D0D1C69B60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4980E-4E6A-4AD9-94E8-C0B84815D491}" type="sibTrans" cxnId="{5687813E-1C48-4323-88FF-6D0D1C69B60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613B6-3548-481D-A434-D3799458373C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A0B6D523-D90E-421D-B5FE-4B88552F85DA}" type="parTrans" cxnId="{3AC297FE-CFC1-4636-899B-3714DE36D04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0C043-0674-4E5C-8BFD-1DFCCAE4350D}" type="sibTrans" cxnId="{3AC297FE-CFC1-4636-899B-3714DE36D04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96833-5CE1-4593-91FD-DBFF78B40FD5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Interest coverage ratio</a:t>
          </a:r>
        </a:p>
      </dgm:t>
    </dgm:pt>
    <dgm:pt modelId="{259ECBEE-BD71-430C-BA22-EABA8A818120}" type="parTrans" cxnId="{518FC735-C706-4A29-A898-271618A6FB1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4E154-FEE2-4924-81F4-8F3BC00489DA}" type="sibTrans" cxnId="{518FC735-C706-4A29-A898-271618A6FB1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AEBA7-C0F4-4E68-AF0C-9F6813EBBF3B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506730DA-737C-480D-8F0A-FEEB7194EE62}" type="parTrans" cxnId="{ADB61805-99B5-4A00-A135-04535DFECFE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81D55-6CF6-4843-9422-A5999CCDC9F2}" type="sibTrans" cxnId="{ADB61805-99B5-4A00-A135-04535DFECFE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DB1B2-D4CB-4CC2-89A4-FD2860B53891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Market-to-book</a:t>
          </a:r>
        </a:p>
      </dgm:t>
    </dgm:pt>
    <dgm:pt modelId="{6DE933EF-3640-47E5-9745-0BA452455C0B}" type="parTrans" cxnId="{E7BD6FD8-68A5-4486-B7FB-ED2BB5A1976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56DCB-6FA4-41E4-AD5E-26EF29919A0B}" type="sibTrans" cxnId="{E7BD6FD8-68A5-4486-B7FB-ED2BB5A1976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BC4BE-FF84-4083-8FC5-B03D7F8D397B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Debt-to-assets</a:t>
          </a:r>
        </a:p>
      </dgm:t>
    </dgm:pt>
    <dgm:pt modelId="{A03476E8-28AE-4BDD-9989-0EE897134A44}" type="parTrans" cxnId="{8775111B-69D2-476C-A497-7B651523A9B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B9755-7C77-4A9C-8159-E2E3420C470B}" type="sibTrans" cxnId="{8775111B-69D2-476C-A497-7B651523A9B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A436C-383D-43CF-973C-EB2321C058FC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Debt-to-equity</a:t>
          </a:r>
        </a:p>
      </dgm:t>
    </dgm:pt>
    <dgm:pt modelId="{EDC2014B-2D24-4A93-8980-F503F0D20356}" type="parTrans" cxnId="{334CC148-BDA5-4732-BFBC-12FDC9E15C5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80AE5-2E8E-41C0-B403-D36486E61BA0}" type="sibTrans" cxnId="{334CC148-BDA5-4732-BFBC-12FDC9E15C5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DF2A1-C527-47AF-8C37-6EDE98D8FD52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Valuation ratios</a:t>
          </a:r>
        </a:p>
      </dgm:t>
    </dgm:pt>
    <dgm:pt modelId="{6DF3BFF3-BE65-49D2-ABF3-D4B7A6505E84}" type="parTrans" cxnId="{1458CA5C-A3B9-4375-A50A-BFA083F7043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87C78-6308-40E7-A9EA-114EECB05351}" type="sibTrans" cxnId="{1458CA5C-A3B9-4375-A50A-BFA083F7043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D9F10-87C3-4A1F-A2AB-8D05F63923CF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B86D1AB2-ABC3-4CD9-8D5E-17D26DF027E8}" type="parTrans" cxnId="{E4AA177C-6D25-4DC0-A382-0B97AB5B065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150FA-8E3B-4233-A1DE-EBE1C6A0B309}" type="sibTrans" cxnId="{E4AA177C-6D25-4DC0-A382-0B97AB5B065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A29BA-B4A0-44FC-8CB1-9C1F31EC9A3B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30A24767-C1D9-48FA-BBA7-E8C6A3DF467D}" type="parTrans" cxnId="{64CC8375-D94E-4FF0-9CBC-723D203A2AB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8EEAA-0457-46E4-99EA-977C51740A8D}" type="sibTrans" cxnId="{64CC8375-D94E-4FF0-9CBC-723D203A2AB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2A15F-1EE0-AC4C-8B50-D285562AB977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Asset turnover</a:t>
          </a:r>
        </a:p>
      </dgm:t>
    </dgm:pt>
    <dgm:pt modelId="{31F9CA78-039E-2C41-AA39-412A81623374}" type="parTrans" cxnId="{558410F3-D153-4345-A079-436493C345B2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78689-BD1A-B344-8CBC-D5811AFB5D41}" type="sibTrans" cxnId="{558410F3-D153-4345-A079-436493C345B2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C9A17-0C87-8246-89D9-22968D0363A5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Efficiency ratios</a:t>
          </a:r>
        </a:p>
      </dgm:t>
    </dgm:pt>
    <dgm:pt modelId="{F2B97EB3-1E25-7D47-B334-175E960B6C39}" type="parTrans" cxnId="{EB9E53DC-FF2F-FD44-B30C-341CBF74E416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A17AF-8748-F646-BDBF-4AF08C1FEE61}" type="sibTrans" cxnId="{EB9E53DC-FF2F-FD44-B30C-341CBF74E416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E9C50-514C-A44D-AA53-64B3AD4B40F2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Inventory turnover</a:t>
          </a:r>
        </a:p>
      </dgm:t>
    </dgm:pt>
    <dgm:pt modelId="{CD59EC77-B520-0341-88F8-C076B59E06D8}" type="parTrans" cxnId="{014135F7-D20D-BA45-BFD8-04AE61959880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E6F5E-31D7-5843-B686-5DF894D4BEBB}" type="sibTrans" cxnId="{014135F7-D20D-BA45-BFD8-04AE61959880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811AD-B2C6-B24D-AFDC-1BEAF243B2E3}">
      <dgm:prSet phldrT="[Tekst]"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F916D776-1202-AD40-AB7B-FF77A46F9811}" type="parTrans" cxnId="{2F7F67C0-CB03-1F47-9B58-32BE0F01CACD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BBE60-0799-8C41-A3AC-CC46112F94CE}" type="sibTrans" cxnId="{2F7F67C0-CB03-1F47-9B58-32BE0F01CACD}">
      <dgm:prSet/>
      <dgm:spPr/>
      <dgm:t>
        <a:bodyPr/>
        <a:lstStyle/>
        <a:p>
          <a:endParaRPr lang="nl-N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8D5F6-7CB6-4738-9C28-FB6FAAB251DB}" type="pres">
      <dgm:prSet presAssocID="{CD0D40DF-2808-439C-B659-90EF271254F8}" presName="Name0" presStyleCnt="0">
        <dgm:presLayoutVars>
          <dgm:dir/>
          <dgm:animLvl val="lvl"/>
          <dgm:resizeHandles val="exact"/>
        </dgm:presLayoutVars>
      </dgm:prSet>
      <dgm:spPr/>
    </dgm:pt>
    <dgm:pt modelId="{050BFFA8-27C5-414A-A4D1-F10A70E2E191}" type="pres">
      <dgm:prSet presAssocID="{68EB2456-5A2F-414D-AE97-5366FA2E9E67}" presName="composite" presStyleCnt="0"/>
      <dgm:spPr/>
    </dgm:pt>
    <dgm:pt modelId="{51C2701E-2182-4594-9E83-BD1A2D0BA27B}" type="pres">
      <dgm:prSet presAssocID="{68EB2456-5A2F-414D-AE97-5366FA2E9E6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D54A799-3BA6-4AE1-9E8D-86FBD66DBE6B}" type="pres">
      <dgm:prSet presAssocID="{68EB2456-5A2F-414D-AE97-5366FA2E9E67}" presName="desTx" presStyleLbl="alignAccFollowNode1" presStyleIdx="0" presStyleCnt="5">
        <dgm:presLayoutVars>
          <dgm:bulletEnabled val="1"/>
        </dgm:presLayoutVars>
      </dgm:prSet>
      <dgm:spPr/>
    </dgm:pt>
    <dgm:pt modelId="{279AEF63-FC3B-4AD2-99D6-D7A94C7F4ABF}" type="pres">
      <dgm:prSet presAssocID="{B4DAF9F7-73C1-40BD-8B3D-6A5BAAFB56B4}" presName="space" presStyleCnt="0"/>
      <dgm:spPr/>
    </dgm:pt>
    <dgm:pt modelId="{5D2A5003-1BE5-426C-BFB5-CF80D8530A36}" type="pres">
      <dgm:prSet presAssocID="{7B3C89E5-3E70-49A3-A88D-693B40B49D49}" presName="composite" presStyleCnt="0"/>
      <dgm:spPr/>
    </dgm:pt>
    <dgm:pt modelId="{894251EF-B095-4407-A2EB-9D5CC5B61620}" type="pres">
      <dgm:prSet presAssocID="{7B3C89E5-3E70-49A3-A88D-693B40B49D4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DE34C8A-F775-4F32-871A-F6D154E1B6A0}" type="pres">
      <dgm:prSet presAssocID="{7B3C89E5-3E70-49A3-A88D-693B40B49D49}" presName="desTx" presStyleLbl="alignAccFollowNode1" presStyleIdx="1" presStyleCnt="5">
        <dgm:presLayoutVars>
          <dgm:bulletEnabled val="1"/>
        </dgm:presLayoutVars>
      </dgm:prSet>
      <dgm:spPr/>
    </dgm:pt>
    <dgm:pt modelId="{3FD16F2C-86B2-4236-9723-069824423CC0}" type="pres">
      <dgm:prSet presAssocID="{9278C757-B1CC-4738-8532-6053A6F72A1E}" presName="space" presStyleCnt="0"/>
      <dgm:spPr/>
    </dgm:pt>
    <dgm:pt modelId="{F8DDB61B-7628-4585-BFC1-BF917212274A}" type="pres">
      <dgm:prSet presAssocID="{DB269443-A616-46FE-A45E-B0DDEE49F3E9}" presName="composite" presStyleCnt="0"/>
      <dgm:spPr/>
    </dgm:pt>
    <dgm:pt modelId="{255D42F2-8F8D-40CA-A749-E165A7798162}" type="pres">
      <dgm:prSet presAssocID="{DB269443-A616-46FE-A45E-B0DDEE49F3E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6BD3FB0-C07A-477D-BC09-20FF6A78B407}" type="pres">
      <dgm:prSet presAssocID="{DB269443-A616-46FE-A45E-B0DDEE49F3E9}" presName="desTx" presStyleLbl="alignAccFollowNode1" presStyleIdx="2" presStyleCnt="5">
        <dgm:presLayoutVars>
          <dgm:bulletEnabled val="1"/>
        </dgm:presLayoutVars>
      </dgm:prSet>
      <dgm:spPr/>
    </dgm:pt>
    <dgm:pt modelId="{11CD7DDF-7544-4D61-991B-23BC76EF9DA3}" type="pres">
      <dgm:prSet presAssocID="{DA0E07D7-6F71-4114-80A5-732F8C9C307C}" presName="space" presStyleCnt="0"/>
      <dgm:spPr/>
    </dgm:pt>
    <dgm:pt modelId="{2DAAD8BD-75BC-DD49-B93C-DDA74A0DF07C}" type="pres">
      <dgm:prSet presAssocID="{2A0C9A17-0C87-8246-89D9-22968D0363A5}" presName="composite" presStyleCnt="0"/>
      <dgm:spPr/>
    </dgm:pt>
    <dgm:pt modelId="{D72CE5B5-FC57-F849-8686-FBC2FBDF2FF3}" type="pres">
      <dgm:prSet presAssocID="{2A0C9A17-0C87-8246-89D9-22968D0363A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C532647-C583-B944-B542-B9C7575212AE}" type="pres">
      <dgm:prSet presAssocID="{2A0C9A17-0C87-8246-89D9-22968D0363A5}" presName="desTx" presStyleLbl="alignAccFollowNode1" presStyleIdx="3" presStyleCnt="5">
        <dgm:presLayoutVars>
          <dgm:bulletEnabled val="1"/>
        </dgm:presLayoutVars>
      </dgm:prSet>
      <dgm:spPr/>
    </dgm:pt>
    <dgm:pt modelId="{473F2D76-3014-264D-85D8-92B0397CDBA8}" type="pres">
      <dgm:prSet presAssocID="{CB8A17AF-8748-F646-BDBF-4AF08C1FEE61}" presName="space" presStyleCnt="0"/>
      <dgm:spPr/>
    </dgm:pt>
    <dgm:pt modelId="{37E9FF6F-BE82-4DCE-A82E-8CC7C68F47BF}" type="pres">
      <dgm:prSet presAssocID="{FE7DF2A1-C527-47AF-8C37-6EDE98D8FD52}" presName="composite" presStyleCnt="0"/>
      <dgm:spPr/>
    </dgm:pt>
    <dgm:pt modelId="{8BE2A121-E399-49CD-84FF-6A861D8F51C4}" type="pres">
      <dgm:prSet presAssocID="{FE7DF2A1-C527-47AF-8C37-6EDE98D8FD5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BD54F4F-A3AE-44F4-98B6-00EDE523C803}" type="pres">
      <dgm:prSet presAssocID="{FE7DF2A1-C527-47AF-8C37-6EDE98D8FD5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DB61805-99B5-4A00-A135-04535DFECFE5}" srcId="{7B3C89E5-3E70-49A3-A88D-693B40B49D49}" destId="{6C9AEBA7-C0F4-4E68-AF0C-9F6813EBBF3B}" srcOrd="3" destOrd="0" parTransId="{506730DA-737C-480D-8F0A-FEEB7194EE62}" sibTransId="{FFC81D55-6CF6-4843-9422-A5999CCDC9F2}"/>
    <dgm:cxn modelId="{C18D570E-F9BE-4F43-BD6F-B5A4179E8F01}" type="presOf" srcId="{7C72A15F-1EE0-AC4C-8B50-D285562AB977}" destId="{9C532647-C583-B944-B542-B9C7575212AE}" srcOrd="0" destOrd="0" presId="urn:microsoft.com/office/officeart/2005/8/layout/hList1"/>
    <dgm:cxn modelId="{7E838311-8DF5-7346-8256-FB4C567E9EDA}" type="presOf" srcId="{D8DE9C50-514C-A44D-AA53-64B3AD4B40F2}" destId="{9C532647-C583-B944-B542-B9C7575212AE}" srcOrd="0" destOrd="1" presId="urn:microsoft.com/office/officeart/2005/8/layout/hList1"/>
    <dgm:cxn modelId="{8775111B-69D2-476C-A497-7B651523A9B2}" srcId="{DB269443-A616-46FE-A45E-B0DDEE49F3E9}" destId="{F02BC4BE-FF84-4083-8FC5-B03D7F8D397B}" srcOrd="0" destOrd="0" parTransId="{A03476E8-28AE-4BDD-9989-0EE897134A44}" sibTransId="{737B9755-7C77-4A9C-8159-E2E3420C470B}"/>
    <dgm:cxn modelId="{F43A641E-C768-4255-A7FC-2F0421A63A2A}" type="presOf" srcId="{24BA436C-383D-43CF-973C-EB2321C058FC}" destId="{D6BD3FB0-C07A-477D-BC09-20FF6A78B407}" srcOrd="0" destOrd="1" presId="urn:microsoft.com/office/officeart/2005/8/layout/hList1"/>
    <dgm:cxn modelId="{C21ECD22-8757-4C59-B27B-D33E47CC6D03}" type="presOf" srcId="{03A98939-3C73-4C6F-8AE9-4C25F8FA6971}" destId="{8BD54F4F-A3AE-44F4-98B6-00EDE523C803}" srcOrd="0" destOrd="0" presId="urn:microsoft.com/office/officeart/2005/8/layout/hList1"/>
    <dgm:cxn modelId="{1381D529-B675-4C83-99B4-833122F908B4}" type="presOf" srcId="{DB269443-A616-46FE-A45E-B0DDEE49F3E9}" destId="{255D42F2-8F8D-40CA-A749-E165A7798162}" srcOrd="0" destOrd="0" presId="urn:microsoft.com/office/officeart/2005/8/layout/hList1"/>
    <dgm:cxn modelId="{D1726D2B-2084-472F-A950-87DD50721DE6}" type="presOf" srcId="{6B0613B6-3548-481D-A434-D3799458373C}" destId="{0D54A799-3BA6-4AE1-9E8D-86FBD66DBE6B}" srcOrd="0" destOrd="4" presId="urn:microsoft.com/office/officeart/2005/8/layout/hList1"/>
    <dgm:cxn modelId="{4EF8532D-F53F-47E9-97DD-0F4C66AEA536}" type="presOf" srcId="{24A9991A-E33E-4F51-84AE-37A6074DBE8D}" destId="{0D54A799-3BA6-4AE1-9E8D-86FBD66DBE6B}" srcOrd="0" destOrd="0" presId="urn:microsoft.com/office/officeart/2005/8/layout/hList1"/>
    <dgm:cxn modelId="{0B8F872D-05BC-42D3-AA08-732A52BB4F44}" srcId="{CD0D40DF-2808-439C-B659-90EF271254F8}" destId="{7B3C89E5-3E70-49A3-A88D-693B40B49D49}" srcOrd="1" destOrd="0" parTransId="{C1B4561D-FEB6-41CC-AF42-C9C33C4597CF}" sibTransId="{9278C757-B1CC-4738-8532-6053A6F72A1E}"/>
    <dgm:cxn modelId="{F4E50431-306D-414C-A3D4-353519D32931}" srcId="{68EB2456-5A2F-414D-AE97-5366FA2E9E67}" destId="{24A9991A-E33E-4F51-84AE-37A6074DBE8D}" srcOrd="0" destOrd="0" parTransId="{27FAF98D-03D0-4680-B6EE-235972C4FF95}" sibTransId="{4717FEA8-8943-46EF-BFCC-DF643686E6DA}"/>
    <dgm:cxn modelId="{518FC735-C706-4A29-A898-271618A6FB1C}" srcId="{7B3C89E5-3E70-49A3-A88D-693B40B49D49}" destId="{6C096833-5CE1-4593-91FD-DBFF78B40FD5}" srcOrd="2" destOrd="0" parTransId="{259ECBEE-BD71-430C-BA22-EABA8A818120}" sibTransId="{D8A4E154-FEE2-4924-81F4-8F3BC00489DA}"/>
    <dgm:cxn modelId="{5687813E-1C48-4323-88FF-6D0D1C69B605}" srcId="{68EB2456-5A2F-414D-AE97-5366FA2E9E67}" destId="{25BEFA11-1333-4780-BDE3-3D8283FFB0CD}" srcOrd="3" destOrd="0" parTransId="{CA05D52B-87BE-4FCC-8E50-369DC3D3BF06}" sibTransId="{4EA4980E-4E6A-4AD9-94E8-C0B84815D491}"/>
    <dgm:cxn modelId="{2DC1EC42-79C3-45E0-AE8B-0D213F052D3F}" srcId="{CD0D40DF-2808-439C-B659-90EF271254F8}" destId="{68EB2456-5A2F-414D-AE97-5366FA2E9E67}" srcOrd="0" destOrd="0" parTransId="{9FE2896C-3129-4168-94D1-9AF89222D671}" sibTransId="{B4DAF9F7-73C1-40BD-8B3D-6A5BAAFB56B4}"/>
    <dgm:cxn modelId="{334CC148-BDA5-4732-BFBC-12FDC9E15C58}" srcId="{DB269443-A616-46FE-A45E-B0DDEE49F3E9}" destId="{24BA436C-383D-43CF-973C-EB2321C058FC}" srcOrd="1" destOrd="0" parTransId="{EDC2014B-2D24-4A93-8980-F503F0D20356}" sibTransId="{6AD80AE5-2E8E-41C0-B403-D36486E61BA0}"/>
    <dgm:cxn modelId="{EC3C9E5C-00DF-4D80-9584-8197DC690EF1}" type="presOf" srcId="{6C9AEBA7-C0F4-4E68-AF0C-9F6813EBBF3B}" destId="{2DE34C8A-F775-4F32-871A-F6D154E1B6A0}" srcOrd="0" destOrd="3" presId="urn:microsoft.com/office/officeart/2005/8/layout/hList1"/>
    <dgm:cxn modelId="{1458CA5C-A3B9-4375-A50A-BFA083F70437}" srcId="{CD0D40DF-2808-439C-B659-90EF271254F8}" destId="{FE7DF2A1-C527-47AF-8C37-6EDE98D8FD52}" srcOrd="4" destOrd="0" parTransId="{6DF3BFF3-BE65-49D2-ABF3-D4B7A6505E84}" sibTransId="{DF887C78-6308-40E7-A9EA-114EECB05351}"/>
    <dgm:cxn modelId="{F508A96C-1CDC-42E3-A937-7A9B36133143}" srcId="{7B3C89E5-3E70-49A3-A88D-693B40B49D49}" destId="{1DEB7804-C4EA-45F0-98ED-0478271224C9}" srcOrd="0" destOrd="0" parTransId="{918DA9B1-CC35-4195-AA55-86F99F0BFAF8}" sibTransId="{855CD854-FB0D-4877-BBA2-746DA9522B8E}"/>
    <dgm:cxn modelId="{F527FE6E-AC9F-4A07-BE63-0BBBD5C40398}" srcId="{CD0D40DF-2808-439C-B659-90EF271254F8}" destId="{DB269443-A616-46FE-A45E-B0DDEE49F3E9}" srcOrd="2" destOrd="0" parTransId="{05C98189-62EF-4D26-B282-8056CF4E65C6}" sibTransId="{DA0E07D7-6F71-4114-80A5-732F8C9C307C}"/>
    <dgm:cxn modelId="{64CC8375-D94E-4FF0-9CBC-723D203A2ABB}" srcId="{FE7DF2A1-C527-47AF-8C37-6EDE98D8FD52}" destId="{0B9A29BA-B4A0-44FC-8CB1-9C1F31EC9A3B}" srcOrd="2" destOrd="0" parTransId="{30A24767-C1D9-48FA-BBA7-E8C6A3DF467D}" sibTransId="{EE68EEAA-0457-46E4-99EA-977C51740A8D}"/>
    <dgm:cxn modelId="{E4AA177C-6D25-4DC0-A382-0B97AB5B0658}" srcId="{DB269443-A616-46FE-A45E-B0DDEE49F3E9}" destId="{795D9F10-87C3-4A1F-A2AB-8D05F63923CF}" srcOrd="2" destOrd="0" parTransId="{B86D1AB2-ABC3-4CD9-8D5E-17D26DF027E8}" sibTransId="{8CA150FA-8E3B-4233-A1DE-EBE1C6A0B309}"/>
    <dgm:cxn modelId="{125A627E-5BD2-4601-B577-5815A6D059A9}" srcId="{68EB2456-5A2F-414D-AE97-5366FA2E9E67}" destId="{CE742FD9-CD23-4D2B-9833-C1D33944EDE3}" srcOrd="2" destOrd="0" parTransId="{B471EB8A-8AB6-4C70-B4B8-BC092D24FD70}" sibTransId="{FEF017BA-D477-49EB-80C1-D704721753C2}"/>
    <dgm:cxn modelId="{3893F180-C284-4337-846E-B8E1349E6DF6}" type="presOf" srcId="{CE742FD9-CD23-4D2B-9833-C1D33944EDE3}" destId="{0D54A799-3BA6-4AE1-9E8D-86FBD66DBE6B}" srcOrd="0" destOrd="2" presId="urn:microsoft.com/office/officeart/2005/8/layout/hList1"/>
    <dgm:cxn modelId="{AF5B9486-C39E-4192-B90C-85B5F6C5F0D9}" type="presOf" srcId="{25BEFA11-1333-4780-BDE3-3D8283FFB0CD}" destId="{0D54A799-3BA6-4AE1-9E8D-86FBD66DBE6B}" srcOrd="0" destOrd="3" presId="urn:microsoft.com/office/officeart/2005/8/layout/hList1"/>
    <dgm:cxn modelId="{649E9B8D-6C67-45F6-AE6C-D0290E133F00}" type="presOf" srcId="{0447C838-DD22-44B0-B1EB-E4C086989402}" destId="{0D54A799-3BA6-4AE1-9E8D-86FBD66DBE6B}" srcOrd="0" destOrd="1" presId="urn:microsoft.com/office/officeart/2005/8/layout/hList1"/>
    <dgm:cxn modelId="{81028F93-E1E1-476A-9A8A-647593A5B06B}" srcId="{FE7DF2A1-C527-47AF-8C37-6EDE98D8FD52}" destId="{03A98939-3C73-4C6F-8AE9-4C25F8FA6971}" srcOrd="0" destOrd="0" parTransId="{1F3565D0-C5AE-4B31-AA2B-49400C9C4C8E}" sibTransId="{911DE896-2B7C-4585-AF72-9F39555AA5B1}"/>
    <dgm:cxn modelId="{A72EAE95-7C84-42D9-8022-8933525E1119}" type="presOf" srcId="{795D9F10-87C3-4A1F-A2AB-8D05F63923CF}" destId="{D6BD3FB0-C07A-477D-BC09-20FF6A78B407}" srcOrd="0" destOrd="2" presId="urn:microsoft.com/office/officeart/2005/8/layout/hList1"/>
    <dgm:cxn modelId="{4845819A-8CD1-4744-AC85-A6FB0BC84EBC}" srcId="{68EB2456-5A2F-414D-AE97-5366FA2E9E67}" destId="{0447C838-DD22-44B0-B1EB-E4C086989402}" srcOrd="1" destOrd="0" parTransId="{506F3CF2-DAB0-4C69-994F-A3834C7EF973}" sibTransId="{79D45C95-1A2D-40AD-9A50-0EA164DE5EF9}"/>
    <dgm:cxn modelId="{40BD63A0-D58A-44AF-9463-AFF439F78A23}" type="presOf" srcId="{CD0D40DF-2808-439C-B659-90EF271254F8}" destId="{6828D5F6-7CB6-4738-9C28-FB6FAAB251DB}" srcOrd="0" destOrd="0" presId="urn:microsoft.com/office/officeart/2005/8/layout/hList1"/>
    <dgm:cxn modelId="{AEA015A3-35AC-4C13-B9B7-B612913C8BA8}" type="presOf" srcId="{6C096833-5CE1-4593-91FD-DBFF78B40FD5}" destId="{2DE34C8A-F775-4F32-871A-F6D154E1B6A0}" srcOrd="0" destOrd="2" presId="urn:microsoft.com/office/officeart/2005/8/layout/hList1"/>
    <dgm:cxn modelId="{C2E8FDA3-8447-429A-8DE5-071CB66E578C}" type="presOf" srcId="{F02BC4BE-FF84-4083-8FC5-B03D7F8D397B}" destId="{D6BD3FB0-C07A-477D-BC09-20FF6A78B407}" srcOrd="0" destOrd="0" presId="urn:microsoft.com/office/officeart/2005/8/layout/hList1"/>
    <dgm:cxn modelId="{7A99DBA7-2B95-A44C-9A74-E7E530A0BA82}" type="presOf" srcId="{2A0C9A17-0C87-8246-89D9-22968D0363A5}" destId="{D72CE5B5-FC57-F849-8686-FBC2FBDF2FF3}" srcOrd="0" destOrd="0" presId="urn:microsoft.com/office/officeart/2005/8/layout/hList1"/>
    <dgm:cxn modelId="{C0D59BA9-B77C-4341-B0CF-11FDF33A40F6}" type="presOf" srcId="{016DB1B2-D4CB-4CC2-89A4-FD2860B53891}" destId="{8BD54F4F-A3AE-44F4-98B6-00EDE523C803}" srcOrd="0" destOrd="1" presId="urn:microsoft.com/office/officeart/2005/8/layout/hList1"/>
    <dgm:cxn modelId="{00286CBC-22E1-4A88-83BE-040B970CA506}" type="presOf" srcId="{1DEB7804-C4EA-45F0-98ED-0478271224C9}" destId="{2DE34C8A-F775-4F32-871A-F6D154E1B6A0}" srcOrd="0" destOrd="0" presId="urn:microsoft.com/office/officeart/2005/8/layout/hList1"/>
    <dgm:cxn modelId="{CE71C9BC-FE7D-42BC-8B84-4FD37F9F1EFE}" type="presOf" srcId="{7B3C89E5-3E70-49A3-A88D-693B40B49D49}" destId="{894251EF-B095-4407-A2EB-9D5CC5B61620}" srcOrd="0" destOrd="0" presId="urn:microsoft.com/office/officeart/2005/8/layout/hList1"/>
    <dgm:cxn modelId="{2F7F67C0-CB03-1F47-9B58-32BE0F01CACD}" srcId="{2A0C9A17-0C87-8246-89D9-22968D0363A5}" destId="{71B811AD-B2C6-B24D-AFDC-1BEAF243B2E3}" srcOrd="2" destOrd="0" parTransId="{F916D776-1202-AD40-AB7B-FF77A46F9811}" sibTransId="{750BBE60-0799-8C41-A3AC-CC46112F94CE}"/>
    <dgm:cxn modelId="{FC9184CD-AC2D-4AB7-9CE8-BB4DA1922BCB}" type="presOf" srcId="{68EB2456-5A2F-414D-AE97-5366FA2E9E67}" destId="{51C2701E-2182-4594-9E83-BD1A2D0BA27B}" srcOrd="0" destOrd="0" presId="urn:microsoft.com/office/officeart/2005/8/layout/hList1"/>
    <dgm:cxn modelId="{97493AD6-C43A-422D-A48C-BF14681D868A}" type="presOf" srcId="{0B9A29BA-B4A0-44FC-8CB1-9C1F31EC9A3B}" destId="{8BD54F4F-A3AE-44F4-98B6-00EDE523C803}" srcOrd="0" destOrd="2" presId="urn:microsoft.com/office/officeart/2005/8/layout/hList1"/>
    <dgm:cxn modelId="{958A58D8-4F8A-442A-80CD-95BF16E271ED}" srcId="{7B3C89E5-3E70-49A3-A88D-693B40B49D49}" destId="{6C7E109F-F7A5-4525-A6A8-012FF11DADF6}" srcOrd="1" destOrd="0" parTransId="{2DB1F928-2DFE-4480-A525-83ABEA5CA398}" sibTransId="{A838A509-9DA2-4746-B437-C4E32D5D02E9}"/>
    <dgm:cxn modelId="{E7BD6FD8-68A5-4486-B7FB-ED2BB5A19768}" srcId="{FE7DF2A1-C527-47AF-8C37-6EDE98D8FD52}" destId="{016DB1B2-D4CB-4CC2-89A4-FD2860B53891}" srcOrd="1" destOrd="0" parTransId="{6DE933EF-3640-47E5-9745-0BA452455C0B}" sibTransId="{CFB56DCB-6FA4-41E4-AD5E-26EF29919A0B}"/>
    <dgm:cxn modelId="{ACAAF9DB-1E10-4A4C-B9C4-0AC73E65AB1B}" type="presOf" srcId="{71B811AD-B2C6-B24D-AFDC-1BEAF243B2E3}" destId="{9C532647-C583-B944-B542-B9C7575212AE}" srcOrd="0" destOrd="2" presId="urn:microsoft.com/office/officeart/2005/8/layout/hList1"/>
    <dgm:cxn modelId="{EB9E53DC-FF2F-FD44-B30C-341CBF74E416}" srcId="{CD0D40DF-2808-439C-B659-90EF271254F8}" destId="{2A0C9A17-0C87-8246-89D9-22968D0363A5}" srcOrd="3" destOrd="0" parTransId="{F2B97EB3-1E25-7D47-B334-175E960B6C39}" sibTransId="{CB8A17AF-8748-F646-BDBF-4AF08C1FEE61}"/>
    <dgm:cxn modelId="{7888AADC-748D-4158-833B-C74BA3466DB0}" type="presOf" srcId="{FE7DF2A1-C527-47AF-8C37-6EDE98D8FD52}" destId="{8BE2A121-E399-49CD-84FF-6A861D8F51C4}" srcOrd="0" destOrd="0" presId="urn:microsoft.com/office/officeart/2005/8/layout/hList1"/>
    <dgm:cxn modelId="{EA1AE8E2-0310-4249-9542-5746F57AB1F6}" type="presOf" srcId="{6C7E109F-F7A5-4525-A6A8-012FF11DADF6}" destId="{2DE34C8A-F775-4F32-871A-F6D154E1B6A0}" srcOrd="0" destOrd="1" presId="urn:microsoft.com/office/officeart/2005/8/layout/hList1"/>
    <dgm:cxn modelId="{558410F3-D153-4345-A079-436493C345B2}" srcId="{2A0C9A17-0C87-8246-89D9-22968D0363A5}" destId="{7C72A15F-1EE0-AC4C-8B50-D285562AB977}" srcOrd="0" destOrd="0" parTransId="{31F9CA78-039E-2C41-AA39-412A81623374}" sibTransId="{FD078689-BD1A-B344-8CBC-D5811AFB5D41}"/>
    <dgm:cxn modelId="{014135F7-D20D-BA45-BFD8-04AE61959880}" srcId="{2A0C9A17-0C87-8246-89D9-22968D0363A5}" destId="{D8DE9C50-514C-A44D-AA53-64B3AD4B40F2}" srcOrd="1" destOrd="0" parTransId="{CD59EC77-B520-0341-88F8-C076B59E06D8}" sibTransId="{CCBE6F5E-31D7-5843-B686-5DF894D4BEBB}"/>
    <dgm:cxn modelId="{3AC297FE-CFC1-4636-899B-3714DE36D042}" srcId="{68EB2456-5A2F-414D-AE97-5366FA2E9E67}" destId="{6B0613B6-3548-481D-A434-D3799458373C}" srcOrd="4" destOrd="0" parTransId="{A0B6D523-D90E-421D-B5FE-4B88552F85DA}" sibTransId="{3F30C043-0674-4E5C-8BFD-1DFCCAE4350D}"/>
    <dgm:cxn modelId="{E0385F5D-3E2C-4059-810B-C024C9BEF4EE}" type="presParOf" srcId="{6828D5F6-7CB6-4738-9C28-FB6FAAB251DB}" destId="{050BFFA8-27C5-414A-A4D1-F10A70E2E191}" srcOrd="0" destOrd="0" presId="urn:microsoft.com/office/officeart/2005/8/layout/hList1"/>
    <dgm:cxn modelId="{CE282D95-A712-410F-8EFA-4DFA2C478D58}" type="presParOf" srcId="{050BFFA8-27C5-414A-A4D1-F10A70E2E191}" destId="{51C2701E-2182-4594-9E83-BD1A2D0BA27B}" srcOrd="0" destOrd="0" presId="urn:microsoft.com/office/officeart/2005/8/layout/hList1"/>
    <dgm:cxn modelId="{68851D72-0E09-48D5-8F16-A36B3AD82B01}" type="presParOf" srcId="{050BFFA8-27C5-414A-A4D1-F10A70E2E191}" destId="{0D54A799-3BA6-4AE1-9E8D-86FBD66DBE6B}" srcOrd="1" destOrd="0" presId="urn:microsoft.com/office/officeart/2005/8/layout/hList1"/>
    <dgm:cxn modelId="{DDFFAD28-2E57-49C4-88D5-12CECF6C57E2}" type="presParOf" srcId="{6828D5F6-7CB6-4738-9C28-FB6FAAB251DB}" destId="{279AEF63-FC3B-4AD2-99D6-D7A94C7F4ABF}" srcOrd="1" destOrd="0" presId="urn:microsoft.com/office/officeart/2005/8/layout/hList1"/>
    <dgm:cxn modelId="{5C220035-1FB9-4141-A39E-AE0C8FACF115}" type="presParOf" srcId="{6828D5F6-7CB6-4738-9C28-FB6FAAB251DB}" destId="{5D2A5003-1BE5-426C-BFB5-CF80D8530A36}" srcOrd="2" destOrd="0" presId="urn:microsoft.com/office/officeart/2005/8/layout/hList1"/>
    <dgm:cxn modelId="{6FA8C4FF-4F21-4B5B-8C4D-0FF0F6ABC749}" type="presParOf" srcId="{5D2A5003-1BE5-426C-BFB5-CF80D8530A36}" destId="{894251EF-B095-4407-A2EB-9D5CC5B61620}" srcOrd="0" destOrd="0" presId="urn:microsoft.com/office/officeart/2005/8/layout/hList1"/>
    <dgm:cxn modelId="{BF61E1BC-153F-48FC-B0FE-39DA550C128F}" type="presParOf" srcId="{5D2A5003-1BE5-426C-BFB5-CF80D8530A36}" destId="{2DE34C8A-F775-4F32-871A-F6D154E1B6A0}" srcOrd="1" destOrd="0" presId="urn:microsoft.com/office/officeart/2005/8/layout/hList1"/>
    <dgm:cxn modelId="{EDB5A9D2-4206-48EF-88F6-0135BBA50474}" type="presParOf" srcId="{6828D5F6-7CB6-4738-9C28-FB6FAAB251DB}" destId="{3FD16F2C-86B2-4236-9723-069824423CC0}" srcOrd="3" destOrd="0" presId="urn:microsoft.com/office/officeart/2005/8/layout/hList1"/>
    <dgm:cxn modelId="{8BEBC005-5243-4C48-9C4A-7BF75E490DC1}" type="presParOf" srcId="{6828D5F6-7CB6-4738-9C28-FB6FAAB251DB}" destId="{F8DDB61B-7628-4585-BFC1-BF917212274A}" srcOrd="4" destOrd="0" presId="urn:microsoft.com/office/officeart/2005/8/layout/hList1"/>
    <dgm:cxn modelId="{ECA20E50-CDC6-4F6E-874E-1367737669D8}" type="presParOf" srcId="{F8DDB61B-7628-4585-BFC1-BF917212274A}" destId="{255D42F2-8F8D-40CA-A749-E165A7798162}" srcOrd="0" destOrd="0" presId="urn:microsoft.com/office/officeart/2005/8/layout/hList1"/>
    <dgm:cxn modelId="{8F68BF4C-6AA7-4958-8369-F068B5237C54}" type="presParOf" srcId="{F8DDB61B-7628-4585-BFC1-BF917212274A}" destId="{D6BD3FB0-C07A-477D-BC09-20FF6A78B407}" srcOrd="1" destOrd="0" presId="urn:microsoft.com/office/officeart/2005/8/layout/hList1"/>
    <dgm:cxn modelId="{CA644E9A-0E84-499F-84FD-FBB3EBBDA5BF}" type="presParOf" srcId="{6828D5F6-7CB6-4738-9C28-FB6FAAB251DB}" destId="{11CD7DDF-7544-4D61-991B-23BC76EF9DA3}" srcOrd="5" destOrd="0" presId="urn:microsoft.com/office/officeart/2005/8/layout/hList1"/>
    <dgm:cxn modelId="{044A60AC-EEA6-5944-BDC2-57D6FC103220}" type="presParOf" srcId="{6828D5F6-7CB6-4738-9C28-FB6FAAB251DB}" destId="{2DAAD8BD-75BC-DD49-B93C-DDA74A0DF07C}" srcOrd="6" destOrd="0" presId="urn:microsoft.com/office/officeart/2005/8/layout/hList1"/>
    <dgm:cxn modelId="{3C8171F0-9945-184B-A008-C71417755B45}" type="presParOf" srcId="{2DAAD8BD-75BC-DD49-B93C-DDA74A0DF07C}" destId="{D72CE5B5-FC57-F849-8686-FBC2FBDF2FF3}" srcOrd="0" destOrd="0" presId="urn:microsoft.com/office/officeart/2005/8/layout/hList1"/>
    <dgm:cxn modelId="{62092E39-DBFC-1A4E-BCC2-C9AE2E34F79A}" type="presParOf" srcId="{2DAAD8BD-75BC-DD49-B93C-DDA74A0DF07C}" destId="{9C532647-C583-B944-B542-B9C7575212AE}" srcOrd="1" destOrd="0" presId="urn:microsoft.com/office/officeart/2005/8/layout/hList1"/>
    <dgm:cxn modelId="{D7061D2D-1A76-094F-A402-C81833F791A7}" type="presParOf" srcId="{6828D5F6-7CB6-4738-9C28-FB6FAAB251DB}" destId="{473F2D76-3014-264D-85D8-92B0397CDBA8}" srcOrd="7" destOrd="0" presId="urn:microsoft.com/office/officeart/2005/8/layout/hList1"/>
    <dgm:cxn modelId="{34EA0691-EF5D-443B-AA21-6FAD85225BED}" type="presParOf" srcId="{6828D5F6-7CB6-4738-9C28-FB6FAAB251DB}" destId="{37E9FF6F-BE82-4DCE-A82E-8CC7C68F47BF}" srcOrd="8" destOrd="0" presId="urn:microsoft.com/office/officeart/2005/8/layout/hList1"/>
    <dgm:cxn modelId="{28F0CC70-EEDF-4882-BFE2-82AADA3599C3}" type="presParOf" srcId="{37E9FF6F-BE82-4DCE-A82E-8CC7C68F47BF}" destId="{8BE2A121-E399-49CD-84FF-6A861D8F51C4}" srcOrd="0" destOrd="0" presId="urn:microsoft.com/office/officeart/2005/8/layout/hList1"/>
    <dgm:cxn modelId="{3E897832-3975-417D-ADC2-3D8D492CCF2C}" type="presParOf" srcId="{37E9FF6F-BE82-4DCE-A82E-8CC7C68F47BF}" destId="{8BD54F4F-A3AE-44F4-98B6-00EDE523C8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6A94B-2A71-426B-B77B-91C872F864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8BE5AF7-0427-4289-834C-687CA362C90F}">
      <dgm:prSet phldrT="[Teks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Pitch: why invest in this company?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57FE4-24DE-44D0-A07B-7D9095653C9F}" type="parTrans" cxnId="{C5EBD438-235A-4578-9856-7EE62A7755E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D915F-A3ED-4C16-BC1D-57BEFFAA4C60}" type="sibTrans" cxnId="{C5EBD438-235A-4578-9856-7EE62A7755E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2101-AF84-47ED-B654-44A884CFEEFA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Key products and markets, the company’s competitive edge &amp; challenges</a:t>
          </a:r>
        </a:p>
      </dgm:t>
    </dgm:pt>
    <dgm:pt modelId="{32DCB199-42F9-4F25-A7A5-19FB6C6D1C0A}" type="parTrans" cxnId="{D1EF4D8E-5051-4F6D-90A3-7E13482B379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9EF91-9D58-4A28-A72B-9EF4FE4D1A09}" type="sibTrans" cxnId="{D1EF4D8E-5051-4F6D-90A3-7E13482B379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3D45-42A4-4A41-933D-868238774DD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Looking forward: plans, prospects for growth or cost cutting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360D5-8E3A-4CA5-AE43-1554C35002F1}" type="parTrans" cxnId="{6EA4A5F4-6930-4A37-9CD2-74C32721DC0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B41DC-FE75-4097-8B04-CF3D2701B6D2}" type="sibTrans" cxnId="{6EA4A5F4-6930-4A37-9CD2-74C32721DC0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BEEE2-193C-4BA1-9EB6-6AAEC7BA8BE1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Looking back: recent earnings history, product introductions, macro/market environment &amp; actions</a:t>
          </a:r>
        </a:p>
      </dgm:t>
    </dgm:pt>
    <dgm:pt modelId="{715EC132-C47F-4290-95E7-C74A700F6A72}" type="parTrans" cxnId="{35A98AF6-6A6C-4FC6-BD0D-9B31DDE8B7C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5AE8D-F778-4065-B34D-67F5883A3E07}" type="sibTrans" cxnId="{35A98AF6-6A6C-4FC6-BD0D-9B31DDE8B7C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75666-7B6E-4508-BD33-A6F389ECEE64}" type="pres">
      <dgm:prSet presAssocID="{7386A94B-2A71-426B-B77B-91C872F864AF}" presName="Name0" presStyleCnt="0">
        <dgm:presLayoutVars>
          <dgm:chMax val="7"/>
          <dgm:chPref val="7"/>
          <dgm:dir/>
        </dgm:presLayoutVars>
      </dgm:prSet>
      <dgm:spPr/>
    </dgm:pt>
    <dgm:pt modelId="{54BADFC3-1A53-4A59-BE95-E3A01339D61A}" type="pres">
      <dgm:prSet presAssocID="{7386A94B-2A71-426B-B77B-91C872F864AF}" presName="Name1" presStyleCnt="0"/>
      <dgm:spPr/>
    </dgm:pt>
    <dgm:pt modelId="{7BAC327B-B016-4554-B5A1-E9F50F21E047}" type="pres">
      <dgm:prSet presAssocID="{7386A94B-2A71-426B-B77B-91C872F864AF}" presName="cycle" presStyleCnt="0"/>
      <dgm:spPr/>
    </dgm:pt>
    <dgm:pt modelId="{0954F5AA-0351-47F5-946B-D4BEAA5FB982}" type="pres">
      <dgm:prSet presAssocID="{7386A94B-2A71-426B-B77B-91C872F864AF}" presName="srcNode" presStyleLbl="node1" presStyleIdx="0" presStyleCnt="4"/>
      <dgm:spPr/>
    </dgm:pt>
    <dgm:pt modelId="{1B760C1E-27B1-4409-A367-92D06DD3D52A}" type="pres">
      <dgm:prSet presAssocID="{7386A94B-2A71-426B-B77B-91C872F864AF}" presName="conn" presStyleLbl="parChTrans1D2" presStyleIdx="0" presStyleCnt="1"/>
      <dgm:spPr/>
    </dgm:pt>
    <dgm:pt modelId="{9B62A94D-1D71-4E08-A5C9-0B7F9B1CBD84}" type="pres">
      <dgm:prSet presAssocID="{7386A94B-2A71-426B-B77B-91C872F864AF}" presName="extraNode" presStyleLbl="node1" presStyleIdx="0" presStyleCnt="4"/>
      <dgm:spPr/>
    </dgm:pt>
    <dgm:pt modelId="{E17C284C-73FB-482D-9FD5-CF13177B6038}" type="pres">
      <dgm:prSet presAssocID="{7386A94B-2A71-426B-B77B-91C872F864AF}" presName="dstNode" presStyleLbl="node1" presStyleIdx="0" presStyleCnt="4"/>
      <dgm:spPr/>
    </dgm:pt>
    <dgm:pt modelId="{E80C2223-0637-4090-A6FF-29DEBDE50836}" type="pres">
      <dgm:prSet presAssocID="{F8BE5AF7-0427-4289-834C-687CA362C90F}" presName="text_1" presStyleLbl="node1" presStyleIdx="0" presStyleCnt="4">
        <dgm:presLayoutVars>
          <dgm:bulletEnabled val="1"/>
        </dgm:presLayoutVars>
      </dgm:prSet>
      <dgm:spPr/>
    </dgm:pt>
    <dgm:pt modelId="{83D28DC7-2D04-4B24-AC71-2CBE420B22B8}" type="pres">
      <dgm:prSet presAssocID="{F8BE5AF7-0427-4289-834C-687CA362C90F}" presName="accent_1" presStyleCnt="0"/>
      <dgm:spPr/>
    </dgm:pt>
    <dgm:pt modelId="{42B2746A-4AE7-4238-BA08-98306B3C3F62}" type="pres">
      <dgm:prSet presAssocID="{F8BE5AF7-0427-4289-834C-687CA362C90F}" presName="accentRepeatNode" presStyleLbl="solidFgAcc1" presStyleIdx="0" presStyleCnt="4"/>
      <dgm:spPr/>
    </dgm:pt>
    <dgm:pt modelId="{B49EA33C-C492-45A7-911B-8192A63489ED}" type="pres">
      <dgm:prSet presAssocID="{6BFE2101-AF84-47ED-B654-44A884CFEEFA}" presName="text_2" presStyleLbl="node1" presStyleIdx="1" presStyleCnt="4">
        <dgm:presLayoutVars>
          <dgm:bulletEnabled val="1"/>
        </dgm:presLayoutVars>
      </dgm:prSet>
      <dgm:spPr/>
    </dgm:pt>
    <dgm:pt modelId="{D64DD647-8BEA-415E-852F-A4E0E149CFF3}" type="pres">
      <dgm:prSet presAssocID="{6BFE2101-AF84-47ED-B654-44A884CFEEFA}" presName="accent_2" presStyleCnt="0"/>
      <dgm:spPr/>
    </dgm:pt>
    <dgm:pt modelId="{DE1C10A8-F990-40F7-A7C9-EACB25D7F363}" type="pres">
      <dgm:prSet presAssocID="{6BFE2101-AF84-47ED-B654-44A884CFEEFA}" presName="accentRepeatNode" presStyleLbl="solidFgAcc1" presStyleIdx="1" presStyleCnt="4"/>
      <dgm:spPr/>
    </dgm:pt>
    <dgm:pt modelId="{306113B1-0572-4377-8454-8F8C35D2D8ED}" type="pres">
      <dgm:prSet presAssocID="{5F0BEEE2-193C-4BA1-9EB6-6AAEC7BA8BE1}" presName="text_3" presStyleLbl="node1" presStyleIdx="2" presStyleCnt="4">
        <dgm:presLayoutVars>
          <dgm:bulletEnabled val="1"/>
        </dgm:presLayoutVars>
      </dgm:prSet>
      <dgm:spPr/>
    </dgm:pt>
    <dgm:pt modelId="{530B10B0-1EF2-4BDE-8A63-25A25CEBEDD5}" type="pres">
      <dgm:prSet presAssocID="{5F0BEEE2-193C-4BA1-9EB6-6AAEC7BA8BE1}" presName="accent_3" presStyleCnt="0"/>
      <dgm:spPr/>
    </dgm:pt>
    <dgm:pt modelId="{90918D60-453F-4085-81E7-595CBE94C6FB}" type="pres">
      <dgm:prSet presAssocID="{5F0BEEE2-193C-4BA1-9EB6-6AAEC7BA8BE1}" presName="accentRepeatNode" presStyleLbl="solidFgAcc1" presStyleIdx="2" presStyleCnt="4"/>
      <dgm:spPr/>
    </dgm:pt>
    <dgm:pt modelId="{B066AD9B-4F06-4336-9DAA-2026E31176D1}" type="pres">
      <dgm:prSet presAssocID="{C21C3D45-42A4-4A41-933D-868238774DDB}" presName="text_4" presStyleLbl="node1" presStyleIdx="3" presStyleCnt="4">
        <dgm:presLayoutVars>
          <dgm:bulletEnabled val="1"/>
        </dgm:presLayoutVars>
      </dgm:prSet>
      <dgm:spPr/>
    </dgm:pt>
    <dgm:pt modelId="{2D4A12C5-3211-4619-9907-88023527BFCF}" type="pres">
      <dgm:prSet presAssocID="{C21C3D45-42A4-4A41-933D-868238774DDB}" presName="accent_4" presStyleCnt="0"/>
      <dgm:spPr/>
    </dgm:pt>
    <dgm:pt modelId="{61FA4097-0BEA-4FC0-A2F0-9EB361407D1B}" type="pres">
      <dgm:prSet presAssocID="{C21C3D45-42A4-4A41-933D-868238774DDB}" presName="accentRepeatNode" presStyleLbl="solidFgAcc1" presStyleIdx="3" presStyleCnt="4"/>
      <dgm:spPr/>
    </dgm:pt>
  </dgm:ptLst>
  <dgm:cxnLst>
    <dgm:cxn modelId="{CBE49C23-3B4B-4E21-B0FE-B75E9A87C609}" type="presOf" srcId="{6BFE2101-AF84-47ED-B654-44A884CFEEFA}" destId="{B49EA33C-C492-45A7-911B-8192A63489ED}" srcOrd="0" destOrd="0" presId="urn:microsoft.com/office/officeart/2008/layout/VerticalCurvedList"/>
    <dgm:cxn modelId="{C5EBD438-235A-4578-9856-7EE62A7755EE}" srcId="{7386A94B-2A71-426B-B77B-91C872F864AF}" destId="{F8BE5AF7-0427-4289-834C-687CA362C90F}" srcOrd="0" destOrd="0" parTransId="{8C057FE4-24DE-44D0-A07B-7D9095653C9F}" sibTransId="{36BD915F-A3ED-4C16-BC1D-57BEFFAA4C60}"/>
    <dgm:cxn modelId="{0B35DE3A-C885-4726-9681-89FFA78C575A}" type="presOf" srcId="{36BD915F-A3ED-4C16-BC1D-57BEFFAA4C60}" destId="{1B760C1E-27B1-4409-A367-92D06DD3D52A}" srcOrd="0" destOrd="0" presId="urn:microsoft.com/office/officeart/2008/layout/VerticalCurvedList"/>
    <dgm:cxn modelId="{E9310950-8FBA-4918-8FC8-243F3F00CDB6}" type="presOf" srcId="{7386A94B-2A71-426B-B77B-91C872F864AF}" destId="{6E875666-7B6E-4508-BD33-A6F389ECEE64}" srcOrd="0" destOrd="0" presId="urn:microsoft.com/office/officeart/2008/layout/VerticalCurvedList"/>
    <dgm:cxn modelId="{062BE88B-A8E2-47D5-9AC6-0E3B03FA3659}" type="presOf" srcId="{C21C3D45-42A4-4A41-933D-868238774DDB}" destId="{B066AD9B-4F06-4336-9DAA-2026E31176D1}" srcOrd="0" destOrd="0" presId="urn:microsoft.com/office/officeart/2008/layout/VerticalCurvedList"/>
    <dgm:cxn modelId="{D1EF4D8E-5051-4F6D-90A3-7E13482B379B}" srcId="{7386A94B-2A71-426B-B77B-91C872F864AF}" destId="{6BFE2101-AF84-47ED-B654-44A884CFEEFA}" srcOrd="1" destOrd="0" parTransId="{32DCB199-42F9-4F25-A7A5-19FB6C6D1C0A}" sibTransId="{CC89EF91-9D58-4A28-A72B-9EF4FE4D1A09}"/>
    <dgm:cxn modelId="{BBC25FB4-27BC-4F0D-B993-F72776800685}" type="presOf" srcId="{5F0BEEE2-193C-4BA1-9EB6-6AAEC7BA8BE1}" destId="{306113B1-0572-4377-8454-8F8C35D2D8ED}" srcOrd="0" destOrd="0" presId="urn:microsoft.com/office/officeart/2008/layout/VerticalCurvedList"/>
    <dgm:cxn modelId="{337FBDD3-361E-401C-880B-D08A814A5373}" type="presOf" srcId="{F8BE5AF7-0427-4289-834C-687CA362C90F}" destId="{E80C2223-0637-4090-A6FF-29DEBDE50836}" srcOrd="0" destOrd="0" presId="urn:microsoft.com/office/officeart/2008/layout/VerticalCurvedList"/>
    <dgm:cxn modelId="{6EA4A5F4-6930-4A37-9CD2-74C32721DC09}" srcId="{7386A94B-2A71-426B-B77B-91C872F864AF}" destId="{C21C3D45-42A4-4A41-933D-868238774DDB}" srcOrd="3" destOrd="0" parTransId="{464360D5-8E3A-4CA5-AE43-1554C35002F1}" sibTransId="{AAFB41DC-FE75-4097-8B04-CF3D2701B6D2}"/>
    <dgm:cxn modelId="{35A98AF6-6A6C-4FC6-BD0D-9B31DDE8B7CE}" srcId="{7386A94B-2A71-426B-B77B-91C872F864AF}" destId="{5F0BEEE2-193C-4BA1-9EB6-6AAEC7BA8BE1}" srcOrd="2" destOrd="0" parTransId="{715EC132-C47F-4290-95E7-C74A700F6A72}" sibTransId="{0D95AE8D-F778-4065-B34D-67F5883A3E07}"/>
    <dgm:cxn modelId="{1E36EE33-7AA3-4351-8FF4-31E056654E58}" type="presParOf" srcId="{6E875666-7B6E-4508-BD33-A6F389ECEE64}" destId="{54BADFC3-1A53-4A59-BE95-E3A01339D61A}" srcOrd="0" destOrd="0" presId="urn:microsoft.com/office/officeart/2008/layout/VerticalCurvedList"/>
    <dgm:cxn modelId="{3E88B6C4-656B-47AB-B728-2359241B6A2E}" type="presParOf" srcId="{54BADFC3-1A53-4A59-BE95-E3A01339D61A}" destId="{7BAC327B-B016-4554-B5A1-E9F50F21E047}" srcOrd="0" destOrd="0" presId="urn:microsoft.com/office/officeart/2008/layout/VerticalCurvedList"/>
    <dgm:cxn modelId="{95F33A8C-F2C3-4540-8A2E-990D942432BE}" type="presParOf" srcId="{7BAC327B-B016-4554-B5A1-E9F50F21E047}" destId="{0954F5AA-0351-47F5-946B-D4BEAA5FB982}" srcOrd="0" destOrd="0" presId="urn:microsoft.com/office/officeart/2008/layout/VerticalCurvedList"/>
    <dgm:cxn modelId="{BFDBF70F-1EE7-4442-98AA-CC26A113BD04}" type="presParOf" srcId="{7BAC327B-B016-4554-B5A1-E9F50F21E047}" destId="{1B760C1E-27B1-4409-A367-92D06DD3D52A}" srcOrd="1" destOrd="0" presId="urn:microsoft.com/office/officeart/2008/layout/VerticalCurvedList"/>
    <dgm:cxn modelId="{A3B46726-4B3A-404B-818F-79E4D97B50DC}" type="presParOf" srcId="{7BAC327B-B016-4554-B5A1-E9F50F21E047}" destId="{9B62A94D-1D71-4E08-A5C9-0B7F9B1CBD84}" srcOrd="2" destOrd="0" presId="urn:microsoft.com/office/officeart/2008/layout/VerticalCurvedList"/>
    <dgm:cxn modelId="{25E5992F-7646-4E91-AA52-089567A6176B}" type="presParOf" srcId="{7BAC327B-B016-4554-B5A1-E9F50F21E047}" destId="{E17C284C-73FB-482D-9FD5-CF13177B6038}" srcOrd="3" destOrd="0" presId="urn:microsoft.com/office/officeart/2008/layout/VerticalCurvedList"/>
    <dgm:cxn modelId="{0D5F0865-C822-4FFB-86F2-ABF1E58C6987}" type="presParOf" srcId="{54BADFC3-1A53-4A59-BE95-E3A01339D61A}" destId="{E80C2223-0637-4090-A6FF-29DEBDE50836}" srcOrd="1" destOrd="0" presId="urn:microsoft.com/office/officeart/2008/layout/VerticalCurvedList"/>
    <dgm:cxn modelId="{6536680B-51E7-4FF4-BF9C-EC1D84565043}" type="presParOf" srcId="{54BADFC3-1A53-4A59-BE95-E3A01339D61A}" destId="{83D28DC7-2D04-4B24-AC71-2CBE420B22B8}" srcOrd="2" destOrd="0" presId="urn:microsoft.com/office/officeart/2008/layout/VerticalCurvedList"/>
    <dgm:cxn modelId="{D6283F07-EEF0-44FD-9F1E-AC2FAB972D36}" type="presParOf" srcId="{83D28DC7-2D04-4B24-AC71-2CBE420B22B8}" destId="{42B2746A-4AE7-4238-BA08-98306B3C3F62}" srcOrd="0" destOrd="0" presId="urn:microsoft.com/office/officeart/2008/layout/VerticalCurvedList"/>
    <dgm:cxn modelId="{2B23A280-668A-4AED-AF21-1ECFCD77E5FA}" type="presParOf" srcId="{54BADFC3-1A53-4A59-BE95-E3A01339D61A}" destId="{B49EA33C-C492-45A7-911B-8192A63489ED}" srcOrd="3" destOrd="0" presId="urn:microsoft.com/office/officeart/2008/layout/VerticalCurvedList"/>
    <dgm:cxn modelId="{4310EFF0-EAA5-440B-B447-4BFCA9DF26C1}" type="presParOf" srcId="{54BADFC3-1A53-4A59-BE95-E3A01339D61A}" destId="{D64DD647-8BEA-415E-852F-A4E0E149CFF3}" srcOrd="4" destOrd="0" presId="urn:microsoft.com/office/officeart/2008/layout/VerticalCurvedList"/>
    <dgm:cxn modelId="{95E65F28-7D93-4904-85B1-7849246654D4}" type="presParOf" srcId="{D64DD647-8BEA-415E-852F-A4E0E149CFF3}" destId="{DE1C10A8-F990-40F7-A7C9-EACB25D7F363}" srcOrd="0" destOrd="0" presId="urn:microsoft.com/office/officeart/2008/layout/VerticalCurvedList"/>
    <dgm:cxn modelId="{BD7A4C4B-06C9-43F4-A911-3421C7C04E8C}" type="presParOf" srcId="{54BADFC3-1A53-4A59-BE95-E3A01339D61A}" destId="{306113B1-0572-4377-8454-8F8C35D2D8ED}" srcOrd="5" destOrd="0" presId="urn:microsoft.com/office/officeart/2008/layout/VerticalCurvedList"/>
    <dgm:cxn modelId="{CBEADE3A-32E7-48E4-829A-10D718679D85}" type="presParOf" srcId="{54BADFC3-1A53-4A59-BE95-E3A01339D61A}" destId="{530B10B0-1EF2-4BDE-8A63-25A25CEBEDD5}" srcOrd="6" destOrd="0" presId="urn:microsoft.com/office/officeart/2008/layout/VerticalCurvedList"/>
    <dgm:cxn modelId="{9E9C1664-DA34-457F-A001-80893865EF37}" type="presParOf" srcId="{530B10B0-1EF2-4BDE-8A63-25A25CEBEDD5}" destId="{90918D60-453F-4085-81E7-595CBE94C6FB}" srcOrd="0" destOrd="0" presId="urn:microsoft.com/office/officeart/2008/layout/VerticalCurvedList"/>
    <dgm:cxn modelId="{3D8106D2-E045-43EF-8472-BCE68C78B3A3}" type="presParOf" srcId="{54BADFC3-1A53-4A59-BE95-E3A01339D61A}" destId="{B066AD9B-4F06-4336-9DAA-2026E31176D1}" srcOrd="7" destOrd="0" presId="urn:microsoft.com/office/officeart/2008/layout/VerticalCurvedList"/>
    <dgm:cxn modelId="{0EC8BDDA-A385-46CC-B5FC-E88263AD7136}" type="presParOf" srcId="{54BADFC3-1A53-4A59-BE95-E3A01339D61A}" destId="{2D4A12C5-3211-4619-9907-88023527BFCF}" srcOrd="8" destOrd="0" presId="urn:microsoft.com/office/officeart/2008/layout/VerticalCurvedList"/>
    <dgm:cxn modelId="{43BB8A77-47A2-451C-B881-B0CB8CD81699}" type="presParOf" srcId="{2D4A12C5-3211-4619-9907-88023527BFCF}" destId="{61FA4097-0BEA-4FC0-A2F0-9EB361407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4DC763-8092-AD47-A1D8-EED2B7100D8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AD8CC3F-0A1E-274C-944D-FEEA13D73B99}">
      <dgm:prSet phldrT="[Tekst]" custT="1"/>
      <dgm:spPr/>
      <dgm:t>
        <a:bodyPr/>
        <a:lstStyle/>
        <a:p>
          <a:r>
            <a:rPr lang="nl-NL" sz="1600">
              <a:latin typeface="Arial" panose="020B0604020202020204" pitchFamily="34" charset="0"/>
              <a:cs typeface="Arial" panose="020B0604020202020204" pitchFamily="34" charset="0"/>
            </a:rPr>
            <a:t>IFRS</a:t>
          </a:r>
        </a:p>
      </dgm:t>
    </dgm:pt>
    <dgm:pt modelId="{F30BB91E-328E-7441-9DE8-FD8468D6E183}" type="parTrans" cxnId="{3484CF8E-AE29-CA4D-BC9F-9159092B19AB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CA8AE-87D1-9641-8358-4DE64FD302C1}" type="sibTrans" cxnId="{3484CF8E-AE29-CA4D-BC9F-9159092B19AB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84C11-5D70-8D4B-A113-AA961439E271}">
      <dgm:prSet phldrT="[Tekst]" custT="1"/>
      <dgm:spPr/>
      <dgm:t>
        <a:bodyPr/>
        <a:lstStyle/>
        <a:p>
          <a:r>
            <a:rPr lang="nl-NL" sz="1400" dirty="0">
              <a:latin typeface="Arial" panose="020B0604020202020204" pitchFamily="34" charset="0"/>
              <a:cs typeface="Arial" panose="020B0604020202020204" pitchFamily="34" charset="0"/>
            </a:rPr>
            <a:t>IASB</a:t>
          </a:r>
        </a:p>
      </dgm:t>
    </dgm:pt>
    <dgm:pt modelId="{C9BCB6B9-AE85-9346-9A0F-2B209DC330B5}" type="parTrans" cxnId="{253C6FD6-781B-6345-B32A-D7F9981721BA}">
      <dgm:prSet custT="1"/>
      <dgm:spPr/>
      <dgm:t>
        <a:bodyPr/>
        <a:lstStyle/>
        <a:p>
          <a:endParaRPr lang="nl-NL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5F023-31DE-A74D-8FD5-CBC1B1A350BB}" type="sibTrans" cxnId="{253C6FD6-781B-6345-B32A-D7F9981721BA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68AA8-6176-874C-80B4-4E5C7FEF0DBB}">
      <dgm:prSet phldrT="[Tekst]" custT="1"/>
      <dgm:spPr/>
      <dgm:t>
        <a:bodyPr/>
        <a:lstStyle/>
        <a:p>
          <a:r>
            <a:rPr lang="nl-NL" sz="1200">
              <a:latin typeface="Arial" panose="020B0604020202020204" pitchFamily="34" charset="0"/>
              <a:cs typeface="Arial" panose="020B0604020202020204" pitchFamily="34" charset="0"/>
            </a:rPr>
            <a:t>IFRS</a:t>
          </a:r>
          <a:br>
            <a:rPr lang="nl-NL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200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</a:p>
      </dgm:t>
    </dgm:pt>
    <dgm:pt modelId="{2988BEF3-1A21-884F-887A-F0D0EE87B11D}" type="parTrans" cxnId="{5300B4ED-6652-D34C-A333-1FFDCED68FCE}">
      <dgm:prSet custT="1"/>
      <dgm:spPr/>
      <dgm:t>
        <a:bodyPr/>
        <a:lstStyle/>
        <a:p>
          <a:endParaRPr lang="nl-NL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6A7BB-CCEC-2744-BE64-212B4B348E7B}" type="sibTrans" cxnId="{5300B4ED-6652-D34C-A333-1FFDCED68FCE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FCBBF-5D33-4E47-8EDD-9EBA145375F6}">
      <dgm:prSet phldrT="[Tekst]" custT="1"/>
      <dgm:spPr/>
      <dgm:t>
        <a:bodyPr/>
        <a:lstStyle/>
        <a:p>
          <a:r>
            <a:rPr lang="nl-NL" sz="1400">
              <a:latin typeface="Arial" panose="020B0604020202020204" pitchFamily="34" charset="0"/>
              <a:cs typeface="Arial" panose="020B0604020202020204" pitchFamily="34" charset="0"/>
            </a:rPr>
            <a:t>ISSB</a:t>
          </a:r>
        </a:p>
      </dgm:t>
    </dgm:pt>
    <dgm:pt modelId="{2CC11C58-5E1D-EA4A-BAC7-A063AF7156C6}" type="parTrans" cxnId="{54C49B55-CEFE-8C4D-8E26-E260980CDC05}">
      <dgm:prSet custT="1"/>
      <dgm:spPr/>
      <dgm:t>
        <a:bodyPr/>
        <a:lstStyle/>
        <a:p>
          <a:endParaRPr lang="nl-NL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6474B-145E-704A-899B-9CAA1F539276}" type="sibTrans" cxnId="{54C49B55-CEFE-8C4D-8E26-E260980CDC05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4A3E6-C67D-FC4C-9669-A946AD6D45AB}">
      <dgm:prSet phldrT="[Tekst]" custT="1"/>
      <dgm:spPr/>
      <dgm:t>
        <a:bodyPr/>
        <a:lstStyle/>
        <a:p>
          <a:r>
            <a:rPr lang="nl-NL" sz="1200">
              <a:latin typeface="Arial" panose="020B0604020202020204" pitchFamily="34" charset="0"/>
              <a:cs typeface="Arial" panose="020B0604020202020204" pitchFamily="34" charset="0"/>
            </a:rPr>
            <a:t>IFRS sustainability standards</a:t>
          </a:r>
        </a:p>
      </dgm:t>
    </dgm:pt>
    <dgm:pt modelId="{2E73D3ED-8672-5940-8665-CA19F977D8AA}" type="parTrans" cxnId="{9451AE30-1243-1E41-A1CE-58CCC0CF3FE2}">
      <dgm:prSet custT="1"/>
      <dgm:spPr/>
      <dgm:t>
        <a:bodyPr/>
        <a:lstStyle/>
        <a:p>
          <a:endParaRPr lang="nl-NL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22ADC-5766-ED4C-A736-180927C7EB73}" type="sibTrans" cxnId="{9451AE30-1243-1E41-A1CE-58CCC0CF3FE2}">
      <dgm:prSet/>
      <dgm:spPr/>
      <dgm:t>
        <a:bodyPr/>
        <a:lstStyle/>
        <a:p>
          <a:endParaRPr lang="nl-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84864-A794-2F4E-BD1F-65BE32B28279}" type="pres">
      <dgm:prSet presAssocID="{934DC763-8092-AD47-A1D8-EED2B7100D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01D910-6602-564D-B498-69BC4877EDEE}" type="pres">
      <dgm:prSet presAssocID="{0AD8CC3F-0A1E-274C-944D-FEEA13D73B99}" presName="root1" presStyleCnt="0"/>
      <dgm:spPr/>
    </dgm:pt>
    <dgm:pt modelId="{FA004A72-CEE8-BF4F-97D5-F745BA734188}" type="pres">
      <dgm:prSet presAssocID="{0AD8CC3F-0A1E-274C-944D-FEEA13D73B99}" presName="LevelOneTextNode" presStyleLbl="node0" presStyleIdx="0" presStyleCnt="1">
        <dgm:presLayoutVars>
          <dgm:chPref val="3"/>
        </dgm:presLayoutVars>
      </dgm:prSet>
      <dgm:spPr/>
    </dgm:pt>
    <dgm:pt modelId="{45F456BB-FF4B-904D-A5B0-5F44926AEFD7}" type="pres">
      <dgm:prSet presAssocID="{0AD8CC3F-0A1E-274C-944D-FEEA13D73B99}" presName="level2hierChild" presStyleCnt="0"/>
      <dgm:spPr/>
    </dgm:pt>
    <dgm:pt modelId="{15DCB1F7-C2B3-1C42-AE6D-7FC43198031C}" type="pres">
      <dgm:prSet presAssocID="{C9BCB6B9-AE85-9346-9A0F-2B209DC330B5}" presName="conn2-1" presStyleLbl="parChTrans1D2" presStyleIdx="0" presStyleCnt="2"/>
      <dgm:spPr/>
    </dgm:pt>
    <dgm:pt modelId="{99561A17-48D6-0148-9AFF-2051EEFCDF6F}" type="pres">
      <dgm:prSet presAssocID="{C9BCB6B9-AE85-9346-9A0F-2B209DC330B5}" presName="connTx" presStyleLbl="parChTrans1D2" presStyleIdx="0" presStyleCnt="2"/>
      <dgm:spPr/>
    </dgm:pt>
    <dgm:pt modelId="{53992F17-5652-8F41-ABB1-A5F3AC416AA5}" type="pres">
      <dgm:prSet presAssocID="{EE984C11-5D70-8D4B-A113-AA961439E271}" presName="root2" presStyleCnt="0"/>
      <dgm:spPr/>
    </dgm:pt>
    <dgm:pt modelId="{221CA14F-4A5B-E047-B630-BB818B9192B1}" type="pres">
      <dgm:prSet presAssocID="{EE984C11-5D70-8D4B-A113-AA961439E271}" presName="LevelTwoTextNode" presStyleLbl="node2" presStyleIdx="0" presStyleCnt="2">
        <dgm:presLayoutVars>
          <dgm:chPref val="3"/>
        </dgm:presLayoutVars>
      </dgm:prSet>
      <dgm:spPr/>
    </dgm:pt>
    <dgm:pt modelId="{2B43E872-E180-E94E-B7B1-BD69A3D00666}" type="pres">
      <dgm:prSet presAssocID="{EE984C11-5D70-8D4B-A113-AA961439E271}" presName="level3hierChild" presStyleCnt="0"/>
      <dgm:spPr/>
    </dgm:pt>
    <dgm:pt modelId="{8C764CDF-A3DC-EC45-B7DE-2F8861EC43F5}" type="pres">
      <dgm:prSet presAssocID="{2988BEF3-1A21-884F-887A-F0D0EE87B11D}" presName="conn2-1" presStyleLbl="parChTrans1D3" presStyleIdx="0" presStyleCnt="2"/>
      <dgm:spPr/>
    </dgm:pt>
    <dgm:pt modelId="{6B7A2701-3F3F-444D-A2AF-1080C8103D2C}" type="pres">
      <dgm:prSet presAssocID="{2988BEF3-1A21-884F-887A-F0D0EE87B11D}" presName="connTx" presStyleLbl="parChTrans1D3" presStyleIdx="0" presStyleCnt="2"/>
      <dgm:spPr/>
    </dgm:pt>
    <dgm:pt modelId="{1F9D8189-9DEF-BD4D-8908-0C8ADEBF814F}" type="pres">
      <dgm:prSet presAssocID="{77068AA8-6176-874C-80B4-4E5C7FEF0DBB}" presName="root2" presStyleCnt="0"/>
      <dgm:spPr/>
    </dgm:pt>
    <dgm:pt modelId="{8CE2815E-F96A-984F-B35A-139A5D69D101}" type="pres">
      <dgm:prSet presAssocID="{77068AA8-6176-874C-80B4-4E5C7FEF0DBB}" presName="LevelTwoTextNode" presStyleLbl="node3" presStyleIdx="0" presStyleCnt="2">
        <dgm:presLayoutVars>
          <dgm:chPref val="3"/>
        </dgm:presLayoutVars>
      </dgm:prSet>
      <dgm:spPr/>
    </dgm:pt>
    <dgm:pt modelId="{578B276A-3E0C-964B-913C-E7CDBC77AAE3}" type="pres">
      <dgm:prSet presAssocID="{77068AA8-6176-874C-80B4-4E5C7FEF0DBB}" presName="level3hierChild" presStyleCnt="0"/>
      <dgm:spPr/>
    </dgm:pt>
    <dgm:pt modelId="{2280677A-899C-0D4C-9D9C-D4B1AF26F9B8}" type="pres">
      <dgm:prSet presAssocID="{2CC11C58-5E1D-EA4A-BAC7-A063AF7156C6}" presName="conn2-1" presStyleLbl="parChTrans1D2" presStyleIdx="1" presStyleCnt="2"/>
      <dgm:spPr/>
    </dgm:pt>
    <dgm:pt modelId="{E5F2B8CB-21A1-B64B-BF43-02166EF5803D}" type="pres">
      <dgm:prSet presAssocID="{2CC11C58-5E1D-EA4A-BAC7-A063AF7156C6}" presName="connTx" presStyleLbl="parChTrans1D2" presStyleIdx="1" presStyleCnt="2"/>
      <dgm:spPr/>
    </dgm:pt>
    <dgm:pt modelId="{13E71AE8-7A12-4E40-8E6B-FE536812D5EE}" type="pres">
      <dgm:prSet presAssocID="{FDCFCBBF-5D33-4E47-8EDD-9EBA145375F6}" presName="root2" presStyleCnt="0"/>
      <dgm:spPr/>
    </dgm:pt>
    <dgm:pt modelId="{46A7315E-8165-5C4D-8F1C-7DAA16ED723C}" type="pres">
      <dgm:prSet presAssocID="{FDCFCBBF-5D33-4E47-8EDD-9EBA145375F6}" presName="LevelTwoTextNode" presStyleLbl="node2" presStyleIdx="1" presStyleCnt="2">
        <dgm:presLayoutVars>
          <dgm:chPref val="3"/>
        </dgm:presLayoutVars>
      </dgm:prSet>
      <dgm:spPr/>
    </dgm:pt>
    <dgm:pt modelId="{8AB1AF3C-136B-CC49-97D6-E73EBF0022CB}" type="pres">
      <dgm:prSet presAssocID="{FDCFCBBF-5D33-4E47-8EDD-9EBA145375F6}" presName="level3hierChild" presStyleCnt="0"/>
      <dgm:spPr/>
    </dgm:pt>
    <dgm:pt modelId="{99E45968-980D-E34C-8E85-FC8863D9677A}" type="pres">
      <dgm:prSet presAssocID="{2E73D3ED-8672-5940-8665-CA19F977D8AA}" presName="conn2-1" presStyleLbl="parChTrans1D3" presStyleIdx="1" presStyleCnt="2"/>
      <dgm:spPr/>
    </dgm:pt>
    <dgm:pt modelId="{80A1200B-392A-EC45-B149-FFCA10CB1F43}" type="pres">
      <dgm:prSet presAssocID="{2E73D3ED-8672-5940-8665-CA19F977D8AA}" presName="connTx" presStyleLbl="parChTrans1D3" presStyleIdx="1" presStyleCnt="2"/>
      <dgm:spPr/>
    </dgm:pt>
    <dgm:pt modelId="{49893ACD-A7AC-8C49-AE5E-B9EA9B577C35}" type="pres">
      <dgm:prSet presAssocID="{24E4A3E6-C67D-FC4C-9669-A946AD6D45AB}" presName="root2" presStyleCnt="0"/>
      <dgm:spPr/>
    </dgm:pt>
    <dgm:pt modelId="{27EF7BFD-0ED8-9046-9886-C54F5798D2E4}" type="pres">
      <dgm:prSet presAssocID="{24E4A3E6-C67D-FC4C-9669-A946AD6D45AB}" presName="LevelTwoTextNode" presStyleLbl="node3" presStyleIdx="1" presStyleCnt="2">
        <dgm:presLayoutVars>
          <dgm:chPref val="3"/>
        </dgm:presLayoutVars>
      </dgm:prSet>
      <dgm:spPr/>
    </dgm:pt>
    <dgm:pt modelId="{1865C0BF-8529-EE40-B7DD-34EDFE508426}" type="pres">
      <dgm:prSet presAssocID="{24E4A3E6-C67D-FC4C-9669-A946AD6D45AB}" presName="level3hierChild" presStyleCnt="0"/>
      <dgm:spPr/>
    </dgm:pt>
  </dgm:ptLst>
  <dgm:cxnLst>
    <dgm:cxn modelId="{E969E61A-BF41-A143-8094-6497308801B3}" type="presOf" srcId="{2988BEF3-1A21-884F-887A-F0D0EE87B11D}" destId="{8C764CDF-A3DC-EC45-B7DE-2F8861EC43F5}" srcOrd="0" destOrd="0" presId="urn:microsoft.com/office/officeart/2005/8/layout/hierarchy2"/>
    <dgm:cxn modelId="{F53BAA2B-4B4D-0442-9BD0-4491BA7ED3B2}" type="presOf" srcId="{EE984C11-5D70-8D4B-A113-AA961439E271}" destId="{221CA14F-4A5B-E047-B630-BB818B9192B1}" srcOrd="0" destOrd="0" presId="urn:microsoft.com/office/officeart/2005/8/layout/hierarchy2"/>
    <dgm:cxn modelId="{9451AE30-1243-1E41-A1CE-58CCC0CF3FE2}" srcId="{FDCFCBBF-5D33-4E47-8EDD-9EBA145375F6}" destId="{24E4A3E6-C67D-FC4C-9669-A946AD6D45AB}" srcOrd="0" destOrd="0" parTransId="{2E73D3ED-8672-5940-8665-CA19F977D8AA}" sibTransId="{FAC22ADC-5766-ED4C-A736-180927C7EB73}"/>
    <dgm:cxn modelId="{21371844-4D9A-8144-A59C-E281CADAD332}" type="presOf" srcId="{C9BCB6B9-AE85-9346-9A0F-2B209DC330B5}" destId="{99561A17-48D6-0148-9AFF-2051EEFCDF6F}" srcOrd="1" destOrd="0" presId="urn:microsoft.com/office/officeart/2005/8/layout/hierarchy2"/>
    <dgm:cxn modelId="{D502F444-3E33-464C-9BBF-A06BBBFB9506}" type="presOf" srcId="{77068AA8-6176-874C-80B4-4E5C7FEF0DBB}" destId="{8CE2815E-F96A-984F-B35A-139A5D69D101}" srcOrd="0" destOrd="0" presId="urn:microsoft.com/office/officeart/2005/8/layout/hierarchy2"/>
    <dgm:cxn modelId="{54C49B55-CEFE-8C4D-8E26-E260980CDC05}" srcId="{0AD8CC3F-0A1E-274C-944D-FEEA13D73B99}" destId="{FDCFCBBF-5D33-4E47-8EDD-9EBA145375F6}" srcOrd="1" destOrd="0" parTransId="{2CC11C58-5E1D-EA4A-BAC7-A063AF7156C6}" sibTransId="{5266474B-145E-704A-899B-9CAA1F539276}"/>
    <dgm:cxn modelId="{F16E495B-6AA9-934E-B7AE-B2CE2E773C37}" type="presOf" srcId="{2988BEF3-1A21-884F-887A-F0D0EE87B11D}" destId="{6B7A2701-3F3F-444D-A2AF-1080C8103D2C}" srcOrd="1" destOrd="0" presId="urn:microsoft.com/office/officeart/2005/8/layout/hierarchy2"/>
    <dgm:cxn modelId="{5843B080-4659-434D-97DE-0865BD14B3DA}" type="presOf" srcId="{934DC763-8092-AD47-A1D8-EED2B7100D80}" destId="{61184864-A794-2F4E-BD1F-65BE32B28279}" srcOrd="0" destOrd="0" presId="urn:microsoft.com/office/officeart/2005/8/layout/hierarchy2"/>
    <dgm:cxn modelId="{F5E97087-82CD-1A4E-8108-74FC518C8232}" type="presOf" srcId="{0AD8CC3F-0A1E-274C-944D-FEEA13D73B99}" destId="{FA004A72-CEE8-BF4F-97D5-F745BA734188}" srcOrd="0" destOrd="0" presId="urn:microsoft.com/office/officeart/2005/8/layout/hierarchy2"/>
    <dgm:cxn modelId="{3484CF8E-AE29-CA4D-BC9F-9159092B19AB}" srcId="{934DC763-8092-AD47-A1D8-EED2B7100D80}" destId="{0AD8CC3F-0A1E-274C-944D-FEEA13D73B99}" srcOrd="0" destOrd="0" parTransId="{F30BB91E-328E-7441-9DE8-FD8468D6E183}" sibTransId="{EFACA8AE-87D1-9641-8358-4DE64FD302C1}"/>
    <dgm:cxn modelId="{64CB7D9E-6B29-684B-8F77-F0AA849F568E}" type="presOf" srcId="{2CC11C58-5E1D-EA4A-BAC7-A063AF7156C6}" destId="{E5F2B8CB-21A1-B64B-BF43-02166EF5803D}" srcOrd="1" destOrd="0" presId="urn:microsoft.com/office/officeart/2005/8/layout/hierarchy2"/>
    <dgm:cxn modelId="{CC78C3A2-F6DC-2A48-A48D-F0B78908F13A}" type="presOf" srcId="{C9BCB6B9-AE85-9346-9A0F-2B209DC330B5}" destId="{15DCB1F7-C2B3-1C42-AE6D-7FC43198031C}" srcOrd="0" destOrd="0" presId="urn:microsoft.com/office/officeart/2005/8/layout/hierarchy2"/>
    <dgm:cxn modelId="{DB2DFAA9-7949-904C-AA65-1D2B4AB1A67C}" type="presOf" srcId="{2CC11C58-5E1D-EA4A-BAC7-A063AF7156C6}" destId="{2280677A-899C-0D4C-9D9C-D4B1AF26F9B8}" srcOrd="0" destOrd="0" presId="urn:microsoft.com/office/officeart/2005/8/layout/hierarchy2"/>
    <dgm:cxn modelId="{6FD9AAAC-FDD7-B94F-BC17-2D999F395391}" type="presOf" srcId="{2E73D3ED-8672-5940-8665-CA19F977D8AA}" destId="{99E45968-980D-E34C-8E85-FC8863D9677A}" srcOrd="0" destOrd="0" presId="urn:microsoft.com/office/officeart/2005/8/layout/hierarchy2"/>
    <dgm:cxn modelId="{D1B435AF-AA4F-194C-860A-C3632030BAB7}" type="presOf" srcId="{24E4A3E6-C67D-FC4C-9669-A946AD6D45AB}" destId="{27EF7BFD-0ED8-9046-9886-C54F5798D2E4}" srcOrd="0" destOrd="0" presId="urn:microsoft.com/office/officeart/2005/8/layout/hierarchy2"/>
    <dgm:cxn modelId="{253C6FD6-781B-6345-B32A-D7F9981721BA}" srcId="{0AD8CC3F-0A1E-274C-944D-FEEA13D73B99}" destId="{EE984C11-5D70-8D4B-A113-AA961439E271}" srcOrd="0" destOrd="0" parTransId="{C9BCB6B9-AE85-9346-9A0F-2B209DC330B5}" sibTransId="{C325F023-31DE-A74D-8FD5-CBC1B1A350BB}"/>
    <dgm:cxn modelId="{5300B4ED-6652-D34C-A333-1FFDCED68FCE}" srcId="{EE984C11-5D70-8D4B-A113-AA961439E271}" destId="{77068AA8-6176-874C-80B4-4E5C7FEF0DBB}" srcOrd="0" destOrd="0" parTransId="{2988BEF3-1A21-884F-887A-F0D0EE87B11D}" sibTransId="{9286A7BB-CCEC-2744-BE64-212B4B348E7B}"/>
    <dgm:cxn modelId="{2E3FA1F1-9611-7446-BC43-C10DF95601A6}" type="presOf" srcId="{FDCFCBBF-5D33-4E47-8EDD-9EBA145375F6}" destId="{46A7315E-8165-5C4D-8F1C-7DAA16ED723C}" srcOrd="0" destOrd="0" presId="urn:microsoft.com/office/officeart/2005/8/layout/hierarchy2"/>
    <dgm:cxn modelId="{F76A7BF8-AFCF-2740-916E-6A81A767E6D7}" type="presOf" srcId="{2E73D3ED-8672-5940-8665-CA19F977D8AA}" destId="{80A1200B-392A-EC45-B149-FFCA10CB1F43}" srcOrd="1" destOrd="0" presId="urn:microsoft.com/office/officeart/2005/8/layout/hierarchy2"/>
    <dgm:cxn modelId="{80206CAF-9365-BA49-A0F2-D4AC2F59E33D}" type="presParOf" srcId="{61184864-A794-2F4E-BD1F-65BE32B28279}" destId="{ED01D910-6602-564D-B498-69BC4877EDEE}" srcOrd="0" destOrd="0" presId="urn:microsoft.com/office/officeart/2005/8/layout/hierarchy2"/>
    <dgm:cxn modelId="{9530184D-5F87-0A46-BA5A-04A26B1C7897}" type="presParOf" srcId="{ED01D910-6602-564D-B498-69BC4877EDEE}" destId="{FA004A72-CEE8-BF4F-97D5-F745BA734188}" srcOrd="0" destOrd="0" presId="urn:microsoft.com/office/officeart/2005/8/layout/hierarchy2"/>
    <dgm:cxn modelId="{CF16EAE8-C4F4-1140-97C0-77944E056418}" type="presParOf" srcId="{ED01D910-6602-564D-B498-69BC4877EDEE}" destId="{45F456BB-FF4B-904D-A5B0-5F44926AEFD7}" srcOrd="1" destOrd="0" presId="urn:microsoft.com/office/officeart/2005/8/layout/hierarchy2"/>
    <dgm:cxn modelId="{A9B098A2-E008-AF40-82E3-F5A44D1F0108}" type="presParOf" srcId="{45F456BB-FF4B-904D-A5B0-5F44926AEFD7}" destId="{15DCB1F7-C2B3-1C42-AE6D-7FC43198031C}" srcOrd="0" destOrd="0" presId="urn:microsoft.com/office/officeart/2005/8/layout/hierarchy2"/>
    <dgm:cxn modelId="{5E0EE312-AC2E-C445-9F60-AF647941140C}" type="presParOf" srcId="{15DCB1F7-C2B3-1C42-AE6D-7FC43198031C}" destId="{99561A17-48D6-0148-9AFF-2051EEFCDF6F}" srcOrd="0" destOrd="0" presId="urn:microsoft.com/office/officeart/2005/8/layout/hierarchy2"/>
    <dgm:cxn modelId="{0932EFE7-6EBD-F54D-A9CA-9D6026CE6E6E}" type="presParOf" srcId="{45F456BB-FF4B-904D-A5B0-5F44926AEFD7}" destId="{53992F17-5652-8F41-ABB1-A5F3AC416AA5}" srcOrd="1" destOrd="0" presId="urn:microsoft.com/office/officeart/2005/8/layout/hierarchy2"/>
    <dgm:cxn modelId="{5A1D2441-42A0-6041-9C2E-EB8094D6CD5F}" type="presParOf" srcId="{53992F17-5652-8F41-ABB1-A5F3AC416AA5}" destId="{221CA14F-4A5B-E047-B630-BB818B9192B1}" srcOrd="0" destOrd="0" presId="urn:microsoft.com/office/officeart/2005/8/layout/hierarchy2"/>
    <dgm:cxn modelId="{149E61AA-DECF-C44D-9192-1A5BF4798BCF}" type="presParOf" srcId="{53992F17-5652-8F41-ABB1-A5F3AC416AA5}" destId="{2B43E872-E180-E94E-B7B1-BD69A3D00666}" srcOrd="1" destOrd="0" presId="urn:microsoft.com/office/officeart/2005/8/layout/hierarchy2"/>
    <dgm:cxn modelId="{955EC68B-1BBC-F74A-9BF3-FBAC3A6B77B1}" type="presParOf" srcId="{2B43E872-E180-E94E-B7B1-BD69A3D00666}" destId="{8C764CDF-A3DC-EC45-B7DE-2F8861EC43F5}" srcOrd="0" destOrd="0" presId="urn:microsoft.com/office/officeart/2005/8/layout/hierarchy2"/>
    <dgm:cxn modelId="{B17E806F-5C0E-D547-AF06-D0ABB80B7780}" type="presParOf" srcId="{8C764CDF-A3DC-EC45-B7DE-2F8861EC43F5}" destId="{6B7A2701-3F3F-444D-A2AF-1080C8103D2C}" srcOrd="0" destOrd="0" presId="urn:microsoft.com/office/officeart/2005/8/layout/hierarchy2"/>
    <dgm:cxn modelId="{7E209902-683C-FB4B-AA12-36DCEC83B2E3}" type="presParOf" srcId="{2B43E872-E180-E94E-B7B1-BD69A3D00666}" destId="{1F9D8189-9DEF-BD4D-8908-0C8ADEBF814F}" srcOrd="1" destOrd="0" presId="urn:microsoft.com/office/officeart/2005/8/layout/hierarchy2"/>
    <dgm:cxn modelId="{420765D9-2EAE-1F4C-8E48-5846009527B0}" type="presParOf" srcId="{1F9D8189-9DEF-BD4D-8908-0C8ADEBF814F}" destId="{8CE2815E-F96A-984F-B35A-139A5D69D101}" srcOrd="0" destOrd="0" presId="urn:microsoft.com/office/officeart/2005/8/layout/hierarchy2"/>
    <dgm:cxn modelId="{AFC66492-DC2C-9543-AA68-58DEFD9E5A2B}" type="presParOf" srcId="{1F9D8189-9DEF-BD4D-8908-0C8ADEBF814F}" destId="{578B276A-3E0C-964B-913C-E7CDBC77AAE3}" srcOrd="1" destOrd="0" presId="urn:microsoft.com/office/officeart/2005/8/layout/hierarchy2"/>
    <dgm:cxn modelId="{57A521A5-123F-F04F-97BF-89F740D84633}" type="presParOf" srcId="{45F456BB-FF4B-904D-A5B0-5F44926AEFD7}" destId="{2280677A-899C-0D4C-9D9C-D4B1AF26F9B8}" srcOrd="2" destOrd="0" presId="urn:microsoft.com/office/officeart/2005/8/layout/hierarchy2"/>
    <dgm:cxn modelId="{FA545483-8246-5646-87AD-DC834712F78D}" type="presParOf" srcId="{2280677A-899C-0D4C-9D9C-D4B1AF26F9B8}" destId="{E5F2B8CB-21A1-B64B-BF43-02166EF5803D}" srcOrd="0" destOrd="0" presId="urn:microsoft.com/office/officeart/2005/8/layout/hierarchy2"/>
    <dgm:cxn modelId="{A167D7E4-17C2-C448-888D-6AED89CA11A1}" type="presParOf" srcId="{45F456BB-FF4B-904D-A5B0-5F44926AEFD7}" destId="{13E71AE8-7A12-4E40-8E6B-FE536812D5EE}" srcOrd="3" destOrd="0" presId="urn:microsoft.com/office/officeart/2005/8/layout/hierarchy2"/>
    <dgm:cxn modelId="{6053BE63-71DC-2244-8779-8FAA5E9BC6F2}" type="presParOf" srcId="{13E71AE8-7A12-4E40-8E6B-FE536812D5EE}" destId="{46A7315E-8165-5C4D-8F1C-7DAA16ED723C}" srcOrd="0" destOrd="0" presId="urn:microsoft.com/office/officeart/2005/8/layout/hierarchy2"/>
    <dgm:cxn modelId="{E2778144-41C4-1F42-A861-2A3E8780A1E6}" type="presParOf" srcId="{13E71AE8-7A12-4E40-8E6B-FE536812D5EE}" destId="{8AB1AF3C-136B-CC49-97D6-E73EBF0022CB}" srcOrd="1" destOrd="0" presId="urn:microsoft.com/office/officeart/2005/8/layout/hierarchy2"/>
    <dgm:cxn modelId="{14AE3B1A-C042-0C42-8045-EE8E7B26A9A3}" type="presParOf" srcId="{8AB1AF3C-136B-CC49-97D6-E73EBF0022CB}" destId="{99E45968-980D-E34C-8E85-FC8863D9677A}" srcOrd="0" destOrd="0" presId="urn:microsoft.com/office/officeart/2005/8/layout/hierarchy2"/>
    <dgm:cxn modelId="{8C36BE8E-25EA-DB4A-98BD-47C92C2C20B5}" type="presParOf" srcId="{99E45968-980D-E34C-8E85-FC8863D9677A}" destId="{80A1200B-392A-EC45-B149-FFCA10CB1F43}" srcOrd="0" destOrd="0" presId="urn:microsoft.com/office/officeart/2005/8/layout/hierarchy2"/>
    <dgm:cxn modelId="{AEE02542-B212-DE4A-924A-08EDFD6BE507}" type="presParOf" srcId="{8AB1AF3C-136B-CC49-97D6-E73EBF0022CB}" destId="{49893ACD-A7AC-8C49-AE5E-B9EA9B577C35}" srcOrd="1" destOrd="0" presId="urn:microsoft.com/office/officeart/2005/8/layout/hierarchy2"/>
    <dgm:cxn modelId="{1C804663-4BA9-2847-B4EC-FED1D1F191ED}" type="presParOf" srcId="{49893ACD-A7AC-8C49-AE5E-B9EA9B577C35}" destId="{27EF7BFD-0ED8-9046-9886-C54F5798D2E4}" srcOrd="0" destOrd="0" presId="urn:microsoft.com/office/officeart/2005/8/layout/hierarchy2"/>
    <dgm:cxn modelId="{EE4EB8A3-A0B5-0A44-8B54-F9F0D5E4E566}" type="presParOf" srcId="{49893ACD-A7AC-8C49-AE5E-B9EA9B577C35}" destId="{1865C0BF-8529-EE40-B7DD-34EDFE5084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6A94B-2A71-426B-B77B-91C872F864A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8BE5AF7-0427-4289-834C-687CA362C90F}">
      <dgm:prSet phldrT="[Tekst]"/>
      <dgm:spPr>
        <a:xfrm>
          <a:off x="179990" y="114696"/>
          <a:ext cx="5209254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 of material impacts across value chain</a:t>
          </a:r>
        </a:p>
      </dgm:t>
    </dgm:pt>
    <dgm:pt modelId="{8C057FE4-24DE-44D0-A07B-7D9095653C9F}" type="parTrans" cxnId="{C5EBD438-235A-4578-9856-7EE62A7755E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D915F-A3ED-4C16-BC1D-57BEFFAA4C60}" type="sibTrans" cxnId="{C5EBD438-235A-4578-9856-7EE62A7755EE}">
      <dgm:prSet/>
      <dgm:spPr>
        <a:xfrm>
          <a:off x="-2460606" y="-380024"/>
          <a:ext cx="2938099" cy="2938099"/>
        </a:xfrm>
        <a:prstGeom prst="blockArc">
          <a:avLst>
            <a:gd name="adj1" fmla="val 18900000"/>
            <a:gd name="adj2" fmla="val 2700000"/>
            <a:gd name="adj3" fmla="val 735"/>
          </a:avLst>
        </a:prstGeom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B775B-1CBA-45EE-B185-2BD95B7016F0}">
      <dgm:prSet phldrT="[Tekst]"/>
      <dgm:spPr>
        <a:xfrm>
          <a:off x="454860" y="1146220"/>
          <a:ext cx="4934384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Aggregation of impact within welfare categories</a:t>
          </a:r>
          <a:endParaRPr lang="en-GB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3BB1C67-9F0F-4918-9459-75BDE2480AFE}" type="parTrans" cxnId="{B5486CD9-F1C3-48DE-AD8E-0A7FF05144A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F4974-DEA5-4FAE-A6B9-B5CD77F077A5}" type="sibTrans" cxnId="{B5486CD9-F1C3-48DE-AD8E-0A7FF05144A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FC809-1E66-486D-8547-7D1E4A52F51A}">
      <dgm:prSet phldrT="[Tekst]"/>
      <dgm:spPr>
        <a:xfrm>
          <a:off x="368609" y="458610"/>
          <a:ext cx="5020635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Measurement of impact</a:t>
          </a:r>
          <a:endParaRPr lang="en-GB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DCADBF4-B76E-4BA0-8443-E7F1CB898FF7}" type="parTrans" cxnId="{C3088C0C-1684-4298-99BD-7A5A7A1B85C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44B09-D97D-45C2-BDDF-0F247B6C3B97}" type="sibTrans" cxnId="{C3088C0C-1684-4298-99BD-7A5A7A1B85C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39B7F-8309-42E0-A1AC-D2600A9CF0BE}">
      <dgm:prSet phldrT="[Tekst]"/>
      <dgm:spPr>
        <a:xfrm>
          <a:off x="454860" y="802524"/>
          <a:ext cx="4934384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Comparability - valuing in common currency</a:t>
          </a:r>
          <a:endParaRPr lang="en-GB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F210643-DD8B-4080-A14C-E6FA9BE6971E}" type="parTrans" cxnId="{7BC3D190-71BC-4891-ADF3-21EFF8090C0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09C0F-4130-41A1-9F37-4BC34E1ACC66}" type="sibTrans" cxnId="{7BC3D190-71BC-4891-ADF3-21EFF8090C0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6E2BE-016E-F64A-91A2-307C8A6A47BE}">
      <dgm:prSet phldrT="[Tekst]"/>
      <dgm:spPr>
        <a:xfrm>
          <a:off x="368609" y="1490134"/>
          <a:ext cx="5020635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Attribution of impact across value chain</a:t>
          </a:r>
          <a:endParaRPr lang="en-GB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D7F687-E7ED-264D-83C7-B4ECF82B94CE}" type="parTrans" cxnId="{D2EBEF53-4F41-E74F-9F00-9BC76AF835B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8429A-9FBF-334A-929E-E4982EDF7367}" type="sibTrans" cxnId="{D2EBEF53-4F41-E74F-9F00-9BC76AF835B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3BC94-37C7-DF46-992B-2BBDEF53F20B}">
      <dgm:prSet phldrT="[Tekst]"/>
      <dgm:spPr>
        <a:xfrm>
          <a:off x="179990" y="1834048"/>
          <a:ext cx="5209254" cy="229305"/>
        </a:xfrm>
        <a:prstGeom prst="rect">
          <a:avLst/>
        </a:prstGeom>
        <a:ln>
          <a:noFill/>
        </a:ln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Presentation of impact statement</a:t>
          </a:r>
        </a:p>
      </dgm:t>
    </dgm:pt>
    <dgm:pt modelId="{03BA91DA-2D2A-7348-97D0-2AF12E0A4EB6}" type="parTrans" cxnId="{23C89D0B-4E00-8A44-81A0-A724C368B97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29B1E-A84E-7847-8460-0AC8CDCD8C60}" type="sibTrans" cxnId="{23C89D0B-4E00-8A44-81A0-A724C368B97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75666-7B6E-4508-BD33-A6F389ECEE64}" type="pres">
      <dgm:prSet presAssocID="{7386A94B-2A71-426B-B77B-91C872F864AF}" presName="Name0" presStyleCnt="0">
        <dgm:presLayoutVars>
          <dgm:chMax val="7"/>
          <dgm:chPref val="7"/>
          <dgm:dir/>
        </dgm:presLayoutVars>
      </dgm:prSet>
      <dgm:spPr/>
    </dgm:pt>
    <dgm:pt modelId="{54BADFC3-1A53-4A59-BE95-E3A01339D61A}" type="pres">
      <dgm:prSet presAssocID="{7386A94B-2A71-426B-B77B-91C872F864AF}" presName="Name1" presStyleCnt="0"/>
      <dgm:spPr/>
    </dgm:pt>
    <dgm:pt modelId="{7BAC327B-B016-4554-B5A1-E9F50F21E047}" type="pres">
      <dgm:prSet presAssocID="{7386A94B-2A71-426B-B77B-91C872F864AF}" presName="cycle" presStyleCnt="0"/>
      <dgm:spPr/>
    </dgm:pt>
    <dgm:pt modelId="{0954F5AA-0351-47F5-946B-D4BEAA5FB982}" type="pres">
      <dgm:prSet presAssocID="{7386A94B-2A71-426B-B77B-91C872F864AF}" presName="srcNode" presStyleLbl="node1" presStyleIdx="0" presStyleCnt="6"/>
      <dgm:spPr/>
    </dgm:pt>
    <dgm:pt modelId="{1B760C1E-27B1-4409-A367-92D06DD3D52A}" type="pres">
      <dgm:prSet presAssocID="{7386A94B-2A71-426B-B77B-91C872F864AF}" presName="conn" presStyleLbl="parChTrans1D2" presStyleIdx="0" presStyleCnt="1"/>
      <dgm:spPr/>
    </dgm:pt>
    <dgm:pt modelId="{9B62A94D-1D71-4E08-A5C9-0B7F9B1CBD84}" type="pres">
      <dgm:prSet presAssocID="{7386A94B-2A71-426B-B77B-91C872F864AF}" presName="extraNode" presStyleLbl="node1" presStyleIdx="0" presStyleCnt="6"/>
      <dgm:spPr/>
    </dgm:pt>
    <dgm:pt modelId="{E17C284C-73FB-482D-9FD5-CF13177B6038}" type="pres">
      <dgm:prSet presAssocID="{7386A94B-2A71-426B-B77B-91C872F864AF}" presName="dstNode" presStyleLbl="node1" presStyleIdx="0" presStyleCnt="6"/>
      <dgm:spPr/>
    </dgm:pt>
    <dgm:pt modelId="{E80C2223-0637-4090-A6FF-29DEBDE50836}" type="pres">
      <dgm:prSet presAssocID="{F8BE5AF7-0427-4289-834C-687CA362C90F}" presName="text_1" presStyleLbl="node1" presStyleIdx="0" presStyleCnt="6">
        <dgm:presLayoutVars>
          <dgm:bulletEnabled val="1"/>
        </dgm:presLayoutVars>
      </dgm:prSet>
      <dgm:spPr/>
    </dgm:pt>
    <dgm:pt modelId="{83D28DC7-2D04-4B24-AC71-2CBE420B22B8}" type="pres">
      <dgm:prSet presAssocID="{F8BE5AF7-0427-4289-834C-687CA362C90F}" presName="accent_1" presStyleCnt="0"/>
      <dgm:spPr/>
    </dgm:pt>
    <dgm:pt modelId="{42B2746A-4AE7-4238-BA08-98306B3C3F62}" type="pres">
      <dgm:prSet presAssocID="{F8BE5AF7-0427-4289-834C-687CA362C90F}" presName="accentRepeatNode" presStyleLbl="solidFgAcc1" presStyleIdx="0" presStyleCnt="6"/>
      <dgm:spPr>
        <a:xfrm>
          <a:off x="36674" y="86032"/>
          <a:ext cx="286631" cy="286631"/>
        </a:xfrm>
        <a:prstGeom prst="ellipse">
          <a:avLst/>
        </a:prstGeom>
      </dgm:spPr>
    </dgm:pt>
    <dgm:pt modelId="{F7329C69-8282-456A-A566-810FB9CE2658}" type="pres">
      <dgm:prSet presAssocID="{F72FC809-1E66-486D-8547-7D1E4A52F51A}" presName="text_2" presStyleLbl="node1" presStyleIdx="1" presStyleCnt="6">
        <dgm:presLayoutVars>
          <dgm:bulletEnabled val="1"/>
        </dgm:presLayoutVars>
      </dgm:prSet>
      <dgm:spPr/>
    </dgm:pt>
    <dgm:pt modelId="{2B7CA49F-5AC6-4223-B22F-07A386E80EC4}" type="pres">
      <dgm:prSet presAssocID="{F72FC809-1E66-486D-8547-7D1E4A52F51A}" presName="accent_2" presStyleCnt="0"/>
      <dgm:spPr/>
    </dgm:pt>
    <dgm:pt modelId="{5FE72B6F-4F51-47A4-9882-917082F6FB90}" type="pres">
      <dgm:prSet presAssocID="{F72FC809-1E66-486D-8547-7D1E4A52F51A}" presName="accentRepeatNode" presStyleLbl="solidFgAcc1" presStyleIdx="1" presStyleCnt="6"/>
      <dgm:spPr>
        <a:xfrm>
          <a:off x="225293" y="429947"/>
          <a:ext cx="286631" cy="286631"/>
        </a:xfrm>
        <a:prstGeom prst="ellipse">
          <a:avLst/>
        </a:prstGeom>
      </dgm:spPr>
    </dgm:pt>
    <dgm:pt modelId="{DF46836B-A7CD-4B5F-98EB-B688CB8ACB1D}" type="pres">
      <dgm:prSet presAssocID="{7AA39B7F-8309-42E0-A1AC-D2600A9CF0BE}" presName="text_3" presStyleLbl="node1" presStyleIdx="2" presStyleCnt="6">
        <dgm:presLayoutVars>
          <dgm:bulletEnabled val="1"/>
        </dgm:presLayoutVars>
      </dgm:prSet>
      <dgm:spPr/>
    </dgm:pt>
    <dgm:pt modelId="{5F78E248-0999-4DDC-937B-0C58C539A4EB}" type="pres">
      <dgm:prSet presAssocID="{7AA39B7F-8309-42E0-A1AC-D2600A9CF0BE}" presName="accent_3" presStyleCnt="0"/>
      <dgm:spPr/>
    </dgm:pt>
    <dgm:pt modelId="{6AA71CDE-8AC1-44F7-9D86-620BA4F316BC}" type="pres">
      <dgm:prSet presAssocID="{7AA39B7F-8309-42E0-A1AC-D2600A9CF0BE}" presName="accentRepeatNode" presStyleLbl="solidFgAcc1" presStyleIdx="2" presStyleCnt="6"/>
      <dgm:spPr>
        <a:xfrm>
          <a:off x="311544" y="773861"/>
          <a:ext cx="286631" cy="286631"/>
        </a:xfrm>
        <a:prstGeom prst="ellipse">
          <a:avLst/>
        </a:prstGeom>
      </dgm:spPr>
    </dgm:pt>
    <dgm:pt modelId="{841436CD-D2FB-4FF1-800F-C5F79FDDC8AF}" type="pres">
      <dgm:prSet presAssocID="{E4DB775B-1CBA-45EE-B185-2BD95B7016F0}" presName="text_4" presStyleLbl="node1" presStyleIdx="3" presStyleCnt="6">
        <dgm:presLayoutVars>
          <dgm:bulletEnabled val="1"/>
        </dgm:presLayoutVars>
      </dgm:prSet>
      <dgm:spPr/>
    </dgm:pt>
    <dgm:pt modelId="{A375F572-2128-483E-8CD2-DAAC23AEDF98}" type="pres">
      <dgm:prSet presAssocID="{E4DB775B-1CBA-45EE-B185-2BD95B7016F0}" presName="accent_4" presStyleCnt="0"/>
      <dgm:spPr/>
    </dgm:pt>
    <dgm:pt modelId="{8F9A273E-057A-468F-97F8-46C0F615313E}" type="pres">
      <dgm:prSet presAssocID="{E4DB775B-1CBA-45EE-B185-2BD95B7016F0}" presName="accentRepeatNode" presStyleLbl="solidFgAcc1" presStyleIdx="3" presStyleCnt="6"/>
      <dgm:spPr>
        <a:xfrm>
          <a:off x="311544" y="1117557"/>
          <a:ext cx="286631" cy="286631"/>
        </a:xfrm>
        <a:prstGeom prst="ellipse">
          <a:avLst/>
        </a:prstGeom>
      </dgm:spPr>
    </dgm:pt>
    <dgm:pt modelId="{AAF279A0-3A68-6442-9E97-F2800BAEBC17}" type="pres">
      <dgm:prSet presAssocID="{EB96E2BE-016E-F64A-91A2-307C8A6A47BE}" presName="text_5" presStyleLbl="node1" presStyleIdx="4" presStyleCnt="6">
        <dgm:presLayoutVars>
          <dgm:bulletEnabled val="1"/>
        </dgm:presLayoutVars>
      </dgm:prSet>
      <dgm:spPr/>
    </dgm:pt>
    <dgm:pt modelId="{CEFF1BEB-53E8-9F43-8442-73DE5A0E7841}" type="pres">
      <dgm:prSet presAssocID="{EB96E2BE-016E-F64A-91A2-307C8A6A47BE}" presName="accent_5" presStyleCnt="0"/>
      <dgm:spPr/>
    </dgm:pt>
    <dgm:pt modelId="{3B499FE7-1E97-2049-A4CE-59D91BDBC447}" type="pres">
      <dgm:prSet presAssocID="{EB96E2BE-016E-F64A-91A2-307C8A6A47BE}" presName="accentRepeatNode" presStyleLbl="solidFgAcc1" presStyleIdx="4" presStyleCnt="6"/>
      <dgm:spPr>
        <a:xfrm>
          <a:off x="225293" y="1461471"/>
          <a:ext cx="286631" cy="286631"/>
        </a:xfrm>
        <a:prstGeom prst="ellipse">
          <a:avLst/>
        </a:prstGeom>
      </dgm:spPr>
    </dgm:pt>
    <dgm:pt modelId="{595F11CB-2321-1844-A4FA-8549C04153EE}" type="pres">
      <dgm:prSet presAssocID="{1A23BC94-37C7-DF46-992B-2BBDEF53F20B}" presName="text_6" presStyleLbl="node1" presStyleIdx="5" presStyleCnt="6">
        <dgm:presLayoutVars>
          <dgm:bulletEnabled val="1"/>
        </dgm:presLayoutVars>
      </dgm:prSet>
      <dgm:spPr/>
    </dgm:pt>
    <dgm:pt modelId="{7AB42EF3-DE9D-314F-91F8-4285AB8C30DF}" type="pres">
      <dgm:prSet presAssocID="{1A23BC94-37C7-DF46-992B-2BBDEF53F20B}" presName="accent_6" presStyleCnt="0"/>
      <dgm:spPr/>
    </dgm:pt>
    <dgm:pt modelId="{3FEBC711-2C2C-FD45-8981-AE2F4DD5CC3E}" type="pres">
      <dgm:prSet presAssocID="{1A23BC94-37C7-DF46-992B-2BBDEF53F20B}" presName="accentRepeatNode" presStyleLbl="solidFgAcc1" presStyleIdx="5" presStyleCnt="6"/>
      <dgm:spPr>
        <a:xfrm>
          <a:off x="36674" y="1805385"/>
          <a:ext cx="286631" cy="286631"/>
        </a:xfrm>
        <a:prstGeom prst="ellipse">
          <a:avLst/>
        </a:prstGeom>
      </dgm:spPr>
    </dgm:pt>
  </dgm:ptLst>
  <dgm:cxnLst>
    <dgm:cxn modelId="{23C89D0B-4E00-8A44-81A0-A724C368B97D}" srcId="{7386A94B-2A71-426B-B77B-91C872F864AF}" destId="{1A23BC94-37C7-DF46-992B-2BBDEF53F20B}" srcOrd="5" destOrd="0" parTransId="{03BA91DA-2D2A-7348-97D0-2AF12E0A4EB6}" sibTransId="{93129B1E-A84E-7847-8460-0AC8CDCD8C60}"/>
    <dgm:cxn modelId="{C3088C0C-1684-4298-99BD-7A5A7A1B85CC}" srcId="{7386A94B-2A71-426B-B77B-91C872F864AF}" destId="{F72FC809-1E66-486D-8547-7D1E4A52F51A}" srcOrd="1" destOrd="0" parTransId="{2DCADBF4-B76E-4BA0-8443-E7F1CB898FF7}" sibTransId="{F4344B09-D97D-45C2-BDDF-0F247B6C3B97}"/>
    <dgm:cxn modelId="{FEB3B90E-8862-7341-A05C-AF2B1C89DB0B}" type="presOf" srcId="{EB96E2BE-016E-F64A-91A2-307C8A6A47BE}" destId="{AAF279A0-3A68-6442-9E97-F2800BAEBC17}" srcOrd="0" destOrd="0" presId="urn:microsoft.com/office/officeart/2008/layout/VerticalCurvedList"/>
    <dgm:cxn modelId="{C5EBD438-235A-4578-9856-7EE62A7755EE}" srcId="{7386A94B-2A71-426B-B77B-91C872F864AF}" destId="{F8BE5AF7-0427-4289-834C-687CA362C90F}" srcOrd="0" destOrd="0" parTransId="{8C057FE4-24DE-44D0-A07B-7D9095653C9F}" sibTransId="{36BD915F-A3ED-4C16-BC1D-57BEFFAA4C60}"/>
    <dgm:cxn modelId="{0B35DE3A-C885-4726-9681-89FFA78C575A}" type="presOf" srcId="{36BD915F-A3ED-4C16-BC1D-57BEFFAA4C60}" destId="{1B760C1E-27B1-4409-A367-92D06DD3D52A}" srcOrd="0" destOrd="0" presId="urn:microsoft.com/office/officeart/2008/layout/VerticalCurvedList"/>
    <dgm:cxn modelId="{FD626547-3BF2-41BE-B5C0-E995C8FB5DA3}" type="presOf" srcId="{E4DB775B-1CBA-45EE-B185-2BD95B7016F0}" destId="{841436CD-D2FB-4FF1-800F-C5F79FDDC8AF}" srcOrd="0" destOrd="0" presId="urn:microsoft.com/office/officeart/2008/layout/VerticalCurvedList"/>
    <dgm:cxn modelId="{E9310950-8FBA-4918-8FC8-243F3F00CDB6}" type="presOf" srcId="{7386A94B-2A71-426B-B77B-91C872F864AF}" destId="{6E875666-7B6E-4508-BD33-A6F389ECEE64}" srcOrd="0" destOrd="0" presId="urn:microsoft.com/office/officeart/2008/layout/VerticalCurvedList"/>
    <dgm:cxn modelId="{D2EBEF53-4F41-E74F-9F00-9BC76AF835B1}" srcId="{7386A94B-2A71-426B-B77B-91C872F864AF}" destId="{EB96E2BE-016E-F64A-91A2-307C8A6A47BE}" srcOrd="4" destOrd="0" parTransId="{68D7F687-E7ED-264D-83C7-B4ECF82B94CE}" sibTransId="{98A8429A-9FBF-334A-929E-E4982EDF7367}"/>
    <dgm:cxn modelId="{12136E56-72A7-334D-8596-5FB91329C4CF}" type="presOf" srcId="{1A23BC94-37C7-DF46-992B-2BBDEF53F20B}" destId="{595F11CB-2321-1844-A4FA-8549C04153EE}" srcOrd="0" destOrd="0" presId="urn:microsoft.com/office/officeart/2008/layout/VerticalCurvedList"/>
    <dgm:cxn modelId="{3196806C-A6A6-40A9-9135-D3FD5B510F8A}" type="presOf" srcId="{7AA39B7F-8309-42E0-A1AC-D2600A9CF0BE}" destId="{DF46836B-A7CD-4B5F-98EB-B688CB8ACB1D}" srcOrd="0" destOrd="0" presId="urn:microsoft.com/office/officeart/2008/layout/VerticalCurvedList"/>
    <dgm:cxn modelId="{7BC3D190-71BC-4891-ADF3-21EFF8090C07}" srcId="{7386A94B-2A71-426B-B77B-91C872F864AF}" destId="{7AA39B7F-8309-42E0-A1AC-D2600A9CF0BE}" srcOrd="2" destOrd="0" parTransId="{7F210643-DD8B-4080-A14C-E6FA9BE6971E}" sibTransId="{CC709C0F-4130-41A1-9F37-4BC34E1ACC66}"/>
    <dgm:cxn modelId="{B5DD53A1-96EB-4B56-88E5-C9EE5613C9D9}" type="presOf" srcId="{F72FC809-1E66-486D-8547-7D1E4A52F51A}" destId="{F7329C69-8282-456A-A566-810FB9CE2658}" srcOrd="0" destOrd="0" presId="urn:microsoft.com/office/officeart/2008/layout/VerticalCurvedList"/>
    <dgm:cxn modelId="{337FBDD3-361E-401C-880B-D08A814A5373}" type="presOf" srcId="{F8BE5AF7-0427-4289-834C-687CA362C90F}" destId="{E80C2223-0637-4090-A6FF-29DEBDE50836}" srcOrd="0" destOrd="0" presId="urn:microsoft.com/office/officeart/2008/layout/VerticalCurvedList"/>
    <dgm:cxn modelId="{B5486CD9-F1C3-48DE-AD8E-0A7FF05144AE}" srcId="{7386A94B-2A71-426B-B77B-91C872F864AF}" destId="{E4DB775B-1CBA-45EE-B185-2BD95B7016F0}" srcOrd="3" destOrd="0" parTransId="{C3BB1C67-9F0F-4918-9459-75BDE2480AFE}" sibTransId="{B32F4974-DEA5-4FAE-A6B9-B5CD77F077A5}"/>
    <dgm:cxn modelId="{1E36EE33-7AA3-4351-8FF4-31E056654E58}" type="presParOf" srcId="{6E875666-7B6E-4508-BD33-A6F389ECEE64}" destId="{54BADFC3-1A53-4A59-BE95-E3A01339D61A}" srcOrd="0" destOrd="0" presId="urn:microsoft.com/office/officeart/2008/layout/VerticalCurvedList"/>
    <dgm:cxn modelId="{3E88B6C4-656B-47AB-B728-2359241B6A2E}" type="presParOf" srcId="{54BADFC3-1A53-4A59-BE95-E3A01339D61A}" destId="{7BAC327B-B016-4554-B5A1-E9F50F21E047}" srcOrd="0" destOrd="0" presId="urn:microsoft.com/office/officeart/2008/layout/VerticalCurvedList"/>
    <dgm:cxn modelId="{95F33A8C-F2C3-4540-8A2E-990D942432BE}" type="presParOf" srcId="{7BAC327B-B016-4554-B5A1-E9F50F21E047}" destId="{0954F5AA-0351-47F5-946B-D4BEAA5FB982}" srcOrd="0" destOrd="0" presId="urn:microsoft.com/office/officeart/2008/layout/VerticalCurvedList"/>
    <dgm:cxn modelId="{BFDBF70F-1EE7-4442-98AA-CC26A113BD04}" type="presParOf" srcId="{7BAC327B-B016-4554-B5A1-E9F50F21E047}" destId="{1B760C1E-27B1-4409-A367-92D06DD3D52A}" srcOrd="1" destOrd="0" presId="urn:microsoft.com/office/officeart/2008/layout/VerticalCurvedList"/>
    <dgm:cxn modelId="{A3B46726-4B3A-404B-818F-79E4D97B50DC}" type="presParOf" srcId="{7BAC327B-B016-4554-B5A1-E9F50F21E047}" destId="{9B62A94D-1D71-4E08-A5C9-0B7F9B1CBD84}" srcOrd="2" destOrd="0" presId="urn:microsoft.com/office/officeart/2008/layout/VerticalCurvedList"/>
    <dgm:cxn modelId="{25E5992F-7646-4E91-AA52-089567A6176B}" type="presParOf" srcId="{7BAC327B-B016-4554-B5A1-E9F50F21E047}" destId="{E17C284C-73FB-482D-9FD5-CF13177B6038}" srcOrd="3" destOrd="0" presId="urn:microsoft.com/office/officeart/2008/layout/VerticalCurvedList"/>
    <dgm:cxn modelId="{0D5F0865-C822-4FFB-86F2-ABF1E58C6987}" type="presParOf" srcId="{54BADFC3-1A53-4A59-BE95-E3A01339D61A}" destId="{E80C2223-0637-4090-A6FF-29DEBDE50836}" srcOrd="1" destOrd="0" presId="urn:microsoft.com/office/officeart/2008/layout/VerticalCurvedList"/>
    <dgm:cxn modelId="{6536680B-51E7-4FF4-BF9C-EC1D84565043}" type="presParOf" srcId="{54BADFC3-1A53-4A59-BE95-E3A01339D61A}" destId="{83D28DC7-2D04-4B24-AC71-2CBE420B22B8}" srcOrd="2" destOrd="0" presId="urn:microsoft.com/office/officeart/2008/layout/VerticalCurvedList"/>
    <dgm:cxn modelId="{D6283F07-EEF0-44FD-9F1E-AC2FAB972D36}" type="presParOf" srcId="{83D28DC7-2D04-4B24-AC71-2CBE420B22B8}" destId="{42B2746A-4AE7-4238-BA08-98306B3C3F62}" srcOrd="0" destOrd="0" presId="urn:microsoft.com/office/officeart/2008/layout/VerticalCurvedList"/>
    <dgm:cxn modelId="{8EFA22F5-0477-42F2-BFAF-204A2941572E}" type="presParOf" srcId="{54BADFC3-1A53-4A59-BE95-E3A01339D61A}" destId="{F7329C69-8282-456A-A566-810FB9CE2658}" srcOrd="3" destOrd="0" presId="urn:microsoft.com/office/officeart/2008/layout/VerticalCurvedList"/>
    <dgm:cxn modelId="{C238D3D2-3C26-4359-9204-C2C3A8F39987}" type="presParOf" srcId="{54BADFC3-1A53-4A59-BE95-E3A01339D61A}" destId="{2B7CA49F-5AC6-4223-B22F-07A386E80EC4}" srcOrd="4" destOrd="0" presId="urn:microsoft.com/office/officeart/2008/layout/VerticalCurvedList"/>
    <dgm:cxn modelId="{8201D850-2EED-4082-B34B-247B6CB0DB89}" type="presParOf" srcId="{2B7CA49F-5AC6-4223-B22F-07A386E80EC4}" destId="{5FE72B6F-4F51-47A4-9882-917082F6FB90}" srcOrd="0" destOrd="0" presId="urn:microsoft.com/office/officeart/2008/layout/VerticalCurvedList"/>
    <dgm:cxn modelId="{92B3133C-D2FA-47EF-BCDF-812B2CB8E1FA}" type="presParOf" srcId="{54BADFC3-1A53-4A59-BE95-E3A01339D61A}" destId="{DF46836B-A7CD-4B5F-98EB-B688CB8ACB1D}" srcOrd="5" destOrd="0" presId="urn:microsoft.com/office/officeart/2008/layout/VerticalCurvedList"/>
    <dgm:cxn modelId="{3E8FFD84-E3AC-4321-AEEE-4742B2AEE37D}" type="presParOf" srcId="{54BADFC3-1A53-4A59-BE95-E3A01339D61A}" destId="{5F78E248-0999-4DDC-937B-0C58C539A4EB}" srcOrd="6" destOrd="0" presId="urn:microsoft.com/office/officeart/2008/layout/VerticalCurvedList"/>
    <dgm:cxn modelId="{0722CEF4-A5F0-4639-9101-9019B4186D96}" type="presParOf" srcId="{5F78E248-0999-4DDC-937B-0C58C539A4EB}" destId="{6AA71CDE-8AC1-44F7-9D86-620BA4F316BC}" srcOrd="0" destOrd="0" presId="urn:microsoft.com/office/officeart/2008/layout/VerticalCurvedList"/>
    <dgm:cxn modelId="{BDAF9582-FD7D-4C37-9B5E-5A63CBF00A43}" type="presParOf" srcId="{54BADFC3-1A53-4A59-BE95-E3A01339D61A}" destId="{841436CD-D2FB-4FF1-800F-C5F79FDDC8AF}" srcOrd="7" destOrd="0" presId="urn:microsoft.com/office/officeart/2008/layout/VerticalCurvedList"/>
    <dgm:cxn modelId="{DD071FD5-C04D-4B18-AD53-3E05C276DFC4}" type="presParOf" srcId="{54BADFC3-1A53-4A59-BE95-E3A01339D61A}" destId="{A375F572-2128-483E-8CD2-DAAC23AEDF98}" srcOrd="8" destOrd="0" presId="urn:microsoft.com/office/officeart/2008/layout/VerticalCurvedList"/>
    <dgm:cxn modelId="{CAF9232F-D24E-4020-89AE-D88F076DD505}" type="presParOf" srcId="{A375F572-2128-483E-8CD2-DAAC23AEDF98}" destId="{8F9A273E-057A-468F-97F8-46C0F615313E}" srcOrd="0" destOrd="0" presId="urn:microsoft.com/office/officeart/2008/layout/VerticalCurvedList"/>
    <dgm:cxn modelId="{B810E99A-6847-6D48-B744-B5B21ECB819A}" type="presParOf" srcId="{54BADFC3-1A53-4A59-BE95-E3A01339D61A}" destId="{AAF279A0-3A68-6442-9E97-F2800BAEBC17}" srcOrd="9" destOrd="0" presId="urn:microsoft.com/office/officeart/2008/layout/VerticalCurvedList"/>
    <dgm:cxn modelId="{D106093D-A8CD-B049-9C14-F9293BE2B9FC}" type="presParOf" srcId="{54BADFC3-1A53-4A59-BE95-E3A01339D61A}" destId="{CEFF1BEB-53E8-9F43-8442-73DE5A0E7841}" srcOrd="10" destOrd="0" presId="urn:microsoft.com/office/officeart/2008/layout/VerticalCurvedList"/>
    <dgm:cxn modelId="{C467A34F-543F-6140-A8D0-4D886E1DDBAE}" type="presParOf" srcId="{CEFF1BEB-53E8-9F43-8442-73DE5A0E7841}" destId="{3B499FE7-1E97-2049-A4CE-59D91BDBC447}" srcOrd="0" destOrd="0" presId="urn:microsoft.com/office/officeart/2008/layout/VerticalCurvedList"/>
    <dgm:cxn modelId="{0ADE9119-D7B9-4843-99E6-EADA60886E6D}" type="presParOf" srcId="{54BADFC3-1A53-4A59-BE95-E3A01339D61A}" destId="{595F11CB-2321-1844-A4FA-8549C04153EE}" srcOrd="11" destOrd="0" presId="urn:microsoft.com/office/officeart/2008/layout/VerticalCurvedList"/>
    <dgm:cxn modelId="{543F5D8A-B883-EE4A-A4DA-20BE427F66BB}" type="presParOf" srcId="{54BADFC3-1A53-4A59-BE95-E3A01339D61A}" destId="{7AB42EF3-DE9D-314F-91F8-4285AB8C30DF}" srcOrd="12" destOrd="0" presId="urn:microsoft.com/office/officeart/2008/layout/VerticalCurvedList"/>
    <dgm:cxn modelId="{3D23D3FE-C4DA-1F45-851D-83C3593A558A}" type="presParOf" srcId="{7AB42EF3-DE9D-314F-91F8-4285AB8C30DF}" destId="{3FEBC711-2C2C-FD45-8981-AE2F4DD5CC3E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86A94B-2A71-426B-B77B-91C872F864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8BE5AF7-0427-4289-834C-687CA362C90F}">
      <dgm:prSet phldrT="[Teks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Pitch: why invest in this company? How does it create value on E, S and F?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57FE4-24DE-44D0-A07B-7D9095653C9F}" type="parTrans" cxnId="{C5EBD438-235A-4578-9856-7EE62A7755E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D915F-A3ED-4C16-BC1D-57BEFFAA4C60}" type="sibTrans" cxnId="{C5EBD438-235A-4578-9856-7EE62A7755E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2101-AF84-47ED-B654-44A884CFEEFA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Key products and markets, the company’s competitive edge &amp; challenges. What value creation on E, S and F look like per business unit and how they interact</a:t>
          </a:r>
        </a:p>
      </dgm:t>
    </dgm:pt>
    <dgm:pt modelId="{32DCB199-42F9-4F25-A7A5-19FB6C6D1C0A}" type="parTrans" cxnId="{D1EF4D8E-5051-4F6D-90A3-7E13482B379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9EF91-9D58-4A28-A72B-9EF4FE4D1A09}" type="sibTrans" cxnId="{D1EF4D8E-5051-4F6D-90A3-7E13482B379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3D45-42A4-4A41-933D-868238774DD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Looking forward: plans, prospects for growth or cost cutting, how to achieve better value creation on E, S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and F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360D5-8E3A-4CA5-AE43-1554C35002F1}" type="parTrans" cxnId="{6EA4A5F4-6930-4A37-9CD2-74C32721DC0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B41DC-FE75-4097-8B04-CF3D2701B6D2}" type="sibTrans" cxnId="{6EA4A5F4-6930-4A37-9CD2-74C32721DC0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BEEE2-193C-4BA1-9EB6-6AAEC7BA8BE1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Looking back: recent value creation history on E, S and F, product introductions, macro/market environment &amp; actions</a:t>
          </a:r>
        </a:p>
      </dgm:t>
    </dgm:pt>
    <dgm:pt modelId="{715EC132-C47F-4290-95E7-C74A700F6A72}" type="parTrans" cxnId="{35A98AF6-6A6C-4FC6-BD0D-9B31DDE8B7C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5AE8D-F778-4065-B34D-67F5883A3E07}" type="sibTrans" cxnId="{35A98AF6-6A6C-4FC6-BD0D-9B31DDE8B7C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75666-7B6E-4508-BD33-A6F389ECEE64}" type="pres">
      <dgm:prSet presAssocID="{7386A94B-2A71-426B-B77B-91C872F864AF}" presName="Name0" presStyleCnt="0">
        <dgm:presLayoutVars>
          <dgm:chMax val="7"/>
          <dgm:chPref val="7"/>
          <dgm:dir/>
        </dgm:presLayoutVars>
      </dgm:prSet>
      <dgm:spPr/>
    </dgm:pt>
    <dgm:pt modelId="{54BADFC3-1A53-4A59-BE95-E3A01339D61A}" type="pres">
      <dgm:prSet presAssocID="{7386A94B-2A71-426B-B77B-91C872F864AF}" presName="Name1" presStyleCnt="0"/>
      <dgm:spPr/>
    </dgm:pt>
    <dgm:pt modelId="{7BAC327B-B016-4554-B5A1-E9F50F21E047}" type="pres">
      <dgm:prSet presAssocID="{7386A94B-2A71-426B-B77B-91C872F864AF}" presName="cycle" presStyleCnt="0"/>
      <dgm:spPr/>
    </dgm:pt>
    <dgm:pt modelId="{0954F5AA-0351-47F5-946B-D4BEAA5FB982}" type="pres">
      <dgm:prSet presAssocID="{7386A94B-2A71-426B-B77B-91C872F864AF}" presName="srcNode" presStyleLbl="node1" presStyleIdx="0" presStyleCnt="4"/>
      <dgm:spPr/>
    </dgm:pt>
    <dgm:pt modelId="{1B760C1E-27B1-4409-A367-92D06DD3D52A}" type="pres">
      <dgm:prSet presAssocID="{7386A94B-2A71-426B-B77B-91C872F864AF}" presName="conn" presStyleLbl="parChTrans1D2" presStyleIdx="0" presStyleCnt="1"/>
      <dgm:spPr/>
    </dgm:pt>
    <dgm:pt modelId="{9B62A94D-1D71-4E08-A5C9-0B7F9B1CBD84}" type="pres">
      <dgm:prSet presAssocID="{7386A94B-2A71-426B-B77B-91C872F864AF}" presName="extraNode" presStyleLbl="node1" presStyleIdx="0" presStyleCnt="4"/>
      <dgm:spPr/>
    </dgm:pt>
    <dgm:pt modelId="{E17C284C-73FB-482D-9FD5-CF13177B6038}" type="pres">
      <dgm:prSet presAssocID="{7386A94B-2A71-426B-B77B-91C872F864AF}" presName="dstNode" presStyleLbl="node1" presStyleIdx="0" presStyleCnt="4"/>
      <dgm:spPr/>
    </dgm:pt>
    <dgm:pt modelId="{E80C2223-0637-4090-A6FF-29DEBDE50836}" type="pres">
      <dgm:prSet presAssocID="{F8BE5AF7-0427-4289-834C-687CA362C90F}" presName="text_1" presStyleLbl="node1" presStyleIdx="0" presStyleCnt="4">
        <dgm:presLayoutVars>
          <dgm:bulletEnabled val="1"/>
        </dgm:presLayoutVars>
      </dgm:prSet>
      <dgm:spPr/>
    </dgm:pt>
    <dgm:pt modelId="{83D28DC7-2D04-4B24-AC71-2CBE420B22B8}" type="pres">
      <dgm:prSet presAssocID="{F8BE5AF7-0427-4289-834C-687CA362C90F}" presName="accent_1" presStyleCnt="0"/>
      <dgm:spPr/>
    </dgm:pt>
    <dgm:pt modelId="{42B2746A-4AE7-4238-BA08-98306B3C3F62}" type="pres">
      <dgm:prSet presAssocID="{F8BE5AF7-0427-4289-834C-687CA362C90F}" presName="accentRepeatNode" presStyleLbl="solidFgAcc1" presStyleIdx="0" presStyleCnt="4"/>
      <dgm:spPr/>
    </dgm:pt>
    <dgm:pt modelId="{B49EA33C-C492-45A7-911B-8192A63489ED}" type="pres">
      <dgm:prSet presAssocID="{6BFE2101-AF84-47ED-B654-44A884CFEEFA}" presName="text_2" presStyleLbl="node1" presStyleIdx="1" presStyleCnt="4">
        <dgm:presLayoutVars>
          <dgm:bulletEnabled val="1"/>
        </dgm:presLayoutVars>
      </dgm:prSet>
      <dgm:spPr/>
    </dgm:pt>
    <dgm:pt modelId="{D64DD647-8BEA-415E-852F-A4E0E149CFF3}" type="pres">
      <dgm:prSet presAssocID="{6BFE2101-AF84-47ED-B654-44A884CFEEFA}" presName="accent_2" presStyleCnt="0"/>
      <dgm:spPr/>
    </dgm:pt>
    <dgm:pt modelId="{DE1C10A8-F990-40F7-A7C9-EACB25D7F363}" type="pres">
      <dgm:prSet presAssocID="{6BFE2101-AF84-47ED-B654-44A884CFEEFA}" presName="accentRepeatNode" presStyleLbl="solidFgAcc1" presStyleIdx="1" presStyleCnt="4"/>
      <dgm:spPr/>
    </dgm:pt>
    <dgm:pt modelId="{306113B1-0572-4377-8454-8F8C35D2D8ED}" type="pres">
      <dgm:prSet presAssocID="{5F0BEEE2-193C-4BA1-9EB6-6AAEC7BA8BE1}" presName="text_3" presStyleLbl="node1" presStyleIdx="2" presStyleCnt="4">
        <dgm:presLayoutVars>
          <dgm:bulletEnabled val="1"/>
        </dgm:presLayoutVars>
      </dgm:prSet>
      <dgm:spPr/>
    </dgm:pt>
    <dgm:pt modelId="{530B10B0-1EF2-4BDE-8A63-25A25CEBEDD5}" type="pres">
      <dgm:prSet presAssocID="{5F0BEEE2-193C-4BA1-9EB6-6AAEC7BA8BE1}" presName="accent_3" presStyleCnt="0"/>
      <dgm:spPr/>
    </dgm:pt>
    <dgm:pt modelId="{90918D60-453F-4085-81E7-595CBE94C6FB}" type="pres">
      <dgm:prSet presAssocID="{5F0BEEE2-193C-4BA1-9EB6-6AAEC7BA8BE1}" presName="accentRepeatNode" presStyleLbl="solidFgAcc1" presStyleIdx="2" presStyleCnt="4"/>
      <dgm:spPr/>
    </dgm:pt>
    <dgm:pt modelId="{B066AD9B-4F06-4336-9DAA-2026E31176D1}" type="pres">
      <dgm:prSet presAssocID="{C21C3D45-42A4-4A41-933D-868238774DDB}" presName="text_4" presStyleLbl="node1" presStyleIdx="3" presStyleCnt="4">
        <dgm:presLayoutVars>
          <dgm:bulletEnabled val="1"/>
        </dgm:presLayoutVars>
      </dgm:prSet>
      <dgm:spPr/>
    </dgm:pt>
    <dgm:pt modelId="{2D4A12C5-3211-4619-9907-88023527BFCF}" type="pres">
      <dgm:prSet presAssocID="{C21C3D45-42A4-4A41-933D-868238774DDB}" presName="accent_4" presStyleCnt="0"/>
      <dgm:spPr/>
    </dgm:pt>
    <dgm:pt modelId="{61FA4097-0BEA-4FC0-A2F0-9EB361407D1B}" type="pres">
      <dgm:prSet presAssocID="{C21C3D45-42A4-4A41-933D-868238774DDB}" presName="accentRepeatNode" presStyleLbl="solidFgAcc1" presStyleIdx="3" presStyleCnt="4"/>
      <dgm:spPr/>
    </dgm:pt>
  </dgm:ptLst>
  <dgm:cxnLst>
    <dgm:cxn modelId="{CBE49C23-3B4B-4E21-B0FE-B75E9A87C609}" type="presOf" srcId="{6BFE2101-AF84-47ED-B654-44A884CFEEFA}" destId="{B49EA33C-C492-45A7-911B-8192A63489ED}" srcOrd="0" destOrd="0" presId="urn:microsoft.com/office/officeart/2008/layout/VerticalCurvedList"/>
    <dgm:cxn modelId="{C5EBD438-235A-4578-9856-7EE62A7755EE}" srcId="{7386A94B-2A71-426B-B77B-91C872F864AF}" destId="{F8BE5AF7-0427-4289-834C-687CA362C90F}" srcOrd="0" destOrd="0" parTransId="{8C057FE4-24DE-44D0-A07B-7D9095653C9F}" sibTransId="{36BD915F-A3ED-4C16-BC1D-57BEFFAA4C60}"/>
    <dgm:cxn modelId="{0B35DE3A-C885-4726-9681-89FFA78C575A}" type="presOf" srcId="{36BD915F-A3ED-4C16-BC1D-57BEFFAA4C60}" destId="{1B760C1E-27B1-4409-A367-92D06DD3D52A}" srcOrd="0" destOrd="0" presId="urn:microsoft.com/office/officeart/2008/layout/VerticalCurvedList"/>
    <dgm:cxn modelId="{E9310950-8FBA-4918-8FC8-243F3F00CDB6}" type="presOf" srcId="{7386A94B-2A71-426B-B77B-91C872F864AF}" destId="{6E875666-7B6E-4508-BD33-A6F389ECEE64}" srcOrd="0" destOrd="0" presId="urn:microsoft.com/office/officeart/2008/layout/VerticalCurvedList"/>
    <dgm:cxn modelId="{062BE88B-A8E2-47D5-9AC6-0E3B03FA3659}" type="presOf" srcId="{C21C3D45-42A4-4A41-933D-868238774DDB}" destId="{B066AD9B-4F06-4336-9DAA-2026E31176D1}" srcOrd="0" destOrd="0" presId="urn:microsoft.com/office/officeart/2008/layout/VerticalCurvedList"/>
    <dgm:cxn modelId="{D1EF4D8E-5051-4F6D-90A3-7E13482B379B}" srcId="{7386A94B-2A71-426B-B77B-91C872F864AF}" destId="{6BFE2101-AF84-47ED-B654-44A884CFEEFA}" srcOrd="1" destOrd="0" parTransId="{32DCB199-42F9-4F25-A7A5-19FB6C6D1C0A}" sibTransId="{CC89EF91-9D58-4A28-A72B-9EF4FE4D1A09}"/>
    <dgm:cxn modelId="{BBC25FB4-27BC-4F0D-B993-F72776800685}" type="presOf" srcId="{5F0BEEE2-193C-4BA1-9EB6-6AAEC7BA8BE1}" destId="{306113B1-0572-4377-8454-8F8C35D2D8ED}" srcOrd="0" destOrd="0" presId="urn:microsoft.com/office/officeart/2008/layout/VerticalCurvedList"/>
    <dgm:cxn modelId="{337FBDD3-361E-401C-880B-D08A814A5373}" type="presOf" srcId="{F8BE5AF7-0427-4289-834C-687CA362C90F}" destId="{E80C2223-0637-4090-A6FF-29DEBDE50836}" srcOrd="0" destOrd="0" presId="urn:microsoft.com/office/officeart/2008/layout/VerticalCurvedList"/>
    <dgm:cxn modelId="{6EA4A5F4-6930-4A37-9CD2-74C32721DC09}" srcId="{7386A94B-2A71-426B-B77B-91C872F864AF}" destId="{C21C3D45-42A4-4A41-933D-868238774DDB}" srcOrd="3" destOrd="0" parTransId="{464360D5-8E3A-4CA5-AE43-1554C35002F1}" sibTransId="{AAFB41DC-FE75-4097-8B04-CF3D2701B6D2}"/>
    <dgm:cxn modelId="{35A98AF6-6A6C-4FC6-BD0D-9B31DDE8B7CE}" srcId="{7386A94B-2A71-426B-B77B-91C872F864AF}" destId="{5F0BEEE2-193C-4BA1-9EB6-6AAEC7BA8BE1}" srcOrd="2" destOrd="0" parTransId="{715EC132-C47F-4290-95E7-C74A700F6A72}" sibTransId="{0D95AE8D-F778-4065-B34D-67F5883A3E07}"/>
    <dgm:cxn modelId="{1E36EE33-7AA3-4351-8FF4-31E056654E58}" type="presParOf" srcId="{6E875666-7B6E-4508-BD33-A6F389ECEE64}" destId="{54BADFC3-1A53-4A59-BE95-E3A01339D61A}" srcOrd="0" destOrd="0" presId="urn:microsoft.com/office/officeart/2008/layout/VerticalCurvedList"/>
    <dgm:cxn modelId="{3E88B6C4-656B-47AB-B728-2359241B6A2E}" type="presParOf" srcId="{54BADFC3-1A53-4A59-BE95-E3A01339D61A}" destId="{7BAC327B-B016-4554-B5A1-E9F50F21E047}" srcOrd="0" destOrd="0" presId="urn:microsoft.com/office/officeart/2008/layout/VerticalCurvedList"/>
    <dgm:cxn modelId="{95F33A8C-F2C3-4540-8A2E-990D942432BE}" type="presParOf" srcId="{7BAC327B-B016-4554-B5A1-E9F50F21E047}" destId="{0954F5AA-0351-47F5-946B-D4BEAA5FB982}" srcOrd="0" destOrd="0" presId="urn:microsoft.com/office/officeart/2008/layout/VerticalCurvedList"/>
    <dgm:cxn modelId="{BFDBF70F-1EE7-4442-98AA-CC26A113BD04}" type="presParOf" srcId="{7BAC327B-B016-4554-B5A1-E9F50F21E047}" destId="{1B760C1E-27B1-4409-A367-92D06DD3D52A}" srcOrd="1" destOrd="0" presId="urn:microsoft.com/office/officeart/2008/layout/VerticalCurvedList"/>
    <dgm:cxn modelId="{A3B46726-4B3A-404B-818F-79E4D97B50DC}" type="presParOf" srcId="{7BAC327B-B016-4554-B5A1-E9F50F21E047}" destId="{9B62A94D-1D71-4E08-A5C9-0B7F9B1CBD84}" srcOrd="2" destOrd="0" presId="urn:microsoft.com/office/officeart/2008/layout/VerticalCurvedList"/>
    <dgm:cxn modelId="{25E5992F-7646-4E91-AA52-089567A6176B}" type="presParOf" srcId="{7BAC327B-B016-4554-B5A1-E9F50F21E047}" destId="{E17C284C-73FB-482D-9FD5-CF13177B6038}" srcOrd="3" destOrd="0" presId="urn:microsoft.com/office/officeart/2008/layout/VerticalCurvedList"/>
    <dgm:cxn modelId="{0D5F0865-C822-4FFB-86F2-ABF1E58C6987}" type="presParOf" srcId="{54BADFC3-1A53-4A59-BE95-E3A01339D61A}" destId="{E80C2223-0637-4090-A6FF-29DEBDE50836}" srcOrd="1" destOrd="0" presId="urn:microsoft.com/office/officeart/2008/layout/VerticalCurvedList"/>
    <dgm:cxn modelId="{6536680B-51E7-4FF4-BF9C-EC1D84565043}" type="presParOf" srcId="{54BADFC3-1A53-4A59-BE95-E3A01339D61A}" destId="{83D28DC7-2D04-4B24-AC71-2CBE420B22B8}" srcOrd="2" destOrd="0" presId="urn:microsoft.com/office/officeart/2008/layout/VerticalCurvedList"/>
    <dgm:cxn modelId="{D6283F07-EEF0-44FD-9F1E-AC2FAB972D36}" type="presParOf" srcId="{83D28DC7-2D04-4B24-AC71-2CBE420B22B8}" destId="{42B2746A-4AE7-4238-BA08-98306B3C3F62}" srcOrd="0" destOrd="0" presId="urn:microsoft.com/office/officeart/2008/layout/VerticalCurvedList"/>
    <dgm:cxn modelId="{2B23A280-668A-4AED-AF21-1ECFCD77E5FA}" type="presParOf" srcId="{54BADFC3-1A53-4A59-BE95-E3A01339D61A}" destId="{B49EA33C-C492-45A7-911B-8192A63489ED}" srcOrd="3" destOrd="0" presId="urn:microsoft.com/office/officeart/2008/layout/VerticalCurvedList"/>
    <dgm:cxn modelId="{4310EFF0-EAA5-440B-B447-4BFCA9DF26C1}" type="presParOf" srcId="{54BADFC3-1A53-4A59-BE95-E3A01339D61A}" destId="{D64DD647-8BEA-415E-852F-A4E0E149CFF3}" srcOrd="4" destOrd="0" presId="urn:microsoft.com/office/officeart/2008/layout/VerticalCurvedList"/>
    <dgm:cxn modelId="{95E65F28-7D93-4904-85B1-7849246654D4}" type="presParOf" srcId="{D64DD647-8BEA-415E-852F-A4E0E149CFF3}" destId="{DE1C10A8-F990-40F7-A7C9-EACB25D7F363}" srcOrd="0" destOrd="0" presId="urn:microsoft.com/office/officeart/2008/layout/VerticalCurvedList"/>
    <dgm:cxn modelId="{BD7A4C4B-06C9-43F4-A911-3421C7C04E8C}" type="presParOf" srcId="{54BADFC3-1A53-4A59-BE95-E3A01339D61A}" destId="{306113B1-0572-4377-8454-8F8C35D2D8ED}" srcOrd="5" destOrd="0" presId="urn:microsoft.com/office/officeart/2008/layout/VerticalCurvedList"/>
    <dgm:cxn modelId="{CBEADE3A-32E7-48E4-829A-10D718679D85}" type="presParOf" srcId="{54BADFC3-1A53-4A59-BE95-E3A01339D61A}" destId="{530B10B0-1EF2-4BDE-8A63-25A25CEBEDD5}" srcOrd="6" destOrd="0" presId="urn:microsoft.com/office/officeart/2008/layout/VerticalCurvedList"/>
    <dgm:cxn modelId="{9E9C1664-DA34-457F-A001-80893865EF37}" type="presParOf" srcId="{530B10B0-1EF2-4BDE-8A63-25A25CEBEDD5}" destId="{90918D60-453F-4085-81E7-595CBE94C6FB}" srcOrd="0" destOrd="0" presId="urn:microsoft.com/office/officeart/2008/layout/VerticalCurvedList"/>
    <dgm:cxn modelId="{3D8106D2-E045-43EF-8472-BCE68C78B3A3}" type="presParOf" srcId="{54BADFC3-1A53-4A59-BE95-E3A01339D61A}" destId="{B066AD9B-4F06-4336-9DAA-2026E31176D1}" srcOrd="7" destOrd="0" presId="urn:microsoft.com/office/officeart/2008/layout/VerticalCurvedList"/>
    <dgm:cxn modelId="{0EC8BDDA-A385-46CC-B5FC-E88263AD7136}" type="presParOf" srcId="{54BADFC3-1A53-4A59-BE95-E3A01339D61A}" destId="{2D4A12C5-3211-4619-9907-88023527BFCF}" srcOrd="8" destOrd="0" presId="urn:microsoft.com/office/officeart/2008/layout/VerticalCurvedList"/>
    <dgm:cxn modelId="{43BB8A77-47A2-451C-B881-B0CB8CD81699}" type="presParOf" srcId="{2D4A12C5-3211-4619-9907-88023527BFCF}" destId="{61FA4097-0BEA-4FC0-A2F0-9EB361407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701E-2182-4594-9E83-BD1A2D0BA27B}">
      <dsp:nvSpPr>
        <dsp:cNvPr id="0" name=""/>
        <dsp:cNvSpPr/>
      </dsp:nvSpPr>
      <dsp:spPr>
        <a:xfrm>
          <a:off x="4359" y="18557"/>
          <a:ext cx="1671149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Profitability ratios</a:t>
          </a:r>
        </a:p>
      </dsp:txBody>
      <dsp:txXfrm>
        <a:off x="4359" y="18557"/>
        <a:ext cx="1671149" cy="316800"/>
      </dsp:txXfrm>
    </dsp:sp>
    <dsp:sp modelId="{0D54A799-3BA6-4AE1-9E8D-86FBD66DBE6B}">
      <dsp:nvSpPr>
        <dsp:cNvPr id="0" name=""/>
        <dsp:cNvSpPr/>
      </dsp:nvSpPr>
      <dsp:spPr>
        <a:xfrm>
          <a:off x="4359" y="335357"/>
          <a:ext cx="1671149" cy="1600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EBIT margin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Gross margin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Return on assets (ROA)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Return on Equity (ROE)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4359" y="335357"/>
        <a:ext cx="1671149" cy="1600335"/>
      </dsp:txXfrm>
    </dsp:sp>
    <dsp:sp modelId="{894251EF-B095-4407-A2EB-9D5CC5B61620}">
      <dsp:nvSpPr>
        <dsp:cNvPr id="0" name=""/>
        <dsp:cNvSpPr/>
      </dsp:nvSpPr>
      <dsp:spPr>
        <a:xfrm>
          <a:off x="1909469" y="18557"/>
          <a:ext cx="1671149" cy="316800"/>
        </a:xfrm>
        <a:prstGeom prst="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905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Liquidity ratios</a:t>
          </a:r>
        </a:p>
      </dsp:txBody>
      <dsp:txXfrm>
        <a:off x="1909469" y="18557"/>
        <a:ext cx="1671149" cy="316800"/>
      </dsp:txXfrm>
    </dsp:sp>
    <dsp:sp modelId="{2DE34C8A-F775-4F32-871A-F6D154E1B6A0}">
      <dsp:nvSpPr>
        <dsp:cNvPr id="0" name=""/>
        <dsp:cNvSpPr/>
      </dsp:nvSpPr>
      <dsp:spPr>
        <a:xfrm>
          <a:off x="1909469" y="335357"/>
          <a:ext cx="1671149" cy="1600335"/>
        </a:xfrm>
        <a:prstGeom prst="rect">
          <a:avLst/>
        </a:prstGeom>
        <a:solidFill>
          <a:schemeClr val="accent2">
            <a:tint val="40000"/>
            <a:alpha val="90000"/>
            <a:hueOff val="-460466"/>
            <a:satOff val="3068"/>
            <a:lumOff val="28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60466"/>
              <a:satOff val="3068"/>
              <a:lumOff val="2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Current ratio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Quick ratio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Interest coverage ratio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1909469" y="335357"/>
        <a:ext cx="1671149" cy="1600335"/>
      </dsp:txXfrm>
    </dsp:sp>
    <dsp:sp modelId="{255D42F2-8F8D-40CA-A749-E165A7798162}">
      <dsp:nvSpPr>
        <dsp:cNvPr id="0" name=""/>
        <dsp:cNvSpPr/>
      </dsp:nvSpPr>
      <dsp:spPr>
        <a:xfrm>
          <a:off x="3814579" y="18557"/>
          <a:ext cx="1671149" cy="316800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Leverage ratios</a:t>
          </a:r>
        </a:p>
      </dsp:txBody>
      <dsp:txXfrm>
        <a:off x="3814579" y="18557"/>
        <a:ext cx="1671149" cy="316800"/>
      </dsp:txXfrm>
    </dsp:sp>
    <dsp:sp modelId="{D6BD3FB0-C07A-477D-BC09-20FF6A78B407}">
      <dsp:nvSpPr>
        <dsp:cNvPr id="0" name=""/>
        <dsp:cNvSpPr/>
      </dsp:nvSpPr>
      <dsp:spPr>
        <a:xfrm>
          <a:off x="3814579" y="335357"/>
          <a:ext cx="1671149" cy="1600335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Debt-to-assets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Debt-to-equity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3814579" y="335357"/>
        <a:ext cx="1671149" cy="1600335"/>
      </dsp:txXfrm>
    </dsp:sp>
    <dsp:sp modelId="{D72CE5B5-FC57-F849-8686-FBC2FBDF2FF3}">
      <dsp:nvSpPr>
        <dsp:cNvPr id="0" name=""/>
        <dsp:cNvSpPr/>
      </dsp:nvSpPr>
      <dsp:spPr>
        <a:xfrm>
          <a:off x="5719689" y="18557"/>
          <a:ext cx="1671149" cy="316800"/>
        </a:xfrm>
        <a:prstGeom prst="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905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Efficiency ratios</a:t>
          </a:r>
        </a:p>
      </dsp:txBody>
      <dsp:txXfrm>
        <a:off x="5719689" y="18557"/>
        <a:ext cx="1671149" cy="316800"/>
      </dsp:txXfrm>
    </dsp:sp>
    <dsp:sp modelId="{9C532647-C583-B944-B542-B9C7575212AE}">
      <dsp:nvSpPr>
        <dsp:cNvPr id="0" name=""/>
        <dsp:cNvSpPr/>
      </dsp:nvSpPr>
      <dsp:spPr>
        <a:xfrm>
          <a:off x="5719689" y="335357"/>
          <a:ext cx="1671149" cy="1600335"/>
        </a:xfrm>
        <a:prstGeom prst="rect">
          <a:avLst/>
        </a:prstGeom>
        <a:solidFill>
          <a:schemeClr val="accent2">
            <a:tint val="40000"/>
            <a:alpha val="90000"/>
            <a:hueOff val="-1381399"/>
            <a:satOff val="9203"/>
            <a:lumOff val="84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381399"/>
              <a:satOff val="9203"/>
              <a:lumOff val="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Asset turnover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Inventory turnover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5719689" y="335357"/>
        <a:ext cx="1671149" cy="1600335"/>
      </dsp:txXfrm>
    </dsp:sp>
    <dsp:sp modelId="{8BE2A121-E399-49CD-84FF-6A861D8F51C4}">
      <dsp:nvSpPr>
        <dsp:cNvPr id="0" name=""/>
        <dsp:cNvSpPr/>
      </dsp:nvSpPr>
      <dsp:spPr>
        <a:xfrm>
          <a:off x="7624799" y="18557"/>
          <a:ext cx="1671149" cy="316800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Valuation ratios</a:t>
          </a:r>
        </a:p>
      </dsp:txBody>
      <dsp:txXfrm>
        <a:off x="7624799" y="18557"/>
        <a:ext cx="1671149" cy="316800"/>
      </dsp:txXfrm>
    </dsp:sp>
    <dsp:sp modelId="{8BD54F4F-A3AE-44F4-98B6-00EDE523C803}">
      <dsp:nvSpPr>
        <dsp:cNvPr id="0" name=""/>
        <dsp:cNvSpPr/>
      </dsp:nvSpPr>
      <dsp:spPr>
        <a:xfrm>
          <a:off x="7624799" y="335357"/>
          <a:ext cx="1671149" cy="1600335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Price-earnings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Market-to-book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7624799" y="335357"/>
        <a:ext cx="1671149" cy="160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0C1E-27B1-4409-A367-92D06DD3D52A}">
      <dsp:nvSpPr>
        <dsp:cNvPr id="0" name=""/>
        <dsp:cNvSpPr/>
      </dsp:nvSpPr>
      <dsp:spPr>
        <a:xfrm>
          <a:off x="-2614103" y="-403360"/>
          <a:ext cx="3120442" cy="3120442"/>
        </a:xfrm>
        <a:prstGeom prst="blockArc">
          <a:avLst>
            <a:gd name="adj1" fmla="val 18900000"/>
            <a:gd name="adj2" fmla="val 2700000"/>
            <a:gd name="adj3" fmla="val 692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2223-0637-4090-A6FF-29DEBDE50836}">
      <dsp:nvSpPr>
        <dsp:cNvPr id="0" name=""/>
        <dsp:cNvSpPr/>
      </dsp:nvSpPr>
      <dsp:spPr>
        <a:xfrm>
          <a:off x="265837" y="177878"/>
          <a:ext cx="8818767" cy="3559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Pitch: why invest in this company?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37" y="177878"/>
        <a:ext cx="8818767" cy="355942"/>
      </dsp:txXfrm>
    </dsp:sp>
    <dsp:sp modelId="{42B2746A-4AE7-4238-BA08-98306B3C3F62}">
      <dsp:nvSpPr>
        <dsp:cNvPr id="0" name=""/>
        <dsp:cNvSpPr/>
      </dsp:nvSpPr>
      <dsp:spPr>
        <a:xfrm>
          <a:off x="43372" y="133386"/>
          <a:ext cx="444928" cy="44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EA33C-C492-45A7-911B-8192A63489ED}">
      <dsp:nvSpPr>
        <dsp:cNvPr id="0" name=""/>
        <dsp:cNvSpPr/>
      </dsp:nvSpPr>
      <dsp:spPr>
        <a:xfrm>
          <a:off x="469907" y="711885"/>
          <a:ext cx="8614696" cy="355942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Key products and markets, the company’s competitive edge &amp; challenges</a:t>
          </a:r>
        </a:p>
      </dsp:txBody>
      <dsp:txXfrm>
        <a:off x="469907" y="711885"/>
        <a:ext cx="8614696" cy="355942"/>
      </dsp:txXfrm>
    </dsp:sp>
    <dsp:sp modelId="{DE1C10A8-F990-40F7-A7C9-EACB25D7F363}">
      <dsp:nvSpPr>
        <dsp:cNvPr id="0" name=""/>
        <dsp:cNvSpPr/>
      </dsp:nvSpPr>
      <dsp:spPr>
        <a:xfrm>
          <a:off x="247443" y="667393"/>
          <a:ext cx="444928" cy="44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113B1-0572-4377-8454-8F8C35D2D8ED}">
      <dsp:nvSpPr>
        <dsp:cNvPr id="0" name=""/>
        <dsp:cNvSpPr/>
      </dsp:nvSpPr>
      <dsp:spPr>
        <a:xfrm>
          <a:off x="469907" y="1245893"/>
          <a:ext cx="8614696" cy="355942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Looking back: recent earnings history, product introductions, macro/market environment &amp; actions</a:t>
          </a:r>
        </a:p>
      </dsp:txBody>
      <dsp:txXfrm>
        <a:off x="469907" y="1245893"/>
        <a:ext cx="8614696" cy="355942"/>
      </dsp:txXfrm>
    </dsp:sp>
    <dsp:sp modelId="{90918D60-453F-4085-81E7-595CBE94C6FB}">
      <dsp:nvSpPr>
        <dsp:cNvPr id="0" name=""/>
        <dsp:cNvSpPr/>
      </dsp:nvSpPr>
      <dsp:spPr>
        <a:xfrm>
          <a:off x="247443" y="1201400"/>
          <a:ext cx="444928" cy="44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6AD9B-4F06-4336-9DAA-2026E31176D1}">
      <dsp:nvSpPr>
        <dsp:cNvPr id="0" name=""/>
        <dsp:cNvSpPr/>
      </dsp:nvSpPr>
      <dsp:spPr>
        <a:xfrm>
          <a:off x="265837" y="1779900"/>
          <a:ext cx="8818767" cy="35594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Looking forward: plans, prospects for growth or cost cutting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37" y="1779900"/>
        <a:ext cx="8818767" cy="355942"/>
      </dsp:txXfrm>
    </dsp:sp>
    <dsp:sp modelId="{61FA4097-0BEA-4FC0-A2F0-9EB361407D1B}">
      <dsp:nvSpPr>
        <dsp:cNvPr id="0" name=""/>
        <dsp:cNvSpPr/>
      </dsp:nvSpPr>
      <dsp:spPr>
        <a:xfrm>
          <a:off x="43372" y="1735407"/>
          <a:ext cx="444928" cy="44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04A72-CEE8-BF4F-97D5-F745BA734188}">
      <dsp:nvSpPr>
        <dsp:cNvPr id="0" name=""/>
        <dsp:cNvSpPr/>
      </dsp:nvSpPr>
      <dsp:spPr>
        <a:xfrm>
          <a:off x="357" y="552295"/>
          <a:ext cx="1247201" cy="62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Arial" panose="020B0604020202020204" pitchFamily="34" charset="0"/>
              <a:cs typeface="Arial" panose="020B0604020202020204" pitchFamily="34" charset="0"/>
            </a:rPr>
            <a:t>IFRS</a:t>
          </a:r>
        </a:p>
      </dsp:txBody>
      <dsp:txXfrm>
        <a:off x="18622" y="570560"/>
        <a:ext cx="1210671" cy="587070"/>
      </dsp:txXfrm>
    </dsp:sp>
    <dsp:sp modelId="{15DCB1F7-C2B3-1C42-AE6D-7FC43198031C}">
      <dsp:nvSpPr>
        <dsp:cNvPr id="0" name=""/>
        <dsp:cNvSpPr/>
      </dsp:nvSpPr>
      <dsp:spPr>
        <a:xfrm rot="19457599">
          <a:off x="1189812" y="652335"/>
          <a:ext cx="614373" cy="64951"/>
        </a:xfrm>
        <a:custGeom>
          <a:avLst/>
          <a:gdLst/>
          <a:ahLst/>
          <a:cxnLst/>
          <a:rect l="0" t="0" r="0" b="0"/>
          <a:pathLst>
            <a:path>
              <a:moveTo>
                <a:pt x="0" y="32475"/>
              </a:moveTo>
              <a:lnTo>
                <a:pt x="614373" y="324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1639" y="669451"/>
        <a:ext cx="30718" cy="30718"/>
      </dsp:txXfrm>
    </dsp:sp>
    <dsp:sp modelId="{221CA14F-4A5B-E047-B630-BB818B9192B1}">
      <dsp:nvSpPr>
        <dsp:cNvPr id="0" name=""/>
        <dsp:cNvSpPr/>
      </dsp:nvSpPr>
      <dsp:spPr>
        <a:xfrm>
          <a:off x="1746439" y="193725"/>
          <a:ext cx="1247201" cy="62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rial" panose="020B0604020202020204" pitchFamily="34" charset="0"/>
              <a:cs typeface="Arial" panose="020B0604020202020204" pitchFamily="34" charset="0"/>
            </a:rPr>
            <a:t>IASB</a:t>
          </a:r>
        </a:p>
      </dsp:txBody>
      <dsp:txXfrm>
        <a:off x="1764704" y="211990"/>
        <a:ext cx="1210671" cy="587070"/>
      </dsp:txXfrm>
    </dsp:sp>
    <dsp:sp modelId="{8C764CDF-A3DC-EC45-B7DE-2F8861EC43F5}">
      <dsp:nvSpPr>
        <dsp:cNvPr id="0" name=""/>
        <dsp:cNvSpPr/>
      </dsp:nvSpPr>
      <dsp:spPr>
        <a:xfrm>
          <a:off x="2993640" y="473050"/>
          <a:ext cx="498880" cy="64951"/>
        </a:xfrm>
        <a:custGeom>
          <a:avLst/>
          <a:gdLst/>
          <a:ahLst/>
          <a:cxnLst/>
          <a:rect l="0" t="0" r="0" b="0"/>
          <a:pathLst>
            <a:path>
              <a:moveTo>
                <a:pt x="0" y="32475"/>
              </a:moveTo>
              <a:lnTo>
                <a:pt x="498880" y="3247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0608" y="493053"/>
        <a:ext cx="24944" cy="24944"/>
      </dsp:txXfrm>
    </dsp:sp>
    <dsp:sp modelId="{8CE2815E-F96A-984F-B35A-139A5D69D101}">
      <dsp:nvSpPr>
        <dsp:cNvPr id="0" name=""/>
        <dsp:cNvSpPr/>
      </dsp:nvSpPr>
      <dsp:spPr>
        <a:xfrm>
          <a:off x="3492520" y="193725"/>
          <a:ext cx="1247201" cy="62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>
              <a:latin typeface="Arial" panose="020B0604020202020204" pitchFamily="34" charset="0"/>
              <a:cs typeface="Arial" panose="020B0604020202020204" pitchFamily="34" charset="0"/>
            </a:rPr>
            <a:t>IFRS</a:t>
          </a:r>
          <a:br>
            <a:rPr lang="nl-NL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200" kern="1200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</a:p>
      </dsp:txBody>
      <dsp:txXfrm>
        <a:off x="3510785" y="211990"/>
        <a:ext cx="1210671" cy="587070"/>
      </dsp:txXfrm>
    </dsp:sp>
    <dsp:sp modelId="{2280677A-899C-0D4C-9D9C-D4B1AF26F9B8}">
      <dsp:nvSpPr>
        <dsp:cNvPr id="0" name=""/>
        <dsp:cNvSpPr/>
      </dsp:nvSpPr>
      <dsp:spPr>
        <a:xfrm rot="2142401">
          <a:off x="1189812" y="1010905"/>
          <a:ext cx="614373" cy="64951"/>
        </a:xfrm>
        <a:custGeom>
          <a:avLst/>
          <a:gdLst/>
          <a:ahLst/>
          <a:cxnLst/>
          <a:rect l="0" t="0" r="0" b="0"/>
          <a:pathLst>
            <a:path>
              <a:moveTo>
                <a:pt x="0" y="32475"/>
              </a:moveTo>
              <a:lnTo>
                <a:pt x="614373" y="324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1639" y="1028021"/>
        <a:ext cx="30718" cy="30718"/>
      </dsp:txXfrm>
    </dsp:sp>
    <dsp:sp modelId="{46A7315E-8165-5C4D-8F1C-7DAA16ED723C}">
      <dsp:nvSpPr>
        <dsp:cNvPr id="0" name=""/>
        <dsp:cNvSpPr/>
      </dsp:nvSpPr>
      <dsp:spPr>
        <a:xfrm>
          <a:off x="1746439" y="910866"/>
          <a:ext cx="1247201" cy="62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latin typeface="Arial" panose="020B0604020202020204" pitchFamily="34" charset="0"/>
              <a:cs typeface="Arial" panose="020B0604020202020204" pitchFamily="34" charset="0"/>
            </a:rPr>
            <a:t>ISSB</a:t>
          </a:r>
        </a:p>
      </dsp:txBody>
      <dsp:txXfrm>
        <a:off x="1764704" y="929131"/>
        <a:ext cx="1210671" cy="587070"/>
      </dsp:txXfrm>
    </dsp:sp>
    <dsp:sp modelId="{99E45968-980D-E34C-8E85-FC8863D9677A}">
      <dsp:nvSpPr>
        <dsp:cNvPr id="0" name=""/>
        <dsp:cNvSpPr/>
      </dsp:nvSpPr>
      <dsp:spPr>
        <a:xfrm>
          <a:off x="2993640" y="1190190"/>
          <a:ext cx="498880" cy="64951"/>
        </a:xfrm>
        <a:custGeom>
          <a:avLst/>
          <a:gdLst/>
          <a:ahLst/>
          <a:cxnLst/>
          <a:rect l="0" t="0" r="0" b="0"/>
          <a:pathLst>
            <a:path>
              <a:moveTo>
                <a:pt x="0" y="32475"/>
              </a:moveTo>
              <a:lnTo>
                <a:pt x="498880" y="3247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0608" y="1210194"/>
        <a:ext cx="24944" cy="24944"/>
      </dsp:txXfrm>
    </dsp:sp>
    <dsp:sp modelId="{27EF7BFD-0ED8-9046-9886-C54F5798D2E4}">
      <dsp:nvSpPr>
        <dsp:cNvPr id="0" name=""/>
        <dsp:cNvSpPr/>
      </dsp:nvSpPr>
      <dsp:spPr>
        <a:xfrm>
          <a:off x="3492520" y="910866"/>
          <a:ext cx="1247201" cy="62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>
              <a:latin typeface="Arial" panose="020B0604020202020204" pitchFamily="34" charset="0"/>
              <a:cs typeface="Arial" panose="020B0604020202020204" pitchFamily="34" charset="0"/>
            </a:rPr>
            <a:t>IFRS sustainability standards</a:t>
          </a:r>
        </a:p>
      </dsp:txBody>
      <dsp:txXfrm>
        <a:off x="3510785" y="929131"/>
        <a:ext cx="1210671" cy="587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0C1E-27B1-4409-A367-92D06DD3D52A}">
      <dsp:nvSpPr>
        <dsp:cNvPr id="0" name=""/>
        <dsp:cNvSpPr/>
      </dsp:nvSpPr>
      <dsp:spPr>
        <a:xfrm>
          <a:off x="-2794765" y="-430825"/>
          <a:ext cx="3335056" cy="3335056"/>
        </a:xfrm>
        <a:prstGeom prst="blockArc">
          <a:avLst>
            <a:gd name="adj1" fmla="val 18900000"/>
            <a:gd name="adj2" fmla="val 2700000"/>
            <a:gd name="adj3" fmla="val 735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2223-0637-4090-A6FF-29DEBDE50836}">
      <dsp:nvSpPr>
        <dsp:cNvPr id="0" name=""/>
        <dsp:cNvSpPr/>
      </dsp:nvSpPr>
      <dsp:spPr>
        <a:xfrm>
          <a:off x="203177" y="130249"/>
          <a:ext cx="5455389" cy="26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 of material impacts across value chain</a:t>
          </a:r>
        </a:p>
      </dsp:txBody>
      <dsp:txXfrm>
        <a:off x="203177" y="130249"/>
        <a:ext cx="5455389" cy="260400"/>
      </dsp:txXfrm>
    </dsp:sp>
    <dsp:sp modelId="{42B2746A-4AE7-4238-BA08-98306B3C3F62}">
      <dsp:nvSpPr>
        <dsp:cNvPr id="0" name=""/>
        <dsp:cNvSpPr/>
      </dsp:nvSpPr>
      <dsp:spPr>
        <a:xfrm>
          <a:off x="40427" y="97699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29C69-8282-456A-A566-810FB9CE2658}">
      <dsp:nvSpPr>
        <dsp:cNvPr id="0" name=""/>
        <dsp:cNvSpPr/>
      </dsp:nvSpPr>
      <dsp:spPr>
        <a:xfrm>
          <a:off x="417374" y="520800"/>
          <a:ext cx="5241193" cy="260400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Measurement of impact</a:t>
          </a:r>
          <a:endParaRPr lang="en-GB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7374" y="520800"/>
        <a:ext cx="5241193" cy="260400"/>
      </dsp:txXfrm>
    </dsp:sp>
    <dsp:sp modelId="{5FE72B6F-4F51-47A4-9882-917082F6FB90}">
      <dsp:nvSpPr>
        <dsp:cNvPr id="0" name=""/>
        <dsp:cNvSpPr/>
      </dsp:nvSpPr>
      <dsp:spPr>
        <a:xfrm>
          <a:off x="254624" y="488250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6836B-A7CD-4B5F-98EB-B688CB8ACB1D}">
      <dsp:nvSpPr>
        <dsp:cNvPr id="0" name=""/>
        <dsp:cNvSpPr/>
      </dsp:nvSpPr>
      <dsp:spPr>
        <a:xfrm>
          <a:off x="515320" y="911350"/>
          <a:ext cx="5143246" cy="260400"/>
        </a:xfrm>
        <a:prstGeom prst="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Comparability - valuing in common currency</a:t>
          </a:r>
          <a:endParaRPr lang="en-GB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5320" y="911350"/>
        <a:ext cx="5143246" cy="260400"/>
      </dsp:txXfrm>
    </dsp:sp>
    <dsp:sp modelId="{6AA71CDE-8AC1-44F7-9D86-620BA4F316BC}">
      <dsp:nvSpPr>
        <dsp:cNvPr id="0" name=""/>
        <dsp:cNvSpPr/>
      </dsp:nvSpPr>
      <dsp:spPr>
        <a:xfrm>
          <a:off x="352570" y="878800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36CD-D2FB-4FF1-800F-C5F79FDDC8AF}">
      <dsp:nvSpPr>
        <dsp:cNvPr id="0" name=""/>
        <dsp:cNvSpPr/>
      </dsp:nvSpPr>
      <dsp:spPr>
        <a:xfrm>
          <a:off x="515320" y="1301654"/>
          <a:ext cx="5143246" cy="260400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Aggregation of impact within welfare categories</a:t>
          </a:r>
          <a:endParaRPr lang="en-GB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5320" y="1301654"/>
        <a:ext cx="5143246" cy="260400"/>
      </dsp:txXfrm>
    </dsp:sp>
    <dsp:sp modelId="{8F9A273E-057A-468F-97F8-46C0F615313E}">
      <dsp:nvSpPr>
        <dsp:cNvPr id="0" name=""/>
        <dsp:cNvSpPr/>
      </dsp:nvSpPr>
      <dsp:spPr>
        <a:xfrm>
          <a:off x="352570" y="1269104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279A0-3A68-6442-9E97-F2800BAEBC17}">
      <dsp:nvSpPr>
        <dsp:cNvPr id="0" name=""/>
        <dsp:cNvSpPr/>
      </dsp:nvSpPr>
      <dsp:spPr>
        <a:xfrm>
          <a:off x="417374" y="1692204"/>
          <a:ext cx="5241193" cy="260400"/>
        </a:xfrm>
        <a:prstGeom prst="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Attribution of impact across value chain</a:t>
          </a:r>
          <a:endParaRPr lang="en-GB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7374" y="1692204"/>
        <a:ext cx="5241193" cy="260400"/>
      </dsp:txXfrm>
    </dsp:sp>
    <dsp:sp modelId="{3B499FE7-1E97-2049-A4CE-59D91BDBC447}">
      <dsp:nvSpPr>
        <dsp:cNvPr id="0" name=""/>
        <dsp:cNvSpPr/>
      </dsp:nvSpPr>
      <dsp:spPr>
        <a:xfrm>
          <a:off x="254624" y="1659654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F11CB-2321-1844-A4FA-8549C04153EE}">
      <dsp:nvSpPr>
        <dsp:cNvPr id="0" name=""/>
        <dsp:cNvSpPr/>
      </dsp:nvSpPr>
      <dsp:spPr>
        <a:xfrm>
          <a:off x="203177" y="2082755"/>
          <a:ext cx="5455389" cy="260400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6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Presentation of impact statement</a:t>
          </a:r>
        </a:p>
      </dsp:txBody>
      <dsp:txXfrm>
        <a:off x="203177" y="2082755"/>
        <a:ext cx="5455389" cy="260400"/>
      </dsp:txXfrm>
    </dsp:sp>
    <dsp:sp modelId="{3FEBC711-2C2C-FD45-8981-AE2F4DD5CC3E}">
      <dsp:nvSpPr>
        <dsp:cNvPr id="0" name=""/>
        <dsp:cNvSpPr/>
      </dsp:nvSpPr>
      <dsp:spPr>
        <a:xfrm>
          <a:off x="40427" y="2050205"/>
          <a:ext cx="325500" cy="325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0C1E-27B1-4409-A367-92D06DD3D52A}">
      <dsp:nvSpPr>
        <dsp:cNvPr id="0" name=""/>
        <dsp:cNvSpPr/>
      </dsp:nvSpPr>
      <dsp:spPr>
        <a:xfrm>
          <a:off x="-2476714" y="-382473"/>
          <a:ext cx="2957235" cy="2957235"/>
        </a:xfrm>
        <a:prstGeom prst="blockArc">
          <a:avLst>
            <a:gd name="adj1" fmla="val 18900000"/>
            <a:gd name="adj2" fmla="val 2700000"/>
            <a:gd name="adj3" fmla="val 73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2223-0637-4090-A6FF-29DEBDE50836}">
      <dsp:nvSpPr>
        <dsp:cNvPr id="0" name=""/>
        <dsp:cNvSpPr/>
      </dsp:nvSpPr>
      <dsp:spPr>
        <a:xfrm>
          <a:off x="252357" y="168543"/>
          <a:ext cx="9587113" cy="3372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0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Pitch: why invest in this company? How does it create value on E, S and F?</a:t>
          </a:r>
          <a:endParaRPr lang="en-GB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57" y="168543"/>
        <a:ext cx="9587113" cy="337261"/>
      </dsp:txXfrm>
    </dsp:sp>
    <dsp:sp modelId="{42B2746A-4AE7-4238-BA08-98306B3C3F62}">
      <dsp:nvSpPr>
        <dsp:cNvPr id="0" name=""/>
        <dsp:cNvSpPr/>
      </dsp:nvSpPr>
      <dsp:spPr>
        <a:xfrm>
          <a:off x="41568" y="126385"/>
          <a:ext cx="421576" cy="421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EA33C-C492-45A7-911B-8192A63489ED}">
      <dsp:nvSpPr>
        <dsp:cNvPr id="0" name=""/>
        <dsp:cNvSpPr/>
      </dsp:nvSpPr>
      <dsp:spPr>
        <a:xfrm>
          <a:off x="445717" y="674523"/>
          <a:ext cx="9393754" cy="337261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0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Key products and markets, the company’s competitive edge &amp; challenges. What value creation on E, S and F look like per business unit and how they interact</a:t>
          </a:r>
        </a:p>
      </dsp:txBody>
      <dsp:txXfrm>
        <a:off x="445717" y="674523"/>
        <a:ext cx="9393754" cy="337261"/>
      </dsp:txXfrm>
    </dsp:sp>
    <dsp:sp modelId="{DE1C10A8-F990-40F7-A7C9-EACB25D7F363}">
      <dsp:nvSpPr>
        <dsp:cNvPr id="0" name=""/>
        <dsp:cNvSpPr/>
      </dsp:nvSpPr>
      <dsp:spPr>
        <a:xfrm>
          <a:off x="234928" y="632365"/>
          <a:ext cx="421576" cy="421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113B1-0572-4377-8454-8F8C35D2D8ED}">
      <dsp:nvSpPr>
        <dsp:cNvPr id="0" name=""/>
        <dsp:cNvSpPr/>
      </dsp:nvSpPr>
      <dsp:spPr>
        <a:xfrm>
          <a:off x="445717" y="1180503"/>
          <a:ext cx="9393754" cy="337261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0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Looking back: recent value creation history on E, S and F, product introductions, macro/market environment &amp; actions</a:t>
          </a:r>
        </a:p>
      </dsp:txBody>
      <dsp:txXfrm>
        <a:off x="445717" y="1180503"/>
        <a:ext cx="9393754" cy="337261"/>
      </dsp:txXfrm>
    </dsp:sp>
    <dsp:sp modelId="{90918D60-453F-4085-81E7-595CBE94C6FB}">
      <dsp:nvSpPr>
        <dsp:cNvPr id="0" name=""/>
        <dsp:cNvSpPr/>
      </dsp:nvSpPr>
      <dsp:spPr>
        <a:xfrm>
          <a:off x="234928" y="1138345"/>
          <a:ext cx="421576" cy="421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6AD9B-4F06-4336-9DAA-2026E31176D1}">
      <dsp:nvSpPr>
        <dsp:cNvPr id="0" name=""/>
        <dsp:cNvSpPr/>
      </dsp:nvSpPr>
      <dsp:spPr>
        <a:xfrm>
          <a:off x="252357" y="1686483"/>
          <a:ext cx="9587113" cy="337261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0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Looking forward: plans, prospects for growth or cost cutting, how to achieve better value creation on E, S </a:t>
          </a: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and F</a:t>
          </a:r>
          <a:endParaRPr lang="en-GB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57" y="1686483"/>
        <a:ext cx="9587113" cy="337261"/>
      </dsp:txXfrm>
    </dsp:sp>
    <dsp:sp modelId="{61FA4097-0BEA-4FC0-A2F0-9EB361407D1B}">
      <dsp:nvSpPr>
        <dsp:cNvPr id="0" name=""/>
        <dsp:cNvSpPr/>
      </dsp:nvSpPr>
      <dsp:spPr>
        <a:xfrm>
          <a:off x="41568" y="1644325"/>
          <a:ext cx="421576" cy="421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21-09-2023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21-09-2023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21-09-2023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21-09-2023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21-09-2023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21-09-2023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21-09-2023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21-09-2023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21-09-2023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21-09-2023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21-09-2023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sz="2000" dirty="0"/>
              <a:t>Chapter 17: Reporting and investor relations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Balance sheet distortions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47560" y="1628800"/>
            <a:ext cx="10103672" cy="23126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balance sheet gives an incomplete picture of a company’s equity value: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reflects the shareholders’ investment in the company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assets (i.e. buildings) are at historical cost net of depreciation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intangible resources (i.e. brand value) are not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capitalised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Many valuable assets and liabilities are not on the balance sheet (i.e. human capital)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17B43D-500D-BEA4-F898-563EB1FE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4" y="3844900"/>
            <a:ext cx="7391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Market value of equity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103672" cy="47866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book value of equity is likely to deviate from the market value of equity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market value of equity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a company’s market capitalisation and depends on what investors expect a company’s assets to produce in the future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 value of equity = Shares outstanding x Market price per share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Inditex has 3.1 billion shares outstanding at € 26.4 per share on 31 December 2020.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Inditex’s market cap(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italisation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)? How does it compare to its book value in 2020?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Inditex’s market cap: 3.1 billion shares x € 26.04 = € 82.1 billion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Inditex’s book value of equity is € 14.6 billion (see previous slide), so market cap is far higher</a:t>
            </a:r>
          </a:p>
        </p:txBody>
      </p:sp>
    </p:spTree>
    <p:extLst>
      <p:ext uri="{BB962C8B-B14F-4D97-AF65-F5344CB8AC3E}">
        <p14:creationId xmlns:p14="http://schemas.microsoft.com/office/powerpoint/2010/main" val="121012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Market to book ratio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3392" y="1522648"/>
                <a:ext cx="11161240" cy="485868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market to book ratio (or price to book ratio) is a valuation metric used to evaluate a company's current market value relative to its book value: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Market</m:t>
                      </m:r>
                      <m:r>
                        <m:rPr>
                          <m:nor/>
                        </m:rPr>
                        <a:rPr lang="en-GB" sz="1800" i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1800" i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book</m:t>
                      </m:r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ratio</m:t>
                      </m:r>
                      <m:r>
                        <m:rPr>
                          <m:nor/>
                        </m:rPr>
                        <a:rPr lang="en-GB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Market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equity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Book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equity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difference between market value and book value reflects expected abnormal or residual profitability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A market-to-book ratio above one suggests that the company is expected to generate residual profits in the future</a:t>
                </a:r>
              </a:p>
              <a:p>
                <a:pPr lvl="1">
                  <a:lnSpc>
                    <a:spcPct val="150000"/>
                  </a:lnSpc>
                </a:pPr>
                <a:endParaRPr lang="en-GB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Inditex’s market to book ratio is €82.1 billion / €14.6 billion = 5.62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Interpretation: investors are prepared to pay 5.62 times the amount of Inditex’s book value per share</a:t>
                </a: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3392" y="1522648"/>
                <a:ext cx="11161240" cy="48586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37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Income statement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7368" y="1532587"/>
            <a:ext cx="653692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income statement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profit and loss (P&amp;L) account, lists a company’s revenues and expenses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key metrics are: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Earnings before interest and taxes (EBIT)</a:t>
            </a:r>
          </a:p>
          <a:p>
            <a:pPr lvl="2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EBIT = Revenues – Expenses - Depreciation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Net profit</a:t>
            </a:r>
          </a:p>
          <a:p>
            <a:pPr lvl="2"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Net profit = Revenues – Expenses – Depreciation – Interest payments - Corporate tax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Earnings per share</a:t>
            </a:r>
          </a:p>
          <a:p>
            <a:pPr lvl="2"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Earnings per share = Net Profit / Number of shares outstanding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793192-917D-E32B-D730-6551B526E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26911"/>
              </p:ext>
            </p:extLst>
          </p:nvPr>
        </p:nvGraphicFramePr>
        <p:xfrm>
          <a:off x="7176120" y="1700808"/>
          <a:ext cx="4511945" cy="3600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795">
                  <a:extLst>
                    <a:ext uri="{9D8B030D-6E8A-4147-A177-3AD203B41FA5}">
                      <a16:colId xmlns:a16="http://schemas.microsoft.com/office/drawing/2014/main" val="607506036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197222042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2501966808"/>
                    </a:ext>
                  </a:extLst>
                </a:gridCol>
              </a:tblGrid>
              <a:tr h="18588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Inditex Group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14891"/>
                  </a:ext>
                </a:extLst>
              </a:tr>
              <a:tr h="37177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Consolidated income statement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(amounts in millions of euro)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22046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997543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Sales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20,402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28,286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953616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Cost of sales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(9,013)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(12,479)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1986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profit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11,390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17,806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09522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Operating expenses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(6,838)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(8,209)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30876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Depreciation and amortisation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(3,045)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(2,826)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3489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profit (EBIT)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1,507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4,772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4920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results (interest income/expense)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(106)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(91)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84552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before taxes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1,401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4,681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6113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Corporate tax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(297)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(1,034)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161184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1,104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3,647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83716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Earnings per share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€ 0.355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€ 1.168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9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7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Cash flow statement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3352" y="1700808"/>
            <a:ext cx="6768752" cy="47866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balance sheet and income statement can be influenced by management to smooth profit over the years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underlying cash flows are not sensitive to accounting policies </a:t>
            </a:r>
            <a:r>
              <a:rPr lang="en-GB" sz="2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 cash does not lie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cash flow statement has three sections: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Cash from operating activities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Cash from investment activities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Cash from financing activities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income statement and cash flow statement are usually caused by depreciation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144B2F-24FF-E9F6-3A6E-6B6245B08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15855"/>
              </p:ext>
            </p:extLst>
          </p:nvPr>
        </p:nvGraphicFramePr>
        <p:xfrm>
          <a:off x="7608168" y="1700808"/>
          <a:ext cx="4241957" cy="4855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413">
                  <a:extLst>
                    <a:ext uri="{9D8B030D-6E8A-4147-A177-3AD203B41FA5}">
                      <a16:colId xmlns:a16="http://schemas.microsoft.com/office/drawing/2014/main" val="2663423623"/>
                    </a:ext>
                  </a:extLst>
                </a:gridCol>
                <a:gridCol w="697272">
                  <a:extLst>
                    <a:ext uri="{9D8B030D-6E8A-4147-A177-3AD203B41FA5}">
                      <a16:colId xmlns:a16="http://schemas.microsoft.com/office/drawing/2014/main" val="3517929944"/>
                    </a:ext>
                  </a:extLst>
                </a:gridCol>
                <a:gridCol w="697272">
                  <a:extLst>
                    <a:ext uri="{9D8B030D-6E8A-4147-A177-3AD203B41FA5}">
                      <a16:colId xmlns:a16="http://schemas.microsoft.com/office/drawing/2014/main" val="1514693572"/>
                    </a:ext>
                  </a:extLst>
                </a:gridCol>
              </a:tblGrid>
              <a:tr h="20389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Inditex Group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72966"/>
                  </a:ext>
                </a:extLst>
              </a:tr>
              <a:tr h="38488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Consolidated cash flow statement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(amounts in millions of euro)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05318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50487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activities</a:t>
                      </a:r>
                      <a:endParaRPr lang="en-GB" sz="11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975204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Net profits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1,401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4,681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47083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Depreciation and amortisation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3,045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2,826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4437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 non-cash items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(582)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(811)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261960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Cash effect of changes in working capital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943416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Inventories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155504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Accounts receivable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(10)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9541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Accounts payable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(974)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948694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from operating activities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3,017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6,900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88644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activities</a:t>
                      </a:r>
                      <a:endParaRPr lang="en-GB" sz="11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80210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Capital expenditures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(672)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(1,112)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46665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Acquisitions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(5)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212581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 investment activity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3,191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(1,264)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57427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from investment activities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2,514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(2,377)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14038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 activities</a:t>
                      </a:r>
                      <a:endParaRPr lang="en-GB" sz="11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838539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Sale (or purchase) of stock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915919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Changes in debt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(23)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(52)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88273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Dividends paid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(1,090)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(2,741)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768449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 financial activities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(1,673)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(1,836)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062093"/>
                  </a:ext>
                </a:extLst>
              </a:tr>
              <a:tr h="16029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from financing activities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(2,786)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(4,629)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35234"/>
                  </a:ext>
                </a:extLst>
              </a:tr>
              <a:tr h="24371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cash and cash equivalents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2,745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(106)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95563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at beginning of the year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4,780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4,866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49000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of exchange rates on cash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(127)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00946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at the end of the year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7,398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4,780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4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Audits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5630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Publicly listed companies are required to have their financial statements reviewed or audited by an auditor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 </a:t>
            </a:r>
            <a:r>
              <a:rPr lang="en-GB" sz="20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auditor</a:t>
            </a: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is a chartered accountant that is qualified to audit financial statements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auditor’s objectives are to obtain reasonable assurance about whether the financial statements as a whole are free from material misstatement and to issue an auditor’s report that includes the auditor’s opinion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are two levels of audit assurance: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Reasonable assurance</a:t>
            </a:r>
            <a:r>
              <a:rPr lang="en-GB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 high level of assurance, but not a guarantee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Limited assurance</a:t>
            </a:r>
            <a:r>
              <a:rPr lang="en-GB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 lower level of assurance, but sufficient to form conclusions</a:t>
            </a:r>
            <a:endParaRPr lang="en-GB" sz="16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8F9B6-53D0-4B5D-48B7-8712D4D045AC}"/>
              </a:ext>
            </a:extLst>
          </p:cNvPr>
          <p:cNvGrpSpPr/>
          <p:nvPr/>
        </p:nvGrpSpPr>
        <p:grpSpPr>
          <a:xfrm>
            <a:off x="9408368" y="4365105"/>
            <a:ext cx="2376264" cy="2067091"/>
            <a:chOff x="9284643" y="4365104"/>
            <a:chExt cx="2090493" cy="16921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882040-9A53-1B32-D899-3A0AF0C13B6B}"/>
                </a:ext>
              </a:extLst>
            </p:cNvPr>
            <p:cNvGrpSpPr/>
            <p:nvPr/>
          </p:nvGrpSpPr>
          <p:grpSpPr>
            <a:xfrm>
              <a:off x="9284643" y="4365104"/>
              <a:ext cx="2090493" cy="1440160"/>
              <a:chOff x="9186212" y="4507219"/>
              <a:chExt cx="2090493" cy="1440160"/>
            </a:xfrm>
          </p:grpSpPr>
          <p:pic>
            <p:nvPicPr>
              <p:cNvPr id="7170" name="Picture 2">
                <a:extLst>
                  <a:ext uri="{FF2B5EF4-FFF2-40B4-BE49-F238E27FC236}">
                    <a16:creationId xmlns:a16="http://schemas.microsoft.com/office/drawing/2014/main" id="{8D827BB9-44F7-A11C-4FE3-FB036122B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5747" y="4687663"/>
                <a:ext cx="1151573" cy="250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499D7C6-AD54-BE9C-9895-645F004CB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2141" y="5176152"/>
                <a:ext cx="584262" cy="58426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DD8E82-01DB-DD1A-D84D-2D80C7DF5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4139" y="5355171"/>
                <a:ext cx="978701" cy="40524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74BA4A7-22DB-56EF-A5E8-7F62C95A1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5925" y="4668395"/>
                <a:ext cx="736369" cy="55890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197312-F7EE-A087-632C-7CE4EDB3032F}"/>
                  </a:ext>
                </a:extLst>
              </p:cNvPr>
              <p:cNvSpPr/>
              <p:nvPr/>
            </p:nvSpPr>
            <p:spPr>
              <a:xfrm>
                <a:off x="9186212" y="4507219"/>
                <a:ext cx="2090493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4591A8-906A-BD0B-88F6-095E567E091E}"/>
                </a:ext>
              </a:extLst>
            </p:cNvPr>
            <p:cNvSpPr txBox="1"/>
            <p:nvPr/>
          </p:nvSpPr>
          <p:spPr>
            <a:xfrm>
              <a:off x="9362289" y="5805264"/>
              <a:ext cx="1935200" cy="251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Big Four accounting firms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86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Audits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56792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auditor evaluates the appropriateness of accounting policies applied and the reasonableness of accounting estimates made by a company’s directors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</a:t>
            </a:r>
            <a:r>
              <a:rPr lang="en-US" sz="18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going concern principle </a:t>
            </a:r>
            <a:r>
              <a:rPr 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assumes that during and beyond the next reporting period a company will complete its current plans, use its existing assets and continue to meet its financial obligations</a:t>
            </a:r>
          </a:p>
          <a:p>
            <a:pPr>
              <a:lnSpc>
                <a:spcPct val="150000"/>
              </a:lnSpc>
            </a:pPr>
            <a:endParaRPr lang="en-US" sz="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auditor’s opinion is the main instrument for an auditor to inform financial statement users about his findings:</a:t>
            </a:r>
          </a:p>
          <a:p>
            <a:pPr lvl="1">
              <a:lnSpc>
                <a:spcPct val="150000"/>
              </a:lnSpc>
            </a:pPr>
            <a:r>
              <a:rPr lang="en-GB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Unmodified opinion</a:t>
            </a:r>
            <a:r>
              <a:rPr lang="en-GB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the auditor concludes that financial statements give a ‘true and fair’ view of the company</a:t>
            </a:r>
          </a:p>
          <a:p>
            <a:pPr lvl="1">
              <a:lnSpc>
                <a:spcPct val="150000"/>
              </a:lnSpc>
            </a:pPr>
            <a:r>
              <a:rPr lang="en-GB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Modified opinion</a:t>
            </a:r>
            <a:r>
              <a:rPr lang="en-GB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GB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Qualified opinion</a:t>
            </a:r>
            <a:r>
              <a:rPr lang="en-GB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given when misstatements are material but not pervasive</a:t>
            </a:r>
          </a:p>
          <a:p>
            <a:pPr lvl="2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Adverse opinion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given when the auditor concludes that misstatements are both material and pervasive</a:t>
            </a:r>
            <a:endParaRPr lang="en-US" sz="1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0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Accounting scandals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552466"/>
            <a:ext cx="10463712" cy="48288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The collapse of Enron in 2001, the largest corporate bankruptcy at the time in American history, involved the use of accounting loopholes, special purpose entities, and poor financial reporting</a:t>
            </a:r>
            <a:endParaRPr lang="en-GB" sz="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Management of the energy company was able to hide billions of dollars in debt from failed deals and projects, inflating Enron’s accounts and performance</a:t>
            </a:r>
            <a:endParaRPr lang="en-GB" sz="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Enron’s bankruptcy led to the closure of its accountant, Arthur Anderson, which was found guilty of illegally destroying documents relevant to the SEC investigation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Another scandal concerned Germany company </a:t>
            </a:r>
            <a:r>
              <a:rPr lang="en-GB" sz="17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Wirecard</a:t>
            </a:r>
            <a:endParaRPr lang="en-GB" sz="17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Allegations of accounting malpractices culminated in 2019 when the Financial Times published whistle-blower complaints and internal documents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June 2020, Wirecard filed for insolvency after revealing that €1.9 billion was missing, and the arrest of its CEO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 were raised about regulatory failure of the German supervisor, BaFin, and possible malpractice of Wirecard’s long time auditor EY</a:t>
            </a:r>
          </a:p>
        </p:txBody>
      </p:sp>
    </p:spTree>
    <p:extLst>
      <p:ext uri="{BB962C8B-B14F-4D97-AF65-F5344CB8AC3E}">
        <p14:creationId xmlns:p14="http://schemas.microsoft.com/office/powerpoint/2010/main" val="313501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Investor relations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8346" y="1502770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investor relations (IR) department at a company informs current and prospective investors about the company’s financials, strategy, operations, etc.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Responsibilities include: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Publishing financial reports and other externally oriented material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Organising meetings with investors and presenting the company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EE927C6-0C08-2185-4EE0-904CE648F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58137"/>
              </p:ext>
            </p:extLst>
          </p:nvPr>
        </p:nvGraphicFramePr>
        <p:xfrm>
          <a:off x="1696390" y="4315678"/>
          <a:ext cx="9112147" cy="231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AFC11ED-6C9F-5065-1699-A504ED4B42AB}"/>
              </a:ext>
            </a:extLst>
          </p:cNvPr>
          <p:cNvSpPr txBox="1"/>
          <p:nvPr/>
        </p:nvSpPr>
        <p:spPr>
          <a:xfrm>
            <a:off x="1847528" y="4032108"/>
            <a:ext cx="38884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Typical points made in an IR presentation: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0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BMW investor slide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96A66-C09D-D274-76CA-24ACFF1922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BMW starts their presentation by asking and answering: why invest in BMW?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4ACA08-419B-EDD3-3D0F-3AED94C17743}"/>
              </a:ext>
            </a:extLst>
          </p:cNvPr>
          <p:cNvGrpSpPr/>
          <p:nvPr/>
        </p:nvGrpSpPr>
        <p:grpSpPr>
          <a:xfrm>
            <a:off x="967405" y="2132856"/>
            <a:ext cx="10570118" cy="4158807"/>
            <a:chOff x="849456" y="2070223"/>
            <a:chExt cx="10704094" cy="43891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0A62AE-CEF4-D0C2-574D-CD64052771C3}"/>
                </a:ext>
              </a:extLst>
            </p:cNvPr>
            <p:cNvSpPr/>
            <p:nvPr/>
          </p:nvSpPr>
          <p:spPr>
            <a:xfrm>
              <a:off x="7180290" y="2098496"/>
              <a:ext cx="150874" cy="310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1AA4A8-491B-A05D-EFB3-BC6AC31758D3}"/>
                </a:ext>
              </a:extLst>
            </p:cNvPr>
            <p:cNvSpPr/>
            <p:nvPr/>
          </p:nvSpPr>
          <p:spPr>
            <a:xfrm>
              <a:off x="849456" y="2070223"/>
              <a:ext cx="10684042" cy="4389120"/>
            </a:xfrm>
            <a:prstGeom prst="rect">
              <a:avLst/>
            </a:prstGeom>
            <a:solidFill>
              <a:srgbClr val="024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9CDE74-8A8E-4FA4-0FF8-0C587EF180B1}"/>
                </a:ext>
              </a:extLst>
            </p:cNvPr>
            <p:cNvCxnSpPr>
              <a:cxnSpLocks/>
            </p:cNvCxnSpPr>
            <p:nvPr/>
          </p:nvCxnSpPr>
          <p:spPr>
            <a:xfrm>
              <a:off x="3141816" y="2741247"/>
              <a:ext cx="8391682" cy="16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B65123-9DF7-85FA-D37E-5234C7A1B2EF}"/>
                </a:ext>
              </a:extLst>
            </p:cNvPr>
            <p:cNvCxnSpPr>
              <a:cxnSpLocks/>
            </p:cNvCxnSpPr>
            <p:nvPr/>
          </p:nvCxnSpPr>
          <p:spPr>
            <a:xfrm>
              <a:off x="3141816" y="3483415"/>
              <a:ext cx="8391682" cy="16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BC06B4-6F8A-B90D-D505-8ED6797CDB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1815" y="4214935"/>
              <a:ext cx="8391682" cy="16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0110A5-DEA9-AF92-E5B2-7A4D314CE4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1815" y="4946455"/>
              <a:ext cx="8391682" cy="16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8E4B5A-15E8-1300-A6E4-9CB61FDE0FB1}"/>
                </a:ext>
              </a:extLst>
            </p:cNvPr>
            <p:cNvCxnSpPr>
              <a:cxnSpLocks/>
            </p:cNvCxnSpPr>
            <p:nvPr/>
          </p:nvCxnSpPr>
          <p:spPr>
            <a:xfrm>
              <a:off x="3161868" y="5677975"/>
              <a:ext cx="8391682" cy="16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E25934-2202-BD08-3333-0B9D341A7547}"/>
                </a:ext>
              </a:extLst>
            </p:cNvPr>
            <p:cNvSpPr txBox="1"/>
            <p:nvPr/>
          </p:nvSpPr>
          <p:spPr>
            <a:xfrm>
              <a:off x="3151498" y="2169117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FIRST-CLASS INDIVIDUAL MOBILITY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– We play a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pioneering role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in setting standards for the individual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premium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mobility of tomorrow. It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combines pleasure and responsibility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without compromise</a:t>
              </a:r>
              <a:endParaRPr lang="nl-NL" sz="12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0116F-6D16-81BE-9643-256F2517E21B}"/>
                </a:ext>
              </a:extLst>
            </p:cNvPr>
            <p:cNvSpPr txBox="1"/>
            <p:nvPr/>
          </p:nvSpPr>
          <p:spPr>
            <a:xfrm>
              <a:off x="3151498" y="2866444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SUSTAINABILITY –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The BMW Group is a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holistically sustainable company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taking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responsibility for sustainable future mobility.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Every investment in BMW is a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sustainable investment.</a:t>
              </a:r>
              <a:endParaRPr lang="nl-NL" sz="12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796955-DC8E-A24F-877C-06F9C4CC8E85}"/>
                </a:ext>
              </a:extLst>
            </p:cNvPr>
            <p:cNvSpPr txBox="1"/>
            <p:nvPr/>
          </p:nvSpPr>
          <p:spPr>
            <a:xfrm>
              <a:off x="3151498" y="3609573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INNOVATION &amp; FLEXIBILITY –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The MBW Group is an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innovation pioneer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in the automotive industry. Our business model is based on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constant transformation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and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flexibility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– successful for over 100 years.</a:t>
              </a:r>
              <a:endParaRPr lang="nl-NL" sz="12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81DEC0-CF59-D57E-A144-9FCB184D79BC}"/>
                </a:ext>
              </a:extLst>
            </p:cNvPr>
            <p:cNvSpPr txBox="1"/>
            <p:nvPr/>
          </p:nvSpPr>
          <p:spPr>
            <a:xfrm>
              <a:off x="3161525" y="4341093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ELECTRIFICATION –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Due to our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flexibility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and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permanently transformed plants,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we will have a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convincing battery-electric vehicle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offer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covering 90%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of our current market segments from 2023.</a:t>
              </a:r>
              <a:endParaRPr lang="nl-NL" sz="12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747A11-601A-FBA6-C4FF-B67540EAE046}"/>
                </a:ext>
              </a:extLst>
            </p:cNvPr>
            <p:cNvSpPr txBox="1"/>
            <p:nvPr/>
          </p:nvSpPr>
          <p:spPr>
            <a:xfrm>
              <a:off x="3161525" y="5072613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DIGITALISATION –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We set standards in the </a:t>
              </a:r>
              <a:r>
                <a:rPr lang="en-US" sz="1200" b="1">
                  <a:solidFill>
                    <a:schemeClr val="bg1"/>
                  </a:solidFill>
                  <a:latin typeface="Abadi" panose="020B0604020104020204" pitchFamily="34" charset="0"/>
                </a:rPr>
                <a:t>digitalisation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and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connectivity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of our vehicles and use our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competitive edge in remote software upgrades.</a:t>
              </a:r>
              <a:endParaRPr lang="nl-NL" sz="12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E22374-35F6-3541-F294-4F70446B0BF5}"/>
                </a:ext>
              </a:extLst>
            </p:cNvPr>
            <p:cNvSpPr txBox="1"/>
            <p:nvPr/>
          </p:nvSpPr>
          <p:spPr>
            <a:xfrm>
              <a:off x="3161525" y="5806154"/>
              <a:ext cx="8371972" cy="46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FINANCIAL PERFORMANCE –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We offer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financial stability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due to our strong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balance sheet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and industry-leading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 credit ratings.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We set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ambitious profitability 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and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cash flow targets</a:t>
              </a:r>
              <a:r>
                <a:rPr lang="en-US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 and are a 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104020204" pitchFamily="34" charset="0"/>
                </a:rPr>
                <a:t>reliable dividend payer.</a:t>
              </a:r>
              <a:endParaRPr lang="nl-NL" sz="12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BF4C78-FE7B-E323-6475-F387140CE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144" y="2182747"/>
              <a:ext cx="409240" cy="4092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3D177B0-ED87-7BDE-E14E-88422520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031" y="2296979"/>
              <a:ext cx="608438" cy="267495"/>
            </a:xfrm>
            <a:prstGeom prst="rect">
              <a:avLst/>
            </a:prstGeom>
          </p:spPr>
        </p:pic>
        <p:pic>
          <p:nvPicPr>
            <p:cNvPr id="24" name="Graphic 23" descr="Leaf with solid fill">
              <a:extLst>
                <a:ext uri="{FF2B5EF4-FFF2-40B4-BE49-F238E27FC236}">
                  <a16:creationId xmlns:a16="http://schemas.microsoft.com/office/drawing/2014/main" id="{6A1B44EB-B595-1384-13C3-00E60909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10100" y="2837676"/>
              <a:ext cx="580755" cy="580755"/>
            </a:xfrm>
            <a:prstGeom prst="rect">
              <a:avLst/>
            </a:prstGeom>
          </p:spPr>
        </p:pic>
        <p:pic>
          <p:nvPicPr>
            <p:cNvPr id="25" name="Graphic 24" descr="Circles with arrows with solid fill">
              <a:extLst>
                <a:ext uri="{FF2B5EF4-FFF2-40B4-BE49-F238E27FC236}">
                  <a16:creationId xmlns:a16="http://schemas.microsoft.com/office/drawing/2014/main" id="{CD6EC2D7-CFAD-1817-0679-8B5004DC4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0100" y="3580805"/>
              <a:ext cx="580755" cy="580755"/>
            </a:xfrm>
            <a:prstGeom prst="rect">
              <a:avLst/>
            </a:prstGeom>
          </p:spPr>
        </p:pic>
        <p:pic>
          <p:nvPicPr>
            <p:cNvPr id="26" name="Graphic 25" descr="Smart Phone with solid fill">
              <a:extLst>
                <a:ext uri="{FF2B5EF4-FFF2-40B4-BE49-F238E27FC236}">
                  <a16:creationId xmlns:a16="http://schemas.microsoft.com/office/drawing/2014/main" id="{32A0EAEF-8B22-16CA-A556-7A4A670A1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28492" y="5043693"/>
              <a:ext cx="466768" cy="466768"/>
            </a:xfrm>
            <a:prstGeom prst="rect">
              <a:avLst/>
            </a:prstGeom>
          </p:spPr>
        </p:pic>
        <p:pic>
          <p:nvPicPr>
            <p:cNvPr id="27" name="Graphic 26" descr="Touchscreen with solid fill">
              <a:extLst>
                <a:ext uri="{FF2B5EF4-FFF2-40B4-BE49-F238E27FC236}">
                  <a16:creationId xmlns:a16="http://schemas.microsoft.com/office/drawing/2014/main" id="{BFCADD85-74A6-F968-0665-00F039739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7968068">
              <a:off x="1898576" y="5124375"/>
              <a:ext cx="445056" cy="445056"/>
            </a:xfrm>
            <a:prstGeom prst="rect">
              <a:avLst/>
            </a:prstGeom>
          </p:spPr>
        </p:pic>
        <p:pic>
          <p:nvPicPr>
            <p:cNvPr id="28" name="Graphic 27" descr="Upward trend with solid fill">
              <a:extLst>
                <a:ext uri="{FF2B5EF4-FFF2-40B4-BE49-F238E27FC236}">
                  <a16:creationId xmlns:a16="http://schemas.microsoft.com/office/drawing/2014/main" id="{EFC0431F-EDF8-17BF-A159-524A1B1FD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7965" y="5758200"/>
              <a:ext cx="580755" cy="580755"/>
            </a:xfrm>
            <a:prstGeom prst="rect">
              <a:avLst/>
            </a:prstGeom>
          </p:spPr>
        </p:pic>
        <p:pic>
          <p:nvPicPr>
            <p:cNvPr id="29" name="Graphic 28" descr="Battery charging with solid fill">
              <a:extLst>
                <a:ext uri="{FF2B5EF4-FFF2-40B4-BE49-F238E27FC236}">
                  <a16:creationId xmlns:a16="http://schemas.microsoft.com/office/drawing/2014/main" id="{A1DD132C-622C-012A-D525-0D0D4FEFB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55491" y="4341093"/>
              <a:ext cx="500000" cy="500000"/>
            </a:xfrm>
            <a:prstGeom prst="rect">
              <a:avLst/>
            </a:prstGeom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631461F9-47F3-6B67-246E-11D215C9B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100" y="2331397"/>
              <a:ext cx="805727" cy="19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14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US" sz="2400" dirty="0"/>
              <a:t>Chapter 17: Reporting and investor relations</a:t>
            </a:r>
            <a:endParaRPr lang="nl-NL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256240" y="1169114"/>
            <a:ext cx="3729396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5: Corporate financial policies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Sustainability-related financial reporting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 reporting is in transition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2021,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International Sustainability Standards Board, a new body of the IFRS, consolidated several voluntary reporting initiatives: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Force on Climate-related Financial Disclosures (TCFD, 2017),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 Accounting Standards Board (SASB)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Reporting (&lt;IR&gt;)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IFRS now has two bodies: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Accounting Standards Board (IASB)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Sustainability Standards Board (ISSB)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New IFRS sustainability standards are mandatory, part of financial reports and subject to audit control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Contains disclosure requirements for sustainability information relevant for the company’s financial value (inward)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3F3546-60A7-3BCC-DA8B-EF340BA7E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565994"/>
              </p:ext>
            </p:extLst>
          </p:nvPr>
        </p:nvGraphicFramePr>
        <p:xfrm>
          <a:off x="6538942" y="3356992"/>
          <a:ext cx="47400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73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IFRS S1 and S2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500864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2023, IFRS issued 2 standards: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IFRS S1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: General Requirements for Disclosure of Sustainability-related Financial Information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Sets the general framework for disclosure of sustainability risks and opportunities related to the company’s financial value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Requires that company shall provide disclosure about: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procedures used to monitor and manage sustainability risks and opportunities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addressing material sustainability risks and opportunities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used to identify, assess and manage sustainability risks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Metrics and targets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used to assess, manage and monitor the company’s performance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IFRS S2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Climate-related Disclosures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More detailed requirements for the disclosure of several climate topics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Report in relation to the planetary boundaries of climate change (1.5ºC, 2ºC or 3ºC limit)</a:t>
            </a:r>
          </a:p>
        </p:txBody>
      </p:sp>
    </p:spTree>
    <p:extLst>
      <p:ext uri="{BB962C8B-B14F-4D97-AF65-F5344CB8AC3E}">
        <p14:creationId xmlns:p14="http://schemas.microsoft.com/office/powerpoint/2010/main" val="23204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Material topics per industry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SASB Standards vary by industry, based on the different sustainability risks and opportunities within an industry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SASB categorises 77 industries, the material topics for three industries are presented below: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B9365-AA7A-3D00-91C5-65D2EA995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26944"/>
              </p:ext>
            </p:extLst>
          </p:nvPr>
        </p:nvGraphicFramePr>
        <p:xfrm>
          <a:off x="983433" y="3140968"/>
          <a:ext cx="10297143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381">
                  <a:extLst>
                    <a:ext uri="{9D8B030D-6E8A-4147-A177-3AD203B41FA5}">
                      <a16:colId xmlns:a16="http://schemas.microsoft.com/office/drawing/2014/main" val="3773006799"/>
                    </a:ext>
                  </a:extLst>
                </a:gridCol>
                <a:gridCol w="3432381">
                  <a:extLst>
                    <a:ext uri="{9D8B030D-6E8A-4147-A177-3AD203B41FA5}">
                      <a16:colId xmlns:a16="http://schemas.microsoft.com/office/drawing/2014/main" val="3668445211"/>
                    </a:ext>
                  </a:extLst>
                </a:gridCol>
                <a:gridCol w="3432381">
                  <a:extLst>
                    <a:ext uri="{9D8B030D-6E8A-4147-A177-3AD203B41FA5}">
                      <a16:colId xmlns:a16="http://schemas.microsoft.com/office/drawing/2014/main" val="486524313"/>
                    </a:ext>
                  </a:extLst>
                </a:gridCol>
              </a:tblGrid>
              <a:tr h="310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Apparel, Accessories &amp; Footwear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Hotels and Lodging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&amp; Mining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935488"/>
                  </a:ext>
                </a:extLst>
              </a:tr>
              <a:tr h="292970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chemicals in products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impacts in the supply chain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 conditions in the supply chain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 materials sourcing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management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management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ecological impacts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 practices (including average hourly wage)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adaptation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GHG emissions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quality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management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management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&amp; hazardous materials management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impacts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rights (including those of indigenous people)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relations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 relations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health &amp; safety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ethics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tailings storage facilities management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306" marR="85306" marT="42653" marB="426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3042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6F7EDA-6B3C-9C58-FAB6-607E05CD8E2D}"/>
              </a:ext>
            </a:extLst>
          </p:cNvPr>
          <p:cNvCxnSpPr>
            <a:cxnSpLocks/>
          </p:cNvCxnSpPr>
          <p:nvPr/>
        </p:nvCxnSpPr>
        <p:spPr>
          <a:xfrm flipV="1">
            <a:off x="7336964" y="5381103"/>
            <a:ext cx="559236" cy="362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46B543-1740-35AD-6FFC-AE7C07BC2AA1}"/>
              </a:ext>
            </a:extLst>
          </p:cNvPr>
          <p:cNvSpPr txBox="1"/>
          <p:nvPr/>
        </p:nvSpPr>
        <p:spPr>
          <a:xfrm>
            <a:off x="4927043" y="5591774"/>
            <a:ext cx="2409921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industries have more material topics than others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7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Sustainability reporting – case study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56792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AkzoNobel, a large Dutch paints and coatings manufacturer, provides an example of voluntary reporting on social and environmental topics in its annual report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the headings People, Planet and Paint, AkzoNobel provides detailed numerical information on material topics, including some targets for 2025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topics include work health and safety, gender diversity, and community training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topics include carbon emissions, waste, and fresh-water usage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line with best practice, AkzoNobel does not only provide information on its own operations, but also on its contractors in the supply chain and its products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AkzoNobel’s reporting is advanced, it still does not give sufficient information to assess the company’s value creation and destruction for society and nature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4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Convergence in reporting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Convergence from voluntary to mandatory reporting is needed to enable comparability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Similarly, convergence of financial and impact materiality is occurring, mostly because outward issues are increasingly seen as inwardly relevant as well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4321F0-E1EE-9678-B0BE-12852FF5D91A}"/>
              </a:ext>
            </a:extLst>
          </p:cNvPr>
          <p:cNvGrpSpPr/>
          <p:nvPr/>
        </p:nvGrpSpPr>
        <p:grpSpPr>
          <a:xfrm>
            <a:off x="1866250" y="3140968"/>
            <a:ext cx="8334207" cy="3357198"/>
            <a:chOff x="1866250" y="1741469"/>
            <a:chExt cx="8914398" cy="3673446"/>
          </a:xfrm>
        </p:grpSpPr>
        <p:sp>
          <p:nvSpPr>
            <p:cNvPr id="14" name="Ovaal 1">
              <a:extLst>
                <a:ext uri="{FF2B5EF4-FFF2-40B4-BE49-F238E27FC236}">
                  <a16:creationId xmlns:a16="http://schemas.microsoft.com/office/drawing/2014/main" id="{387E072A-9A28-4492-7C1C-5B5224896BF5}"/>
                </a:ext>
              </a:extLst>
            </p:cNvPr>
            <p:cNvSpPr/>
            <p:nvPr/>
          </p:nvSpPr>
          <p:spPr>
            <a:xfrm>
              <a:off x="1866250" y="1757315"/>
              <a:ext cx="3657600" cy="3657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NL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Outward</a:t>
              </a:r>
              <a:r>
                <a:rPr lang="nl-N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focus</a:t>
              </a:r>
              <a:endParaRPr lang="nl-NL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Broad</a:t>
              </a:r>
              <a: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range of </a:t>
              </a:r>
              <a:b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  <a: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topics</a:t>
              </a:r>
            </a:p>
            <a:p>
              <a:pPr algn="ctr"/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al 6">
              <a:extLst>
                <a:ext uri="{FF2B5EF4-FFF2-40B4-BE49-F238E27FC236}">
                  <a16:creationId xmlns:a16="http://schemas.microsoft.com/office/drawing/2014/main" id="{64170987-2D43-5E2F-6D58-DB90A3A56F32}"/>
                </a:ext>
              </a:extLst>
            </p:cNvPr>
            <p:cNvSpPr/>
            <p:nvPr/>
          </p:nvSpPr>
          <p:spPr>
            <a:xfrm>
              <a:off x="2423576" y="1757315"/>
              <a:ext cx="2542947" cy="26013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1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Inward</a:t>
              </a:r>
              <a:r>
                <a:rPr lang="nl-NL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focus</a:t>
              </a:r>
            </a:p>
            <a:p>
              <a:pPr algn="ctr">
                <a:lnSpc>
                  <a:spcPct val="200000"/>
                </a:lnSpc>
              </a:pP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topics:</a:t>
              </a: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GHG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emissions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Labour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practices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Business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ethics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al 19">
              <a:extLst>
                <a:ext uri="{FF2B5EF4-FFF2-40B4-BE49-F238E27FC236}">
                  <a16:creationId xmlns:a16="http://schemas.microsoft.com/office/drawing/2014/main" id="{57E6ABAA-4C12-CA76-D998-62E406603E46}"/>
                </a:ext>
              </a:extLst>
            </p:cNvPr>
            <p:cNvSpPr/>
            <p:nvPr/>
          </p:nvSpPr>
          <p:spPr>
            <a:xfrm>
              <a:off x="7123048" y="1757315"/>
              <a:ext cx="3657600" cy="3657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Outward</a:t>
              </a:r>
              <a:r>
                <a:rPr lang="nl-N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focus</a:t>
              </a:r>
            </a:p>
            <a:p>
              <a:pPr algn="ctr"/>
              <a:endParaRPr lang="nl-NL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  <a: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topics:</a:t>
              </a:r>
            </a:p>
            <a:p>
              <a:pPr algn="ctr"/>
              <a:r>
                <a:rPr lang="nl-N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- Human </a:t>
              </a:r>
              <a:r>
                <a:rPr lang="nl-N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rights</a:t>
              </a:r>
              <a:endParaRPr lang="nl-NL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al 20">
              <a:extLst>
                <a:ext uri="{FF2B5EF4-FFF2-40B4-BE49-F238E27FC236}">
                  <a16:creationId xmlns:a16="http://schemas.microsoft.com/office/drawing/2014/main" id="{1BB78CE6-8E71-4A16-8971-AB895A5637D2}"/>
                </a:ext>
              </a:extLst>
            </p:cNvPr>
            <p:cNvSpPr/>
            <p:nvPr/>
          </p:nvSpPr>
          <p:spPr>
            <a:xfrm>
              <a:off x="7676500" y="1741469"/>
              <a:ext cx="2542947" cy="26013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1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Inward</a:t>
              </a:r>
              <a:r>
                <a:rPr lang="nl-NL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focus</a:t>
              </a:r>
            </a:p>
            <a:p>
              <a:pPr algn="ctr">
                <a:lnSpc>
                  <a:spcPct val="200000"/>
                </a:lnSpc>
              </a:pP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topics:</a:t>
              </a: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GHG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emissions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Pollution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Biodiversity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scarce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resources</a:t>
              </a: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health &amp;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Living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Gender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diversity</a:t>
              </a:r>
              <a:endParaRPr lang="nl-N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Business </a:t>
              </a:r>
              <a:r>
                <a:rPr lang="nl-NL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ethics</a:t>
              </a:r>
              <a:r>
                <a:rPr lang="nl-NL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8" name="Pijl links 21">
              <a:extLst>
                <a:ext uri="{FF2B5EF4-FFF2-40B4-BE49-F238E27FC236}">
                  <a16:creationId xmlns:a16="http://schemas.microsoft.com/office/drawing/2014/main" id="{20A35255-CCD5-0023-95CC-88D5E9E01924}"/>
                </a:ext>
              </a:extLst>
            </p:cNvPr>
            <p:cNvSpPr/>
            <p:nvPr/>
          </p:nvSpPr>
          <p:spPr>
            <a:xfrm>
              <a:off x="5834245" y="3150199"/>
              <a:ext cx="978408" cy="86409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59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Impact reporting frameworks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major emerging impact reporting frameworks, which are all voluntary, include: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Integrated Capitals Assessments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Impact-Weighted Accounts Framework (IWAF)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Value Balancing Alliance (VBA)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Impact frameworks make use of four capitals: financial, social, human and natural capital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7DDD9E-FC16-3444-B81D-8D7C6CF48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918883"/>
              </p:ext>
            </p:extLst>
          </p:nvPr>
        </p:nvGraphicFramePr>
        <p:xfrm>
          <a:off x="829494" y="4007453"/>
          <a:ext cx="5688632" cy="247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595A15-B30D-6F39-1E25-93CDC0A85535}"/>
              </a:ext>
            </a:extLst>
          </p:cNvPr>
          <p:cNvSpPr txBox="1"/>
          <p:nvPr/>
        </p:nvSpPr>
        <p:spPr>
          <a:xfrm>
            <a:off x="1045517" y="3761510"/>
            <a:ext cx="2366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Basics of impact reporting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FA54AC-AA5E-5F3B-495E-C0CE3FD75C22}"/>
              </a:ext>
            </a:extLst>
          </p:cNvPr>
          <p:cNvCxnSpPr>
            <a:cxnSpLocks/>
          </p:cNvCxnSpPr>
          <p:nvPr/>
        </p:nvCxnSpPr>
        <p:spPr>
          <a:xfrm flipH="1">
            <a:off x="6574935" y="4294831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FC0043-5DAE-568A-9D1D-DB47DF55924A}"/>
              </a:ext>
            </a:extLst>
          </p:cNvPr>
          <p:cNvSpPr txBox="1"/>
          <p:nvPr/>
        </p:nvSpPr>
        <p:spPr>
          <a:xfrm>
            <a:off x="6950173" y="4141597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 current and future value enjoyed by stakeholders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089721-0768-9A7A-DD0B-D3C06D4F9CAE}"/>
              </a:ext>
            </a:extLst>
          </p:cNvPr>
          <p:cNvCxnSpPr>
            <a:cxnSpLocks/>
          </p:cNvCxnSpPr>
          <p:nvPr/>
        </p:nvCxnSpPr>
        <p:spPr>
          <a:xfrm flipH="1">
            <a:off x="6574935" y="4677032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C34402-C394-8AA9-2BE2-17CE7282EDEC}"/>
              </a:ext>
            </a:extLst>
          </p:cNvPr>
          <p:cNvSpPr txBox="1"/>
          <p:nvPr/>
        </p:nvSpPr>
        <p:spPr>
          <a:xfrm>
            <a:off x="6950173" y="4523798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baseline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reference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00E888-590D-57CE-D62F-09B240B17678}"/>
              </a:ext>
            </a:extLst>
          </p:cNvPr>
          <p:cNvCxnSpPr>
            <a:cxnSpLocks/>
          </p:cNvCxnSpPr>
          <p:nvPr/>
        </p:nvCxnSpPr>
        <p:spPr>
          <a:xfrm flipH="1">
            <a:off x="6574935" y="505923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BAB9DB-FC07-F6EB-93FE-940C5F243472}"/>
              </a:ext>
            </a:extLst>
          </p:cNvPr>
          <p:cNvSpPr txBox="1"/>
          <p:nvPr/>
        </p:nvSpPr>
        <p:spPr>
          <a:xfrm>
            <a:off x="6950173" y="4906000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Reflects the true price of social and environmental factors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76CD26-BF1C-EEE9-F0DC-F10EF27C679D}"/>
              </a:ext>
            </a:extLst>
          </p:cNvPr>
          <p:cNvCxnSpPr>
            <a:cxnSpLocks/>
          </p:cNvCxnSpPr>
          <p:nvPr/>
        </p:nvCxnSpPr>
        <p:spPr>
          <a:xfrm flipH="1">
            <a:off x="6574935" y="544036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807343-39A6-DFD0-74E8-23C9DA49AF20}"/>
              </a:ext>
            </a:extLst>
          </p:cNvPr>
          <p:cNvSpPr txBox="1"/>
          <p:nvPr/>
        </p:nvSpPr>
        <p:spPr>
          <a:xfrm>
            <a:off x="6950173" y="5287130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remaining conscious of the elements being aggregated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ED023E-E0DD-ACB9-DFA8-01168487D1B4}"/>
              </a:ext>
            </a:extLst>
          </p:cNvPr>
          <p:cNvCxnSpPr>
            <a:cxnSpLocks/>
          </p:cNvCxnSpPr>
          <p:nvPr/>
        </p:nvCxnSpPr>
        <p:spPr>
          <a:xfrm flipH="1">
            <a:off x="6574935" y="582149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FCC5CA-6DED-2DE6-075A-F6AB2A749916}"/>
              </a:ext>
            </a:extLst>
          </p:cNvPr>
          <p:cNvSpPr txBox="1"/>
          <p:nvPr/>
        </p:nvSpPr>
        <p:spPr>
          <a:xfrm>
            <a:off x="6950173" y="5668260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Double counting of impact should be avoided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52FBDA-6A43-3FEA-39FB-456550D32805}"/>
              </a:ext>
            </a:extLst>
          </p:cNvPr>
          <p:cNvCxnSpPr>
            <a:cxnSpLocks/>
          </p:cNvCxnSpPr>
          <p:nvPr/>
        </p:nvCxnSpPr>
        <p:spPr>
          <a:xfrm flipH="1">
            <a:off x="6574935" y="620262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A6704E-4F98-EB84-DD8A-FE3DB5CC882B}"/>
              </a:ext>
            </a:extLst>
          </p:cNvPr>
          <p:cNvSpPr txBox="1"/>
          <p:nvPr/>
        </p:nvSpPr>
        <p:spPr>
          <a:xfrm>
            <a:off x="6950173" y="6049390"/>
            <a:ext cx="4809338" cy="30646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Presents a company’s value creation and reduction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7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statements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607728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Internal management information systems contain a wealth of information, of which only a small subset is externally reported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This externally reported data is just a subset of the total body of externally available data about the company’s performance: complemented by data from NGOs, researchers, consultants,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2797CD-5498-8CE9-1C4D-43EFED78CC0F}"/>
              </a:ext>
            </a:extLst>
          </p:cNvPr>
          <p:cNvGrpSpPr/>
          <p:nvPr/>
        </p:nvGrpSpPr>
        <p:grpSpPr>
          <a:xfrm>
            <a:off x="1209260" y="3717032"/>
            <a:ext cx="9773480" cy="2673626"/>
            <a:chOff x="1091884" y="3789176"/>
            <a:chExt cx="9773480" cy="267362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3871E4D-10A5-D08B-4235-2D94D1F2FF70}"/>
                </a:ext>
              </a:extLst>
            </p:cNvPr>
            <p:cNvGrpSpPr/>
            <p:nvPr/>
          </p:nvGrpSpPr>
          <p:grpSpPr>
            <a:xfrm>
              <a:off x="1091884" y="3789176"/>
              <a:ext cx="2753140" cy="2673626"/>
              <a:chOff x="1091884" y="3789176"/>
              <a:chExt cx="2753140" cy="2673626"/>
            </a:xfrm>
          </p:grpSpPr>
          <p:sp>
            <p:nvSpPr>
              <p:cNvPr id="18" name="Kader 1">
                <a:extLst>
                  <a:ext uri="{FF2B5EF4-FFF2-40B4-BE49-F238E27FC236}">
                    <a16:creationId xmlns:a16="http://schemas.microsoft.com/office/drawing/2014/main" id="{DAD52895-D2DB-E2DE-F08C-EB26E4B9B7E5}"/>
                  </a:ext>
                </a:extLst>
              </p:cNvPr>
              <p:cNvSpPr/>
              <p:nvPr/>
            </p:nvSpPr>
            <p:spPr>
              <a:xfrm>
                <a:off x="1091884" y="3789176"/>
                <a:ext cx="2753140" cy="2673626"/>
              </a:xfrm>
              <a:prstGeom prst="fram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kstvak 2">
                <a:extLst>
                  <a:ext uri="{FF2B5EF4-FFF2-40B4-BE49-F238E27FC236}">
                    <a16:creationId xmlns:a16="http://schemas.microsoft.com/office/drawing/2014/main" id="{D22097F4-44DA-3AA8-02BC-9C84D6F8769B}"/>
                  </a:ext>
                </a:extLst>
              </p:cNvPr>
              <p:cNvSpPr txBox="1"/>
              <p:nvPr/>
            </p:nvSpPr>
            <p:spPr>
              <a:xfrm>
                <a:off x="1588840" y="4618156"/>
                <a:ext cx="1759227" cy="92333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Internal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management information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8C19C4-5E64-C34E-E772-5DE7A795F683}"/>
                </a:ext>
              </a:extLst>
            </p:cNvPr>
            <p:cNvGrpSpPr/>
            <p:nvPr/>
          </p:nvGrpSpPr>
          <p:grpSpPr>
            <a:xfrm>
              <a:off x="8112224" y="3789176"/>
              <a:ext cx="2753140" cy="2673626"/>
              <a:chOff x="8112224" y="3789176"/>
              <a:chExt cx="2753140" cy="2673626"/>
            </a:xfrm>
          </p:grpSpPr>
          <p:sp>
            <p:nvSpPr>
              <p:cNvPr id="20" name="Kader 3">
                <a:extLst>
                  <a:ext uri="{FF2B5EF4-FFF2-40B4-BE49-F238E27FC236}">
                    <a16:creationId xmlns:a16="http://schemas.microsoft.com/office/drawing/2014/main" id="{67C07C31-7E88-5288-13EC-D94936F3FF45}"/>
                  </a:ext>
                </a:extLst>
              </p:cNvPr>
              <p:cNvSpPr/>
              <p:nvPr/>
            </p:nvSpPr>
            <p:spPr>
              <a:xfrm>
                <a:off x="8112224" y="3789176"/>
                <a:ext cx="2753140" cy="2673626"/>
              </a:xfrm>
              <a:prstGeom prst="fram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kstvak 4">
                <a:extLst>
                  <a:ext uri="{FF2B5EF4-FFF2-40B4-BE49-F238E27FC236}">
                    <a16:creationId xmlns:a16="http://schemas.microsoft.com/office/drawing/2014/main" id="{DF22C6BC-EDBC-FB69-218D-A33AC8CD5D42}"/>
                  </a:ext>
                </a:extLst>
              </p:cNvPr>
              <p:cNvSpPr txBox="1"/>
              <p:nvPr/>
            </p:nvSpPr>
            <p:spPr>
              <a:xfrm>
                <a:off x="8609180" y="4618156"/>
                <a:ext cx="1759227" cy="92333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Stakeholders access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information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7B8C7B-E6D5-5711-980A-1954EE86A4F7}"/>
                </a:ext>
              </a:extLst>
            </p:cNvPr>
            <p:cNvGrpSpPr/>
            <p:nvPr/>
          </p:nvGrpSpPr>
          <p:grpSpPr>
            <a:xfrm>
              <a:off x="5209998" y="4554894"/>
              <a:ext cx="1451111" cy="1049853"/>
              <a:chOff x="5209998" y="4309705"/>
              <a:chExt cx="1451111" cy="1049853"/>
            </a:xfrm>
          </p:grpSpPr>
          <p:sp>
            <p:nvSpPr>
              <p:cNvPr id="24" name="Kader 5">
                <a:extLst>
                  <a:ext uri="{FF2B5EF4-FFF2-40B4-BE49-F238E27FC236}">
                    <a16:creationId xmlns:a16="http://schemas.microsoft.com/office/drawing/2014/main" id="{FB29D9EC-EB40-A2B0-D16A-B1977BFE29EF}"/>
                  </a:ext>
                </a:extLst>
              </p:cNvPr>
              <p:cNvSpPr/>
              <p:nvPr/>
            </p:nvSpPr>
            <p:spPr>
              <a:xfrm>
                <a:off x="5209998" y="4309705"/>
                <a:ext cx="1451111" cy="1049853"/>
              </a:xfrm>
              <a:prstGeom prst="fram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kstvak 6">
                <a:extLst>
                  <a:ext uri="{FF2B5EF4-FFF2-40B4-BE49-F238E27FC236}">
                    <a16:creationId xmlns:a16="http://schemas.microsoft.com/office/drawing/2014/main" id="{E687DDA5-0B6D-B9D1-EC28-E303B6966866}"/>
                  </a:ext>
                </a:extLst>
              </p:cNvPr>
              <p:cNvSpPr txBox="1"/>
              <p:nvPr/>
            </p:nvSpPr>
            <p:spPr>
              <a:xfrm>
                <a:off x="5276257" y="4542244"/>
                <a:ext cx="13185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Integrated</a:t>
                </a:r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reporting</a:t>
                </a:r>
                <a:endParaRPr lang="nl-N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9" name="Rechte verbindingslijn met pijl 8">
              <a:extLst>
                <a:ext uri="{FF2B5EF4-FFF2-40B4-BE49-F238E27FC236}">
                  <a16:creationId xmlns:a16="http://schemas.microsoft.com/office/drawing/2014/main" id="{4EBD3A72-EA31-2205-0A3E-7ED3719CC486}"/>
                </a:ext>
              </a:extLst>
            </p:cNvPr>
            <p:cNvCxnSpPr>
              <a:cxnSpLocks/>
            </p:cNvCxnSpPr>
            <p:nvPr/>
          </p:nvCxnSpPr>
          <p:spPr>
            <a:xfrm>
              <a:off x="3845024" y="3789176"/>
              <a:ext cx="1364973" cy="76571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11">
              <a:extLst>
                <a:ext uri="{FF2B5EF4-FFF2-40B4-BE49-F238E27FC236}">
                  <a16:creationId xmlns:a16="http://schemas.microsoft.com/office/drawing/2014/main" id="{8A8B8B5B-5A23-46B8-4E75-D9805DED538B}"/>
                </a:ext>
              </a:extLst>
            </p:cNvPr>
            <p:cNvCxnSpPr>
              <a:cxnSpLocks/>
            </p:cNvCxnSpPr>
            <p:nvPr/>
          </p:nvCxnSpPr>
          <p:spPr>
            <a:xfrm>
              <a:off x="6661109" y="5604747"/>
              <a:ext cx="1451114" cy="8580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12">
              <a:extLst>
                <a:ext uri="{FF2B5EF4-FFF2-40B4-BE49-F238E27FC236}">
                  <a16:creationId xmlns:a16="http://schemas.microsoft.com/office/drawing/2014/main" id="{C0736B1B-F597-4B3B-052E-3AFB17C2E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1109" y="3802238"/>
              <a:ext cx="1451114" cy="75265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13">
              <a:extLst>
                <a:ext uri="{FF2B5EF4-FFF2-40B4-BE49-F238E27FC236}">
                  <a16:creationId xmlns:a16="http://schemas.microsoft.com/office/drawing/2014/main" id="{BA4FBCBC-2206-A56E-754D-EBFE0DBFB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5023" y="5604747"/>
              <a:ext cx="1364974" cy="8580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85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Producing integrated statements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16698"/>
            <a:ext cx="10871200" cy="48646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While accounting records past transactions in company financial statements (backward-looking), finance tries to assess the effect of future events (forward-looking)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profit &amp; loss (IP&amp;L) statements show what happened last year and registers the revenues, expenditures and impacts over this period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Main challenges: revaluation of assets and reorganisations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Compiling an integrated balance sheet is more challenging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There is a big tension between the historical value or cost-price of assets, and the forward-looking earning power of assets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aim of integrated reporting is to inform stakeholders, allowing them to form a balanced opinion on the “value” of the company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4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audits and investor relations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Currently, there is lack of relevant auditor skills and international standards are still in the process of being adopted for integrated reporting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European Sustainability Reporting Standards (ESRS) require limited assurance for the first years of implementation (from 2024/2025) and reasonable assurance thereafter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Integrated IR means that the IR role is expanded to inform investors on the company’s value creation on E, S, and F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842FDA5-4363-D9C8-3BFB-2B52245FA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31674"/>
              </p:ext>
            </p:extLst>
          </p:nvPr>
        </p:nvGraphicFramePr>
        <p:xfrm>
          <a:off x="1116172" y="4365104"/>
          <a:ext cx="9865096" cy="21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6D9CAF-0F41-DE11-A5DD-413A55BA371F}"/>
              </a:ext>
            </a:extLst>
          </p:cNvPr>
          <p:cNvSpPr txBox="1"/>
          <p:nvPr/>
        </p:nvSpPr>
        <p:spPr>
          <a:xfrm>
            <a:off x="1343472" y="4149080"/>
            <a:ext cx="4536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Typical points made in an integrated IR presentation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628800"/>
            <a:ext cx="10751744" cy="4864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Financial reporting is a means of communication between corporate management and the company’s stakeholders, including investors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Companies issue several financial statements, like a balance sheet, a profit &amp; loss account and a cash flow statement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Impact reporting can inform stakeholders about social and environmental factors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Integrated reporting is about understanding how a company creates integrated value and how its activities affect the capitals it relies upon for this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Investor relations presentations are expanding to social and environmental information in addition to financial information</a:t>
            </a:r>
            <a:endParaRPr lang="nl-NL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4549" y="1628800"/>
            <a:ext cx="11275830" cy="48487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Financial reporting is a means of communication between corporate management and the company’s stakeholders, including investors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Discussion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Companies issue several financial statements, like a balance sheet, a profit &amp; loss account and a cash flow statement -&gt; informs investors on </a:t>
            </a:r>
            <a:r>
              <a:rPr lang="en-GB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financial</a:t>
            </a: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performance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Impact reporting can inform stakeholders about </a:t>
            </a:r>
            <a:r>
              <a:rPr lang="en-GB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</a:t>
            </a: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environmental</a:t>
            </a: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factors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Integrated reporting is about understanding how a company creates integrated value and how its activities affect the capitals it relies upon for this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Investor relations presentations are expanding to social and environmental information in addition to financial information</a:t>
            </a:r>
            <a:endParaRPr lang="nl-NL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3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Financial reporting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28800"/>
            <a:ext cx="10871200" cy="47866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Financial reporting is valuable for communication with the outside world, including modelling by analysts</a:t>
            </a:r>
          </a:p>
          <a:p>
            <a:pPr>
              <a:lnSpc>
                <a:spcPct val="150000"/>
              </a:lnSpc>
            </a:pPr>
            <a:endParaRPr lang="en-GB" sz="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Intangible assets, social value, and environmental value are gaining importance but are rarely shown in financial statements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Addressed through regulation: only public companies and large private companies</a:t>
            </a:r>
          </a:p>
          <a:p>
            <a:pPr lvl="1">
              <a:lnSpc>
                <a:spcPct val="1500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 the centuries, accounting has become increasingly sophisticated to facilitate better decision-making, external monitoring and more complex transactions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Reporting standards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22648"/>
            <a:ext cx="10607728" cy="47866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Generally Accepted Accounting Principles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(GAAP) were developed to make reporting across companies more comparable </a:t>
            </a:r>
            <a:r>
              <a:rPr lang="en-GB" sz="2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 used by U.S. companies</a:t>
            </a:r>
          </a:p>
          <a:p>
            <a:pPr>
              <a:lnSpc>
                <a:spcPct val="150000"/>
              </a:lnSpc>
            </a:pPr>
            <a:endParaRPr lang="en-GB" sz="9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Financial Reporting Standards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(IFRS) are issued by the International Accounting Standards Board (IASB)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used by non-U.S. companies</a:t>
            </a:r>
          </a:p>
          <a:p>
            <a:pPr>
              <a:lnSpc>
                <a:spcPct val="150000"/>
              </a:lnSpc>
            </a:pPr>
            <a:endParaRPr lang="en-GB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Eccles and Saltzman (2011) claim that financial reporting has institutional legitimacy, due to: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Measurement, reporting, and auditing standards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Effective enforcement mechanisms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Sophisticated internal control and measurement systems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Information technologies allowing for rapid capture and aggregation of data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Limits to financial reporting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B04FE506-74B4-54BA-67E3-0107EFD4ABE2}"/>
              </a:ext>
            </a:extLst>
          </p:cNvPr>
          <p:cNvSpPr/>
          <p:nvPr/>
        </p:nvSpPr>
        <p:spPr>
          <a:xfrm>
            <a:off x="-4468227" y="819380"/>
            <a:ext cx="6293384" cy="6293384"/>
          </a:xfrm>
          <a:prstGeom prst="blockArc">
            <a:avLst>
              <a:gd name="adj1" fmla="val 18900000"/>
              <a:gd name="adj2" fmla="val 2700000"/>
              <a:gd name="adj3" fmla="val 343"/>
            </a:avLst>
          </a:prstGeom>
          <a:noFill/>
          <a:ln w="38100">
            <a:gradFill flip="none" rotWithShape="1">
              <a:gsLst>
                <a:gs pos="0">
                  <a:srgbClr val="27CED7"/>
                </a:gs>
                <a:gs pos="20000">
                  <a:srgbClr val="27BED4"/>
                </a:gs>
                <a:gs pos="40000">
                  <a:srgbClr val="27AFD0"/>
                </a:gs>
                <a:gs pos="80000">
                  <a:srgbClr val="2691C9"/>
                </a:gs>
                <a:gs pos="60000">
                  <a:srgbClr val="26A0CD"/>
                </a:gs>
                <a:gs pos="100000">
                  <a:srgbClr val="2683C6"/>
                </a:gs>
              </a:gsLst>
              <a:lin ang="16200000" scaled="1"/>
              <a:tileRect/>
            </a:gra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EA2A6868-0BA0-042E-DE97-2CD3467B1EB8}"/>
              </a:ext>
            </a:extLst>
          </p:cNvPr>
          <p:cNvSpPr/>
          <p:nvPr/>
        </p:nvSpPr>
        <p:spPr>
          <a:xfrm>
            <a:off x="1192843" y="1874962"/>
            <a:ext cx="10094910" cy="492135"/>
          </a:xfrm>
          <a:custGeom>
            <a:avLst/>
            <a:gdLst>
              <a:gd name="connsiteX0" fmla="*/ 0 w 10094910"/>
              <a:gd name="connsiteY0" fmla="*/ 0 h 492135"/>
              <a:gd name="connsiteX1" fmla="*/ 10094910 w 10094910"/>
              <a:gd name="connsiteY1" fmla="*/ 0 h 492135"/>
              <a:gd name="connsiteX2" fmla="*/ 10094910 w 10094910"/>
              <a:gd name="connsiteY2" fmla="*/ 492135 h 492135"/>
              <a:gd name="connsiteX3" fmla="*/ 0 w 10094910"/>
              <a:gd name="connsiteY3" fmla="*/ 492135 h 492135"/>
              <a:gd name="connsiteX4" fmla="*/ 0 w 10094910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910" h="492135">
                <a:moveTo>
                  <a:pt x="0" y="0"/>
                </a:moveTo>
                <a:lnTo>
                  <a:pt x="10094910" y="0"/>
                </a:lnTo>
                <a:lnTo>
                  <a:pt x="10094910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Difficulty in dealing with diverse user needs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CD0854-2FA9-E55B-1F1F-22F14F5B020B}"/>
              </a:ext>
            </a:extLst>
          </p:cNvPr>
          <p:cNvSpPr/>
          <p:nvPr/>
        </p:nvSpPr>
        <p:spPr>
          <a:xfrm>
            <a:off x="885259" y="1813445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C0D469E0-5746-D8E4-7414-6F1EFEBA7D9A}"/>
              </a:ext>
            </a:extLst>
          </p:cNvPr>
          <p:cNvSpPr/>
          <p:nvPr/>
        </p:nvSpPr>
        <p:spPr>
          <a:xfrm>
            <a:off x="1597659" y="2612979"/>
            <a:ext cx="9690095" cy="492135"/>
          </a:xfrm>
          <a:custGeom>
            <a:avLst/>
            <a:gdLst>
              <a:gd name="connsiteX0" fmla="*/ 0 w 9690095"/>
              <a:gd name="connsiteY0" fmla="*/ 0 h 492135"/>
              <a:gd name="connsiteX1" fmla="*/ 9690095 w 9690095"/>
              <a:gd name="connsiteY1" fmla="*/ 0 h 492135"/>
              <a:gd name="connsiteX2" fmla="*/ 9690095 w 9690095"/>
              <a:gd name="connsiteY2" fmla="*/ 492135 h 492135"/>
              <a:gd name="connsiteX3" fmla="*/ 0 w 9690095"/>
              <a:gd name="connsiteY3" fmla="*/ 492135 h 492135"/>
              <a:gd name="connsiteX4" fmla="*/ 0 w 9690095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0095" h="492135">
                <a:moveTo>
                  <a:pt x="0" y="0"/>
                </a:moveTo>
                <a:lnTo>
                  <a:pt x="9690095" y="0"/>
                </a:lnTo>
                <a:lnTo>
                  <a:pt x="9690095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264675"/>
              <a:satOff val="298"/>
              <a:lumOff val="706"/>
              <a:alphaOff val="0"/>
            </a:schemeClr>
          </a:fillRef>
          <a:effectRef idx="0">
            <a:schemeClr val="accent2">
              <a:hueOff val="-264675"/>
              <a:satOff val="298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Poor comparability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7EC3F7-E963-C24A-2D6B-6CDD5CA0E859}"/>
              </a:ext>
            </a:extLst>
          </p:cNvPr>
          <p:cNvSpPr/>
          <p:nvPr/>
        </p:nvSpPr>
        <p:spPr>
          <a:xfrm>
            <a:off x="1290074" y="2551462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-264675"/>
              <a:satOff val="298"/>
              <a:lumOff val="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5793257F-CFB7-5E75-EE58-0A35379E42A5}"/>
              </a:ext>
            </a:extLst>
          </p:cNvPr>
          <p:cNvSpPr/>
          <p:nvPr/>
        </p:nvSpPr>
        <p:spPr>
          <a:xfrm>
            <a:off x="1782771" y="3350996"/>
            <a:ext cx="9504983" cy="492135"/>
          </a:xfrm>
          <a:custGeom>
            <a:avLst/>
            <a:gdLst>
              <a:gd name="connsiteX0" fmla="*/ 0 w 9504983"/>
              <a:gd name="connsiteY0" fmla="*/ 0 h 492135"/>
              <a:gd name="connsiteX1" fmla="*/ 9504983 w 9504983"/>
              <a:gd name="connsiteY1" fmla="*/ 0 h 492135"/>
              <a:gd name="connsiteX2" fmla="*/ 9504983 w 9504983"/>
              <a:gd name="connsiteY2" fmla="*/ 492135 h 492135"/>
              <a:gd name="connsiteX3" fmla="*/ 0 w 9504983"/>
              <a:gd name="connsiteY3" fmla="*/ 492135 h 492135"/>
              <a:gd name="connsiteX4" fmla="*/ 0 w 9504983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4983" h="492135">
                <a:moveTo>
                  <a:pt x="0" y="0"/>
                </a:moveTo>
                <a:lnTo>
                  <a:pt x="9504983" y="0"/>
                </a:lnTo>
                <a:lnTo>
                  <a:pt x="9504983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529349"/>
              <a:satOff val="597"/>
              <a:lumOff val="1412"/>
              <a:alphaOff val="0"/>
            </a:schemeClr>
          </a:fillRef>
          <a:effectRef idx="0">
            <a:schemeClr val="accent2">
              <a:hueOff val="-529349"/>
              <a:satOff val="597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Backward looking vs forward looking needs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18073F-B922-14E7-030D-5BEA2903FDFE}"/>
              </a:ext>
            </a:extLst>
          </p:cNvPr>
          <p:cNvSpPr/>
          <p:nvPr/>
        </p:nvSpPr>
        <p:spPr>
          <a:xfrm>
            <a:off x="1475186" y="3289479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-529349"/>
              <a:satOff val="597"/>
              <a:lumOff val="141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66DCBD9C-AF68-78C8-439C-7FC6AFD30901}"/>
              </a:ext>
            </a:extLst>
          </p:cNvPr>
          <p:cNvSpPr/>
          <p:nvPr/>
        </p:nvSpPr>
        <p:spPr>
          <a:xfrm>
            <a:off x="1782771" y="4089013"/>
            <a:ext cx="9504983" cy="492135"/>
          </a:xfrm>
          <a:custGeom>
            <a:avLst/>
            <a:gdLst>
              <a:gd name="connsiteX0" fmla="*/ 0 w 9504983"/>
              <a:gd name="connsiteY0" fmla="*/ 0 h 492135"/>
              <a:gd name="connsiteX1" fmla="*/ 9504983 w 9504983"/>
              <a:gd name="connsiteY1" fmla="*/ 0 h 492135"/>
              <a:gd name="connsiteX2" fmla="*/ 9504983 w 9504983"/>
              <a:gd name="connsiteY2" fmla="*/ 492135 h 492135"/>
              <a:gd name="connsiteX3" fmla="*/ 0 w 9504983"/>
              <a:gd name="connsiteY3" fmla="*/ 492135 h 492135"/>
              <a:gd name="connsiteX4" fmla="*/ 0 w 9504983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4983" h="492135">
                <a:moveTo>
                  <a:pt x="0" y="0"/>
                </a:moveTo>
                <a:lnTo>
                  <a:pt x="9504983" y="0"/>
                </a:lnTo>
                <a:lnTo>
                  <a:pt x="9504983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794024"/>
              <a:satOff val="895"/>
              <a:lumOff val="2118"/>
              <a:alphaOff val="0"/>
            </a:schemeClr>
          </a:fillRef>
          <a:effectRef idx="0">
            <a:schemeClr val="accent2">
              <a:hueOff val="-794024"/>
              <a:satOff val="895"/>
              <a:lumOff val="2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Focused on manufactured &amp; financial assets, not intangibles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4B969C-1B01-1934-A748-F9C3CA064091}"/>
              </a:ext>
            </a:extLst>
          </p:cNvPr>
          <p:cNvSpPr/>
          <p:nvPr/>
        </p:nvSpPr>
        <p:spPr>
          <a:xfrm>
            <a:off x="1475186" y="4027496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-794024"/>
              <a:satOff val="895"/>
              <a:lumOff val="211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1C51219A-BF96-9483-F51D-94217D0369F0}"/>
              </a:ext>
            </a:extLst>
          </p:cNvPr>
          <p:cNvSpPr/>
          <p:nvPr/>
        </p:nvSpPr>
        <p:spPr>
          <a:xfrm>
            <a:off x="1597659" y="4827030"/>
            <a:ext cx="9690095" cy="492135"/>
          </a:xfrm>
          <a:custGeom>
            <a:avLst/>
            <a:gdLst>
              <a:gd name="connsiteX0" fmla="*/ 0 w 9690095"/>
              <a:gd name="connsiteY0" fmla="*/ 0 h 492135"/>
              <a:gd name="connsiteX1" fmla="*/ 9690095 w 9690095"/>
              <a:gd name="connsiteY1" fmla="*/ 0 h 492135"/>
              <a:gd name="connsiteX2" fmla="*/ 9690095 w 9690095"/>
              <a:gd name="connsiteY2" fmla="*/ 492135 h 492135"/>
              <a:gd name="connsiteX3" fmla="*/ 0 w 9690095"/>
              <a:gd name="connsiteY3" fmla="*/ 492135 h 492135"/>
              <a:gd name="connsiteX4" fmla="*/ 0 w 9690095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0095" h="492135">
                <a:moveTo>
                  <a:pt x="0" y="0"/>
                </a:moveTo>
                <a:lnTo>
                  <a:pt x="9690095" y="0"/>
                </a:lnTo>
                <a:lnTo>
                  <a:pt x="9690095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1058698"/>
              <a:satOff val="1194"/>
              <a:lumOff val="2824"/>
              <a:alphaOff val="0"/>
            </a:schemeClr>
          </a:fillRef>
          <a:effectRef idx="0">
            <a:schemeClr val="accent2">
              <a:hueOff val="-1058698"/>
              <a:satOff val="1194"/>
              <a:lumOff val="2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Inconsistencies in regulation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C38C46-3574-7DD5-A617-0211970FA40E}"/>
              </a:ext>
            </a:extLst>
          </p:cNvPr>
          <p:cNvSpPr/>
          <p:nvPr/>
        </p:nvSpPr>
        <p:spPr>
          <a:xfrm>
            <a:off x="1290074" y="4765513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-1058698"/>
              <a:satOff val="1194"/>
              <a:lumOff val="282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9F5F961C-A334-3230-1C7B-39572D3AD9E6}"/>
              </a:ext>
            </a:extLst>
          </p:cNvPr>
          <p:cNvSpPr/>
          <p:nvPr/>
        </p:nvSpPr>
        <p:spPr>
          <a:xfrm>
            <a:off x="1205058" y="5565045"/>
            <a:ext cx="10094910" cy="492135"/>
          </a:xfrm>
          <a:custGeom>
            <a:avLst/>
            <a:gdLst>
              <a:gd name="connsiteX0" fmla="*/ 0 w 10094910"/>
              <a:gd name="connsiteY0" fmla="*/ 0 h 492135"/>
              <a:gd name="connsiteX1" fmla="*/ 10094910 w 10094910"/>
              <a:gd name="connsiteY1" fmla="*/ 0 h 492135"/>
              <a:gd name="connsiteX2" fmla="*/ 10094910 w 10094910"/>
              <a:gd name="connsiteY2" fmla="*/ 492135 h 492135"/>
              <a:gd name="connsiteX3" fmla="*/ 0 w 10094910"/>
              <a:gd name="connsiteY3" fmla="*/ 492135 h 492135"/>
              <a:gd name="connsiteX4" fmla="*/ 0 w 10094910"/>
              <a:gd name="connsiteY4" fmla="*/ 0 h 4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910" h="492135">
                <a:moveTo>
                  <a:pt x="0" y="0"/>
                </a:moveTo>
                <a:lnTo>
                  <a:pt x="10094910" y="0"/>
                </a:lnTo>
                <a:lnTo>
                  <a:pt x="10094910" y="492135"/>
                </a:lnTo>
                <a:lnTo>
                  <a:pt x="0" y="4921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1323373"/>
              <a:satOff val="1492"/>
              <a:lumOff val="3530"/>
              <a:alphaOff val="0"/>
            </a:schemeClr>
          </a:fillRef>
          <a:effectRef idx="0">
            <a:schemeClr val="accent2">
              <a:hueOff val="-1323373"/>
              <a:satOff val="1492"/>
              <a:lumOff val="35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33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Focus on compliance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A3690A-0366-BDBA-6C5C-330484FE2EEA}"/>
              </a:ext>
            </a:extLst>
          </p:cNvPr>
          <p:cNvSpPr/>
          <p:nvPr/>
        </p:nvSpPr>
        <p:spPr>
          <a:xfrm>
            <a:off x="885259" y="5503528"/>
            <a:ext cx="615169" cy="615169"/>
          </a:xfrm>
          <a:prstGeom prst="ellipse">
            <a:avLst/>
          </a:prstGeom>
          <a:ln w="38100"/>
        </p:spPr>
        <p:style>
          <a:lnRef idx="2">
            <a:schemeClr val="accent2">
              <a:hueOff val="-1323373"/>
              <a:satOff val="1492"/>
              <a:lumOff val="353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Financial statements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4816" y="1628800"/>
            <a:ext cx="1123324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Financial statements give users insight into a company’s financial position and performance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cs typeface="Arial" charset="0"/>
              </a:rPr>
              <a:t>Consist of: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Balance sheet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Income statement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Cash flow statement</a:t>
            </a:r>
          </a:p>
          <a:p>
            <a:pPr lvl="1">
              <a:lnSpc>
                <a:spcPct val="150000"/>
              </a:lnSpc>
            </a:pPr>
            <a:endParaRPr lang="en-GB" sz="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Materiality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the degree to which certain issues are important for a company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need to disclose individual items or groups of items separately depends on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of the item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0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Financial statement analysis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32587"/>
            <a:ext cx="11017224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Financial statement analysis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is the process of reviewing and analysing a company's financial statements by external stakeholders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Calculation of financial ratios to gain insights in the company’s ability to generate value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Internal stakeholders use more detailed internal reports to monitor and improve efficiency, and to provide the basis for external reporting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 categories of financial ratios: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F06036-DDCC-E0AA-CCD1-5619F40A2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067319"/>
              </p:ext>
            </p:extLst>
          </p:nvPr>
        </p:nvGraphicFramePr>
        <p:xfrm>
          <a:off x="953066" y="4581128"/>
          <a:ext cx="9300308" cy="195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65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Balance sheet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600" y="1542526"/>
            <a:ext cx="10103672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balance sheet, or statement of financial position, lists a company’s assets and liabilities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charset="0"/>
                <a:cs typeface="Arial" charset="0"/>
              </a:rPr>
              <a:t>The difference between assets and liabilities is a company’s net worth (equity)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charset="0"/>
                <a:cs typeface="Arial" charset="0"/>
              </a:rPr>
              <a:t>The </a:t>
            </a:r>
            <a:r>
              <a:rPr lang="en-US" sz="1800" i="1" dirty="0">
                <a:latin typeface="Arial" charset="0"/>
                <a:cs typeface="Arial" charset="0"/>
              </a:rPr>
              <a:t>net working capital </a:t>
            </a:r>
            <a:r>
              <a:rPr lang="en-US" sz="1800" dirty="0">
                <a:latin typeface="Arial" charset="0"/>
                <a:cs typeface="Arial" charset="0"/>
              </a:rPr>
              <a:t>is the capital available in the short term to run the business: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charset="0"/>
                <a:cs typeface="Arial" charset="0"/>
              </a:rPr>
              <a:t>Net working capital = current assets – current liabilities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9E99ED-570A-9ED6-35C7-C50DF30DD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27584"/>
              </p:ext>
            </p:extLst>
          </p:nvPr>
        </p:nvGraphicFramePr>
        <p:xfrm>
          <a:off x="626731" y="3501009"/>
          <a:ext cx="8424935" cy="31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602">
                  <a:extLst>
                    <a:ext uri="{9D8B030D-6E8A-4147-A177-3AD203B41FA5}">
                      <a16:colId xmlns:a16="http://schemas.microsoft.com/office/drawing/2014/main" val="1276413704"/>
                    </a:ext>
                  </a:extLst>
                </a:gridCol>
                <a:gridCol w="811055">
                  <a:extLst>
                    <a:ext uri="{9D8B030D-6E8A-4147-A177-3AD203B41FA5}">
                      <a16:colId xmlns:a16="http://schemas.microsoft.com/office/drawing/2014/main" val="1969956211"/>
                    </a:ext>
                  </a:extLst>
                </a:gridCol>
                <a:gridCol w="811955">
                  <a:extLst>
                    <a:ext uri="{9D8B030D-6E8A-4147-A177-3AD203B41FA5}">
                      <a16:colId xmlns:a16="http://schemas.microsoft.com/office/drawing/2014/main" val="225042159"/>
                    </a:ext>
                  </a:extLst>
                </a:gridCol>
                <a:gridCol w="172450">
                  <a:extLst>
                    <a:ext uri="{9D8B030D-6E8A-4147-A177-3AD203B41FA5}">
                      <a16:colId xmlns:a16="http://schemas.microsoft.com/office/drawing/2014/main" val="3772127182"/>
                    </a:ext>
                  </a:extLst>
                </a:gridCol>
                <a:gridCol w="2414311">
                  <a:extLst>
                    <a:ext uri="{9D8B030D-6E8A-4147-A177-3AD203B41FA5}">
                      <a16:colId xmlns:a16="http://schemas.microsoft.com/office/drawing/2014/main" val="2724552315"/>
                    </a:ext>
                  </a:extLst>
                </a:gridCol>
                <a:gridCol w="848781">
                  <a:extLst>
                    <a:ext uri="{9D8B030D-6E8A-4147-A177-3AD203B41FA5}">
                      <a16:colId xmlns:a16="http://schemas.microsoft.com/office/drawing/2014/main" val="473258403"/>
                    </a:ext>
                  </a:extLst>
                </a:gridCol>
                <a:gridCol w="848781">
                  <a:extLst>
                    <a:ext uri="{9D8B030D-6E8A-4147-A177-3AD203B41FA5}">
                      <a16:colId xmlns:a16="http://schemas.microsoft.com/office/drawing/2014/main" val="3078195494"/>
                    </a:ext>
                  </a:extLst>
                </a:gridCol>
              </a:tblGrid>
              <a:tr h="17755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Inditex Group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66078"/>
                  </a:ext>
                </a:extLst>
              </a:tr>
              <a:tr h="355111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Consolidated balance sheet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(amounts in millions of euro)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23199"/>
                  </a:ext>
                </a:extLst>
              </a:tr>
              <a:tr h="1775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and equity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27280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assets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15,460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16,977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liabilities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5,529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6,136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43047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Property, plant and equipment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7,401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8,355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Long-term debt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860862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Investment properties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282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270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Deferred taxes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396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370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394822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Intangible assets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6,122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6,660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Provisions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217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59226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long-term assets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1,656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1,692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long-term liabilities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4,879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5,543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7831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assets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10,957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11,414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liabilities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6,338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7,306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98573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Inventories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2,321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2,269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Short-term debt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956270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Accounts receivable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972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954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Accounts payable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4,747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5,585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928448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current assets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3,411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current liabilities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1,579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1,689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54260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Cash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7,398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4,780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14,550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14,949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88425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Issued share capital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62438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Share premium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271660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Retained earnings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14,703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14,993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840659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reserves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(267)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(158)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8134"/>
                  </a:ext>
                </a:extLst>
              </a:tr>
              <a:tr h="1521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26,418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liabilities and equity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26,418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113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D0A190-8CB2-1435-23B9-F46855B22044}"/>
              </a:ext>
            </a:extLst>
          </p:cNvPr>
          <p:cNvCxnSpPr>
            <a:cxnSpLocks/>
          </p:cNvCxnSpPr>
          <p:nvPr/>
        </p:nvCxnSpPr>
        <p:spPr>
          <a:xfrm flipH="1">
            <a:off x="8902348" y="5157192"/>
            <a:ext cx="608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C679DE-9DD6-65E1-5BF7-264CD0E43754}"/>
              </a:ext>
            </a:extLst>
          </p:cNvPr>
          <p:cNvCxnSpPr>
            <a:cxnSpLocks/>
          </p:cNvCxnSpPr>
          <p:nvPr/>
        </p:nvCxnSpPr>
        <p:spPr>
          <a:xfrm flipH="1">
            <a:off x="8902348" y="4293096"/>
            <a:ext cx="608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EAAC8C-4BFF-0EBB-B908-E098D62E48DA}"/>
              </a:ext>
            </a:extLst>
          </p:cNvPr>
          <p:cNvSpPr txBox="1"/>
          <p:nvPr/>
        </p:nvSpPr>
        <p:spPr>
          <a:xfrm>
            <a:off x="9563659" y="4162291"/>
            <a:ext cx="1734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Maturity over one year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D85FE-99ED-0728-94D8-CA919DCF9883}"/>
              </a:ext>
            </a:extLst>
          </p:cNvPr>
          <p:cNvSpPr txBox="1"/>
          <p:nvPr/>
        </p:nvSpPr>
        <p:spPr>
          <a:xfrm>
            <a:off x="9563659" y="5026387"/>
            <a:ext cx="20911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Maturity of one year or less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AEFBC0-0C21-90FF-7774-40D607A4D1AE}"/>
              </a:ext>
            </a:extLst>
          </p:cNvPr>
          <p:cNvCxnSpPr>
            <a:cxnSpLocks/>
          </p:cNvCxnSpPr>
          <p:nvPr/>
        </p:nvCxnSpPr>
        <p:spPr>
          <a:xfrm flipH="1">
            <a:off x="8902348" y="5779530"/>
            <a:ext cx="608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1E6108-7382-8FD7-E11D-9BB259DFB343}"/>
              </a:ext>
            </a:extLst>
          </p:cNvPr>
          <p:cNvSpPr txBox="1"/>
          <p:nvPr/>
        </p:nvSpPr>
        <p:spPr>
          <a:xfrm>
            <a:off x="9563659" y="5648725"/>
            <a:ext cx="19120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 value of equity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3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29386</TotalTime>
  <Words>3450</Words>
  <Application>Microsoft Macintosh PowerPoint</Application>
  <PresentationFormat>Breedbeeld</PresentationFormat>
  <Paragraphs>589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Abadi</vt:lpstr>
      <vt:lpstr>Arial</vt:lpstr>
      <vt:lpstr>Calibri</vt:lpstr>
      <vt:lpstr>Cambria Math</vt:lpstr>
      <vt:lpstr>Symbol</vt:lpstr>
      <vt:lpstr>Tw Cen MT</vt:lpstr>
      <vt:lpstr>Wingdings</vt:lpstr>
      <vt:lpstr>Wingdings 2</vt:lpstr>
      <vt:lpstr>Median</vt:lpstr>
      <vt:lpstr>Corporate Finance for Long-Term Value  </vt:lpstr>
      <vt:lpstr>Chapter 17: Reporting and investor relations</vt:lpstr>
      <vt:lpstr>The BIG Picture</vt:lpstr>
      <vt:lpstr>Financial reporting</vt:lpstr>
      <vt:lpstr>Reporting standards</vt:lpstr>
      <vt:lpstr>Limits to financial reporting</vt:lpstr>
      <vt:lpstr>Financial statements</vt:lpstr>
      <vt:lpstr>Financial statement analysis</vt:lpstr>
      <vt:lpstr>Balance sheet</vt:lpstr>
      <vt:lpstr>Balance sheet distortions</vt:lpstr>
      <vt:lpstr>Market value of equity</vt:lpstr>
      <vt:lpstr>Market to book ratio</vt:lpstr>
      <vt:lpstr>Income statement</vt:lpstr>
      <vt:lpstr>Cash flow statement</vt:lpstr>
      <vt:lpstr>Audits</vt:lpstr>
      <vt:lpstr>Audits</vt:lpstr>
      <vt:lpstr>Accounting scandals</vt:lpstr>
      <vt:lpstr>Investor relations</vt:lpstr>
      <vt:lpstr>BMW investor slide</vt:lpstr>
      <vt:lpstr>Sustainability-related financial reporting</vt:lpstr>
      <vt:lpstr>IFRS S1 and S2</vt:lpstr>
      <vt:lpstr>Material topics per industry</vt:lpstr>
      <vt:lpstr>Sustainability reporting – case study</vt:lpstr>
      <vt:lpstr>Convergence in reporting</vt:lpstr>
      <vt:lpstr>Impact reporting frameworks</vt:lpstr>
      <vt:lpstr>Integrated statements</vt:lpstr>
      <vt:lpstr>Producing integrated statements</vt:lpstr>
      <vt:lpstr>Integrated audits and investor relations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435</cp:revision>
  <cp:lastPrinted>2017-10-25T07:51:07Z</cp:lastPrinted>
  <dcterms:created xsi:type="dcterms:W3CDTF">2014-04-08T12:02:43Z</dcterms:created>
  <dcterms:modified xsi:type="dcterms:W3CDTF">2023-09-21T18:40:58Z</dcterms:modified>
</cp:coreProperties>
</file>