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564" r:id="rId3"/>
    <p:sldId id="454" r:id="rId4"/>
    <p:sldId id="614" r:id="rId5"/>
    <p:sldId id="617" r:id="rId6"/>
    <p:sldId id="618" r:id="rId7"/>
    <p:sldId id="619" r:id="rId8"/>
    <p:sldId id="620" r:id="rId9"/>
    <p:sldId id="551" r:id="rId10"/>
    <p:sldId id="616" r:id="rId11"/>
    <p:sldId id="655" r:id="rId12"/>
    <p:sldId id="621" r:id="rId13"/>
    <p:sldId id="622" r:id="rId14"/>
    <p:sldId id="623" r:id="rId15"/>
    <p:sldId id="608" r:id="rId16"/>
    <p:sldId id="624" r:id="rId17"/>
    <p:sldId id="625" r:id="rId18"/>
    <p:sldId id="626" r:id="rId19"/>
    <p:sldId id="627" r:id="rId20"/>
    <p:sldId id="628" r:id="rId21"/>
    <p:sldId id="630" r:id="rId22"/>
    <p:sldId id="632" r:id="rId23"/>
    <p:sldId id="631" r:id="rId24"/>
    <p:sldId id="629" r:id="rId25"/>
    <p:sldId id="633" r:id="rId26"/>
    <p:sldId id="634" r:id="rId27"/>
    <p:sldId id="635" r:id="rId28"/>
    <p:sldId id="636" r:id="rId29"/>
    <p:sldId id="637" r:id="rId30"/>
    <p:sldId id="638" r:id="rId31"/>
    <p:sldId id="639" r:id="rId32"/>
    <p:sldId id="640" r:id="rId33"/>
    <p:sldId id="641" r:id="rId34"/>
    <p:sldId id="642" r:id="rId35"/>
    <p:sldId id="643" r:id="rId36"/>
    <p:sldId id="646" r:id="rId37"/>
    <p:sldId id="656" r:id="rId38"/>
    <p:sldId id="657" r:id="rId39"/>
    <p:sldId id="658" r:id="rId40"/>
    <p:sldId id="647" r:id="rId41"/>
    <p:sldId id="649" r:id="rId42"/>
    <p:sldId id="650" r:id="rId43"/>
    <p:sldId id="651" r:id="rId44"/>
    <p:sldId id="652" r:id="rId45"/>
    <p:sldId id="653" r:id="rId46"/>
    <p:sldId id="654" r:id="rId47"/>
    <p:sldId id="562" r:id="rId4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10A32BA-3B9D-401F-8BB3-E1ABE0C3621A}">
          <p14:sldIdLst>
            <p14:sldId id="256"/>
            <p14:sldId id="564"/>
            <p14:sldId id="454"/>
          </p14:sldIdLst>
        </p14:section>
        <p14:section name="12.1 Historical financial risk and return" id="{82B96233-CE70-49E5-8BF3-3164E0F97AA4}">
          <p14:sldIdLst>
            <p14:sldId id="614"/>
            <p14:sldId id="617"/>
            <p14:sldId id="618"/>
            <p14:sldId id="619"/>
            <p14:sldId id="620"/>
          </p14:sldIdLst>
        </p14:section>
        <p14:section name="12.2 Traditional measures of financial risk and return" id="{07974BBC-226C-43E9-B527-C5E45488056F}">
          <p14:sldIdLst>
            <p14:sldId id="551"/>
            <p14:sldId id="616"/>
            <p14:sldId id="655"/>
            <p14:sldId id="621"/>
            <p14:sldId id="622"/>
            <p14:sldId id="623"/>
          </p14:sldIdLst>
        </p14:section>
        <p14:section name="12.3 Diversification of financial risk in portfolios" id="{1B5E020B-0A55-42F0-B327-34E1E91E56D2}">
          <p14:sldIdLst>
            <p14:sldId id="608"/>
            <p14:sldId id="624"/>
            <p14:sldId id="625"/>
            <p14:sldId id="626"/>
            <p14:sldId id="627"/>
          </p14:sldIdLst>
        </p14:section>
        <p14:section name="12.4 The Capital Asset Pricing Model" id="{F58090AE-8798-41A3-9794-3248B306BFE3}">
          <p14:sldIdLst>
            <p14:sldId id="628"/>
            <p14:sldId id="630"/>
            <p14:sldId id="632"/>
            <p14:sldId id="631"/>
            <p14:sldId id="629"/>
            <p14:sldId id="633"/>
            <p14:sldId id="634"/>
          </p14:sldIdLst>
        </p14:section>
        <p14:section name="12.5 Sustainability adjusted financial risk-return analysis" id="{4681B63C-1E32-4706-B1A1-E302965F6BC0}">
          <p14:sldIdLst>
            <p14:sldId id="635"/>
            <p14:sldId id="636"/>
            <p14:sldId id="637"/>
            <p14:sldId id="638"/>
            <p14:sldId id="639"/>
            <p14:sldId id="640"/>
            <p14:sldId id="641"/>
          </p14:sldIdLst>
        </p14:section>
        <p14:section name="12.6 Social and environmental risk-return analysis" id="{665A0A2A-B9CC-4842-9B10-4516695F75B1}">
          <p14:sldIdLst>
            <p14:sldId id="642"/>
            <p14:sldId id="643"/>
            <p14:sldId id="646"/>
          </p14:sldIdLst>
        </p14:section>
        <p14:section name="12.7 Integrated risk-return analysis" id="{5917057D-62EC-4673-86EA-13349859A6CA}">
          <p14:sldIdLst>
            <p14:sldId id="656"/>
            <p14:sldId id="657"/>
            <p14:sldId id="658"/>
          </p14:sldIdLst>
        </p14:section>
        <p14:section name="12.8 Forward-looking risk" id="{F61DFBEC-1167-4C6E-AD28-C4FA19E9FFB8}">
          <p14:sldIdLst>
            <p14:sldId id="647"/>
            <p14:sldId id="649"/>
            <p14:sldId id="650"/>
            <p14:sldId id="651"/>
            <p14:sldId id="652"/>
            <p14:sldId id="653"/>
            <p14:sldId id="654"/>
          </p14:sldIdLst>
        </p14:section>
        <p14:section name="12.9 Conclusions" id="{178EF25C-958A-4121-8DF3-1B822610ACA1}">
          <p14:sldIdLst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09F08-18AB-00D1-1B8C-6B475E567364}" name="Dirk Schoenmaker" initials="DS" userId="661d7b1468ffb9d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E7F1FA"/>
    <a:srgbClr val="CCE3F5"/>
    <a:srgbClr val="339933"/>
    <a:srgbClr val="00CC00"/>
    <a:srgbClr val="006600"/>
    <a:srgbClr val="996633"/>
    <a:srgbClr val="DA970F"/>
    <a:srgbClr val="D1E7F6"/>
    <a:srgbClr val="14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2" autoAdjust="0"/>
    <p:restoredTop sz="95369"/>
  </p:normalViewPr>
  <p:slideViewPr>
    <p:cSldViewPr>
      <p:cViewPr varScale="1">
        <p:scale>
          <a:sx n="128" d="100"/>
          <a:sy n="128" d="100"/>
        </p:scale>
        <p:origin x="8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4%20-%20Ch12-14\Ch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4%20-%20Ch12-14\Ch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4%20-%20Ch12-14\Ch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4%20-%20Ch12-14\Ch1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/Users\Schoenmaker\Documents\Book%20Corporate%20Finance\Final%20figures\Part%204%20-%20Ch12-14\Ch1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12.2 Equity risk premium'!$C$3</c:f>
              <c:strCache>
                <c:ptCount val="1"/>
                <c:pt idx="0">
                  <c:v>Equity risk premium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0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81-43F5-963D-A70D3FC8B5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l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12.2 Equity risk premium'!$B$4:$B$25</c:f>
              <c:strCache>
                <c:ptCount val="22"/>
                <c:pt idx="0">
                  <c:v>Belgium</c:v>
                </c:pt>
                <c:pt idx="1">
                  <c:v>Spain</c:v>
                </c:pt>
                <c:pt idx="2">
                  <c:v>Norway</c:v>
                </c:pt>
                <c:pt idx="3">
                  <c:v>Ireland</c:v>
                </c:pt>
                <c:pt idx="4">
                  <c:v>Denmark</c:v>
                </c:pt>
                <c:pt idx="5">
                  <c:v>Switzerland</c:v>
                </c:pt>
                <c:pt idx="6">
                  <c:v>Canada</c:v>
                </c:pt>
                <c:pt idx="7">
                  <c:v>Sweden</c:v>
                </c:pt>
                <c:pt idx="8">
                  <c:v>United Kingdom</c:v>
                </c:pt>
                <c:pt idx="9">
                  <c:v>World</c:v>
                </c:pt>
                <c:pt idx="10">
                  <c:v>Netherlands</c:v>
                </c:pt>
                <c:pt idx="11">
                  <c:v>New Zealand</c:v>
                </c:pt>
                <c:pt idx="12">
                  <c:v>Portugal</c:v>
                </c:pt>
                <c:pt idx="13">
                  <c:v>France</c:v>
                </c:pt>
                <c:pt idx="14">
                  <c:v>Austria</c:v>
                </c:pt>
                <c:pt idx="15">
                  <c:v>Italy</c:v>
                </c:pt>
                <c:pt idx="16">
                  <c:v>United States</c:v>
                </c:pt>
                <c:pt idx="17">
                  <c:v>South Africa</c:v>
                </c:pt>
                <c:pt idx="18">
                  <c:v>Finland</c:v>
                </c:pt>
                <c:pt idx="19">
                  <c:v>Australia</c:v>
                </c:pt>
                <c:pt idx="20">
                  <c:v>Germany</c:v>
                </c:pt>
                <c:pt idx="21">
                  <c:v>Japan</c:v>
                </c:pt>
              </c:strCache>
            </c:strRef>
          </c:cat>
          <c:val>
            <c:numRef>
              <c:f>'Fig 12.2 Equity risk premium'!$C$4:$C$25</c:f>
              <c:numCache>
                <c:formatCode>0.0%</c:formatCode>
                <c:ptCount val="22"/>
                <c:pt idx="0">
                  <c:v>0.03</c:v>
                </c:pt>
                <c:pt idx="1">
                  <c:v>3.1E-2</c:v>
                </c:pt>
                <c:pt idx="2">
                  <c:v>3.2000000000000001E-2</c:v>
                </c:pt>
                <c:pt idx="3">
                  <c:v>3.3000000000000002E-2</c:v>
                </c:pt>
                <c:pt idx="4">
                  <c:v>3.7999999999999999E-2</c:v>
                </c:pt>
                <c:pt idx="5">
                  <c:v>3.9E-2</c:v>
                </c:pt>
                <c:pt idx="6">
                  <c:v>4.2000000000000003E-2</c:v>
                </c:pt>
                <c:pt idx="7">
                  <c:v>4.2099999999999999E-2</c:v>
                </c:pt>
                <c:pt idx="8">
                  <c:v>4.2999999999999997E-2</c:v>
                </c:pt>
                <c:pt idx="9">
                  <c:v>4.3999999999999997E-2</c:v>
                </c:pt>
                <c:pt idx="10">
                  <c:v>4.7E-2</c:v>
                </c:pt>
                <c:pt idx="11">
                  <c:v>4.8000000000000001E-2</c:v>
                </c:pt>
                <c:pt idx="12">
                  <c:v>4.9000000000000002E-2</c:v>
                </c:pt>
                <c:pt idx="13">
                  <c:v>5.5E-2</c:v>
                </c:pt>
                <c:pt idx="14">
                  <c:v>5.6000000000000001E-2</c:v>
                </c:pt>
                <c:pt idx="15">
                  <c:v>5.8000000000000003E-2</c:v>
                </c:pt>
                <c:pt idx="16">
                  <c:v>5.8999999999999997E-2</c:v>
                </c:pt>
                <c:pt idx="17">
                  <c:v>0.06</c:v>
                </c:pt>
                <c:pt idx="18">
                  <c:v>6.0499999999999998E-2</c:v>
                </c:pt>
                <c:pt idx="19">
                  <c:v>6.08E-2</c:v>
                </c:pt>
                <c:pt idx="20">
                  <c:v>6.0999999999999999E-2</c:v>
                </c:pt>
                <c:pt idx="21">
                  <c:v>6.1199999999999997E-2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1-43F5-963D-A70D3FC8B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343120"/>
        <c:axId val="554907248"/>
      </c:barChart>
      <c:catAx>
        <c:axId val="51734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54907248"/>
        <c:crosses val="autoZero"/>
        <c:auto val="1"/>
        <c:lblAlgn val="ctr"/>
        <c:lblOffset val="100"/>
        <c:noMultiLvlLbl val="0"/>
      </c:catAx>
      <c:valAx>
        <c:axId val="5549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1734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/>
              <a:t>Probability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12.5 Prob distribution'!$C$4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l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12.5 Prob distribution'!$B$5:$B$7</c:f>
              <c:numCache>
                <c:formatCode>0%</c:formatCode>
                <c:ptCount val="3"/>
                <c:pt idx="0">
                  <c:v>-0.05</c:v>
                </c:pt>
                <c:pt idx="1">
                  <c:v>0.1</c:v>
                </c:pt>
                <c:pt idx="2">
                  <c:v>0.25</c:v>
                </c:pt>
              </c:numCache>
            </c:numRef>
          </c:cat>
          <c:val>
            <c:numRef>
              <c:f>'Fig 12.5 Prob distribution'!$C$5:$C$7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C-41D5-927E-E31F7D32C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528496"/>
        <c:axId val="568801104"/>
      </c:barChart>
      <c:catAx>
        <c:axId val="586528496"/>
        <c:scaling>
          <c:orientation val="minMax"/>
        </c:scaling>
        <c:delete val="0"/>
        <c:axPos val="b"/>
        <c:numFmt formatCode="0%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68801104"/>
        <c:crosses val="autoZero"/>
        <c:auto val="1"/>
        <c:lblAlgn val="ctr"/>
        <c:lblOffset val="100"/>
        <c:noMultiLvlLbl val="0"/>
      </c:catAx>
      <c:valAx>
        <c:axId val="56880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8652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'Fig 12.6 Historical trade-off'!$D$4</c:f>
              <c:strCache>
                <c:ptCount val="1"/>
                <c:pt idx="0">
                  <c:v>Average annual return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5445292620865142E-3"/>
                  <c:y val="4.76190476190476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Treasury bills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9C3-4BEC-9E9F-9415387F0D04}"/>
                </c:ext>
              </c:extLst>
            </c:dLbl>
            <c:dLbl>
              <c:idx val="1"/>
              <c:layout>
                <c:manualLayout>
                  <c:x val="-8.9058524173027995E-2"/>
                  <c:y val="-9.18367346938776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Corporate bonds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9C3-4BEC-9E9F-9415387F0D04}"/>
                </c:ext>
              </c:extLst>
            </c:dLbl>
            <c:dLbl>
              <c:idx val="2"/>
              <c:layout>
                <c:manualLayout>
                  <c:x val="-9.3298328486253379E-17"/>
                  <c:y val="4.42176870748299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S&amp;P500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9C3-4BEC-9E9F-9415387F0D04}"/>
                </c:ext>
              </c:extLst>
            </c:dLbl>
            <c:dLbl>
              <c:idx val="3"/>
              <c:layout>
                <c:manualLayout>
                  <c:x val="9.3498117934982129E-3"/>
                  <c:y val="3.74149225261649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Small stocks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25687549539359"/>
                      <c:h val="0.143146305494774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9C3-4BEC-9E9F-9415387F0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l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'Fig 12.6 Historical trade-off'!$C$5:$C$8</c:f>
              <c:numCache>
                <c:formatCode>0%</c:formatCode>
                <c:ptCount val="4"/>
                <c:pt idx="0">
                  <c:v>3.1E-2</c:v>
                </c:pt>
                <c:pt idx="1">
                  <c:v>6.4000000000000001E-2</c:v>
                </c:pt>
                <c:pt idx="2">
                  <c:v>0.19800000000000001</c:v>
                </c:pt>
                <c:pt idx="3">
                  <c:v>0.39200000000000002</c:v>
                </c:pt>
              </c:numCache>
            </c:numRef>
          </c:xVal>
          <c:yVal>
            <c:numRef>
              <c:f>'Fig 12.6 Historical trade-off'!$D$5:$D$8</c:f>
              <c:numCache>
                <c:formatCode>0%</c:formatCode>
                <c:ptCount val="4"/>
                <c:pt idx="0">
                  <c:v>3.4000000000000002E-2</c:v>
                </c:pt>
                <c:pt idx="1">
                  <c:v>6.2E-2</c:v>
                </c:pt>
                <c:pt idx="2">
                  <c:v>0.12</c:v>
                </c:pt>
                <c:pt idx="3">
                  <c:v>0.187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9C3-4BEC-9E9F-9415387F0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101023"/>
        <c:axId val="542869823"/>
      </c:scatterChart>
      <c:valAx>
        <c:axId val="545101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Historical volatility (standard deviation)</a:t>
                </a:r>
              </a:p>
            </c:rich>
          </c:tx>
          <c:layout>
            <c:manualLayout>
              <c:xMode val="edge"/>
              <c:yMode val="edge"/>
              <c:x val="0.27414878483700988"/>
              <c:y val="0.92147945792490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42869823"/>
        <c:crosses val="autoZero"/>
        <c:crossBetween val="midCat"/>
      </c:valAx>
      <c:valAx>
        <c:axId val="542869823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Historical average return</a:t>
                </a:r>
              </a:p>
            </c:rich>
          </c:tx>
          <c:layout>
            <c:manualLayout>
              <c:xMode val="edge"/>
              <c:yMode val="edge"/>
              <c:x val="1.0178117048346057E-2"/>
              <c:y val="0.1554435159890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45101023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43850197555174E-2"/>
          <c:y val="0.10896680952255529"/>
          <c:w val="0.89502411661630943"/>
          <c:h val="0.76069185081781543"/>
        </c:manualLayout>
      </c:layout>
      <c:scatterChart>
        <c:scatterStyle val="smoothMarker"/>
        <c:varyColors val="0"/>
        <c:ser>
          <c:idx val="3"/>
          <c:order val="0"/>
          <c:tx>
            <c:v>Individual stocks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914-4191-9532-3A6146F8DC06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914-4191-9532-3A6146F8DC06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7030A0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914-4191-9532-3A6146F8DC06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2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914-4191-9532-3A6146F8DC06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914-4191-9532-3A6146F8DC06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914-4191-9532-3A6146F8DC06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chemeClr val="accent4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914-4191-9532-3A6146F8DC06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914-4191-9532-3A6146F8DC06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914-4191-9532-3A6146F8DC06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914-4191-9532-3A6146F8DC06}"/>
              </c:ext>
            </c:extLst>
          </c:dPt>
          <c:dLbls>
            <c:dLbl>
              <c:idx val="0"/>
              <c:layout>
                <c:manualLayout>
                  <c:x val="-2.651772474998431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Ahold Delhaize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914-4191-9532-3A6146F8DC06}"/>
                </c:ext>
              </c:extLst>
            </c:dLbl>
            <c:dLbl>
              <c:idx val="1"/>
              <c:layout>
                <c:manualLayout>
                  <c:x val="-4.0036149124032623E-3"/>
                  <c:y val="-2.608870326506356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Volkswagen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14-4191-9532-3A6146F8DC06}"/>
                </c:ext>
              </c:extLst>
            </c:dLbl>
            <c:dLbl>
              <c:idx val="2"/>
              <c:layout>
                <c:manualLayout>
                  <c:x val="-5.3285317720425801E-3"/>
                  <c:y val="-2.590716910527245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Allianz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71829379284721E-2"/>
                      <c:h val="3.82434962489689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914-4191-9532-3A6146F8DC06}"/>
                </c:ext>
              </c:extLst>
            </c:dLbl>
            <c:dLbl>
              <c:idx val="3"/>
              <c:layout>
                <c:manualLayout>
                  <c:x val="-5.3035449499969113E-3"/>
                  <c:y val="-9.3183825390518966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Danone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914-4191-9532-3A6146F8DC06}"/>
                </c:ext>
              </c:extLst>
            </c:dLbl>
            <c:dLbl>
              <c:idx val="4"/>
              <c:layout>
                <c:manualLayout>
                  <c:x val="-3.7151754629709578E-3"/>
                  <c:y val="2.29165446069108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L'Oreal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914-4191-9532-3A6146F8DC06}"/>
                </c:ext>
              </c:extLst>
            </c:dLbl>
            <c:dLbl>
              <c:idx val="5"/>
              <c:layout>
                <c:manualLayout>
                  <c:x val="-6.6551771409023627E-3"/>
                  <c:y val="2.519334403752849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Google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914-4191-9532-3A6146F8DC06}"/>
                </c:ext>
              </c:extLst>
            </c:dLbl>
            <c:dLbl>
              <c:idx val="6"/>
              <c:layout>
                <c:manualLayout>
                  <c:x val="-5.4155237299618394E-3"/>
                  <c:y val="1.2736406710442928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Snapchat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914-4191-9532-3A6146F8DC06}"/>
                </c:ext>
              </c:extLst>
            </c:dLbl>
            <c:dLbl>
              <c:idx val="7"/>
              <c:layout>
                <c:manualLayout>
                  <c:x val="-6.6551771409023627E-3"/>
                  <c:y val="-2.519334403752895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Microsoft</a:t>
                    </a:r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914-4191-9532-3A6146F8DC06}"/>
                </c:ext>
              </c:extLst>
            </c:dLbl>
            <c:dLbl>
              <c:idx val="8"/>
              <c:layout>
                <c:manualLayout>
                  <c:x val="-3.9859275876740208E-3"/>
                  <c:y val="-5.847987478761603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Adidas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914-4191-9532-3A6146F8DC06}"/>
                </c:ext>
              </c:extLst>
            </c:dLbl>
            <c:dLbl>
              <c:idx val="9"/>
              <c:layout>
                <c:manualLayout>
                  <c:x val="-2.6502947006118594E-3"/>
                  <c:y val="5.18143382105439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Walmart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914-4191-9532-3A6146F8D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l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 12.10 Efficient Frontier'!$D$171:$D$180</c:f>
              <c:numCache>
                <c:formatCode>0.00%</c:formatCode>
                <c:ptCount val="10"/>
                <c:pt idx="0">
                  <c:v>0.112</c:v>
                </c:pt>
                <c:pt idx="1">
                  <c:v>0.193</c:v>
                </c:pt>
                <c:pt idx="2">
                  <c:v>0.16300000000000001</c:v>
                </c:pt>
                <c:pt idx="3">
                  <c:v>8.7999999999999995E-2</c:v>
                </c:pt>
                <c:pt idx="4">
                  <c:v>0.13300000000000001</c:v>
                </c:pt>
                <c:pt idx="5">
                  <c:v>0.19398969044771425</c:v>
                </c:pt>
                <c:pt idx="6">
                  <c:v>0.23699999999999999</c:v>
                </c:pt>
                <c:pt idx="7">
                  <c:v>0.26100000000000001</c:v>
                </c:pt>
                <c:pt idx="8">
                  <c:v>0.155</c:v>
                </c:pt>
                <c:pt idx="9">
                  <c:v>0.124</c:v>
                </c:pt>
              </c:numCache>
            </c:numRef>
          </c:xVal>
          <c:yVal>
            <c:numRef>
              <c:f>'Fig 12.10 Efficient Frontier'!$C$171:$C$180</c:f>
              <c:numCache>
                <c:formatCode>0.00%</c:formatCode>
                <c:ptCount val="10"/>
                <c:pt idx="0">
                  <c:v>5.8000000000000003E-2</c:v>
                </c:pt>
                <c:pt idx="1">
                  <c:v>3.7999999999999999E-2</c:v>
                </c:pt>
                <c:pt idx="2">
                  <c:v>7.3999999999999996E-2</c:v>
                </c:pt>
                <c:pt idx="3">
                  <c:v>4.1000000000000002E-2</c:v>
                </c:pt>
                <c:pt idx="4">
                  <c:v>8.7999999999999995E-2</c:v>
                </c:pt>
                <c:pt idx="5">
                  <c:v>0.13300000000000001</c:v>
                </c:pt>
                <c:pt idx="6">
                  <c:v>0.111</c:v>
                </c:pt>
                <c:pt idx="7">
                  <c:v>0.14899999999999999</c:v>
                </c:pt>
                <c:pt idx="8">
                  <c:v>8.1000000000000003E-2</c:v>
                </c:pt>
                <c:pt idx="9">
                  <c:v>4.9000000000000002E-2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914-4191-9532-3A6146F8D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9711631"/>
        <c:axId val="1349727439"/>
      </c:scatterChart>
      <c:valAx>
        <c:axId val="1349711631"/>
        <c:scaling>
          <c:orientation val="minMax"/>
          <c:max val="0.3000000000000000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Volatility (standard deviation)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0%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1349727439"/>
        <c:crosses val="autoZero"/>
        <c:crossBetween val="midCat"/>
      </c:valAx>
      <c:valAx>
        <c:axId val="1349727439"/>
        <c:scaling>
          <c:orientation val="minMax"/>
          <c:max val="0.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Expected return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1349711631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Security Market Line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1"/>
        <c:ser>
          <c:idx val="0"/>
          <c:order val="0"/>
          <c:spPr>
            <a:ln w="25400">
              <a:noFill/>
            </a:ln>
            <a:effectLst>
              <a:outerShdw sx="1000" sy="1000" algn="ctr" rotWithShape="0">
                <a:srgbClr val="000000"/>
              </a:outerShdw>
            </a:effectLst>
          </c:spPr>
          <c:dPt>
            <c:idx val="0"/>
            <c:marker>
              <c:symbol val="circle"/>
              <c:size val="10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16A-4816-BC52-D0095B22FB9A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16A-4816-BC52-D0095B22FB9A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16A-4816-BC52-D0095B22FB9A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7030A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16A-4816-BC52-D0095B22FB9A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chemeClr val="accent2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16A-4816-BC52-D0095B22FB9A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16A-4816-BC52-D0095B22FB9A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16A-4816-BC52-D0095B22FB9A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chemeClr val="accent4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16A-4816-BC52-D0095B22FB9A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E16A-4816-BC52-D0095B22FB9A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16A-4816-BC52-D0095B22FB9A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E16A-4816-BC52-D0095B22FB9A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algn="ctr" rotWithShape="0">
                    <a:srgbClr val="000000"/>
                  </a:outerShd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E16A-4816-BC52-D0095B22FB9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6A-4816-BC52-D0095B22FB9A}"/>
                </c:ext>
              </c:extLst>
            </c:dLbl>
            <c:dLbl>
              <c:idx val="1"/>
              <c:layout>
                <c:manualLayout>
                  <c:x val="-4.40011179814435E-3"/>
                  <c:y val="5.38077015652198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Ahold Delhaize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16A-4816-BC52-D0095B22FB9A}"/>
                </c:ext>
              </c:extLst>
            </c:dLbl>
            <c:dLbl>
              <c:idx val="2"/>
              <c:layout>
                <c:manualLayout>
                  <c:x val="-4.40011179814435E-3"/>
                  <c:y val="2.18893567145383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Volkswagen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E16A-4816-BC52-D0095B22FB9A}"/>
                </c:ext>
              </c:extLst>
            </c:dLbl>
            <c:dLbl>
              <c:idx val="3"/>
              <c:layout>
                <c:manualLayout>
                  <c:x val="-3.1746948800924764E-3"/>
                  <c:y val="2.049949595756908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Allianz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E16A-4816-BC52-D0095B22FB9A}"/>
                </c:ext>
              </c:extLst>
            </c:dLbl>
            <c:dLbl>
              <c:idx val="4"/>
              <c:layout>
                <c:manualLayout>
                  <c:x val="0"/>
                  <c:y val="8.01359756374075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Danone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E16A-4816-BC52-D0095B22FB9A}"/>
                </c:ext>
              </c:extLst>
            </c:dLbl>
            <c:dLbl>
              <c:idx val="5"/>
              <c:layout>
                <c:manualLayout>
                  <c:x val="-4.5080964038541971E-3"/>
                  <c:y val="8.97118675024721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L'Oreal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E16A-4816-BC52-D0095B22FB9A}"/>
                </c:ext>
              </c:extLst>
            </c:dLbl>
            <c:dLbl>
              <c:idx val="6"/>
              <c:layout>
                <c:manualLayout>
                  <c:x val="-2.9161052590007692E-3"/>
                  <c:y val="8.14962976937826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Google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E16A-4816-BC52-D0095B22FB9A}"/>
                </c:ext>
              </c:extLst>
            </c:dLbl>
            <c:dLbl>
              <c:idx val="7"/>
              <c:layout>
                <c:manualLayout>
                  <c:x val="-1.4580509867715052E-3"/>
                  <c:y val="8.068927935210580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Snapchat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E16A-4816-BC52-D0095B22FB9A}"/>
                </c:ext>
              </c:extLst>
            </c:dLbl>
            <c:dLbl>
              <c:idx val="8"/>
              <c:layout>
                <c:manualLayout>
                  <c:x val="-2.9468075651937231E-3"/>
                  <c:y val="2.897681446082665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Microsoft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E16A-4816-BC52-D0095B22FB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Adidas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E16A-4816-BC52-D0095B22FB9A}"/>
                </c:ext>
              </c:extLst>
            </c:dLbl>
            <c:dLbl>
              <c:idx val="10"/>
              <c:layout>
                <c:manualLayout>
                  <c:x val="-4.2958442066487962E-3"/>
                  <c:y val="7.343191815498162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Walmart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E16A-4816-BC52-D0095B22FB9A}"/>
                </c:ext>
              </c:extLst>
            </c:dLbl>
            <c:dLbl>
              <c:idx val="11"/>
              <c:layout>
                <c:manualLayout>
                  <c:x val="-0.10591179493396743"/>
                  <c:y val="-0.1388275539219927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Market Portfolio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92820506338278"/>
                      <c:h val="0.111379586603362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4-E16A-4816-BC52-D0095B22F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'Fig 12.11 Security Market Line'!$C$10:$C$21</c:f>
              <c:numCache>
                <c:formatCode>0.00</c:formatCode>
                <c:ptCount val="12"/>
                <c:pt idx="0">
                  <c:v>0</c:v>
                </c:pt>
                <c:pt idx="1">
                  <c:v>0.624</c:v>
                </c:pt>
                <c:pt idx="2">
                  <c:v>0.40899999999999997</c:v>
                </c:pt>
                <c:pt idx="3">
                  <c:v>0.8</c:v>
                </c:pt>
                <c:pt idx="4">
                  <c:v>0.44090000000000001</c:v>
                </c:pt>
                <c:pt idx="5">
                  <c:v>0.95</c:v>
                </c:pt>
                <c:pt idx="6">
                  <c:v>1.43</c:v>
                </c:pt>
                <c:pt idx="7">
                  <c:v>1.19</c:v>
                </c:pt>
                <c:pt idx="8">
                  <c:v>1.6</c:v>
                </c:pt>
                <c:pt idx="9">
                  <c:v>0.871</c:v>
                </c:pt>
                <c:pt idx="10">
                  <c:v>0.52690000000000003</c:v>
                </c:pt>
                <c:pt idx="11" formatCode="General">
                  <c:v>1</c:v>
                </c:pt>
              </c:numCache>
            </c:numRef>
          </c:xVal>
          <c:yVal>
            <c:numRef>
              <c:f>'Fig 12.11 Security Market Line'!$D$10:$D$21</c:f>
              <c:numCache>
                <c:formatCode>0.00%</c:formatCode>
                <c:ptCount val="12"/>
                <c:pt idx="0">
                  <c:v>0.01</c:v>
                </c:pt>
                <c:pt idx="1">
                  <c:v>6.1792000000000007E-2</c:v>
                </c:pt>
                <c:pt idx="2">
                  <c:v>4.3947E-2</c:v>
                </c:pt>
                <c:pt idx="3">
                  <c:v>7.6399999999999996E-2</c:v>
                </c:pt>
                <c:pt idx="4">
                  <c:v>4.6594700000000003E-2</c:v>
                </c:pt>
                <c:pt idx="5">
                  <c:v>8.8849999999999998E-2</c:v>
                </c:pt>
                <c:pt idx="6">
                  <c:v>0.12869</c:v>
                </c:pt>
                <c:pt idx="7">
                  <c:v>0.10876999999999999</c:v>
                </c:pt>
                <c:pt idx="8">
                  <c:v>0.14280000000000001</c:v>
                </c:pt>
                <c:pt idx="9">
                  <c:v>8.2293000000000005E-2</c:v>
                </c:pt>
                <c:pt idx="10">
                  <c:v>5.3732700000000008E-2</c:v>
                </c:pt>
                <c:pt idx="11">
                  <c:v>9.2999999999999999E-2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E16A-4816-BC52-D0095B22F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966512"/>
        <c:axId val="652633647"/>
      </c:scatterChart>
      <c:valAx>
        <c:axId val="384966512"/>
        <c:scaling>
          <c:orientation val="minMax"/>
          <c:max val="2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GB" sz="1200"/>
                  <a:t>Beta</a:t>
                </a:r>
              </a:p>
            </c:rich>
          </c:tx>
          <c:overlay val="0"/>
          <c:spPr>
            <a:solidFill>
              <a:schemeClr val="bg1"/>
            </a:solidFill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US"/>
          </a:p>
        </c:txPr>
        <c:crossAx val="652633647"/>
        <c:crosses val="autoZero"/>
        <c:crossBetween val="midCat"/>
        <c:majorUnit val="0.5"/>
      </c:valAx>
      <c:valAx>
        <c:axId val="652633647"/>
        <c:scaling>
          <c:orientation val="minMax"/>
          <c:max val="0.1500000000000000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Expected Return</a:t>
                </a:r>
              </a:p>
            </c:rich>
          </c:tx>
          <c:layout>
            <c:manualLayout>
              <c:xMode val="edge"/>
              <c:yMode val="edge"/>
              <c:x val="7.2902631475016558E-3"/>
              <c:y val="0.347737325896058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US"/>
          </a:p>
        </c:txPr>
        <c:crossAx val="384966512"/>
        <c:crosses val="autoZero"/>
        <c:crossBetween val="midCat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0.31041</cdr:x>
      <cdr:y>0.28857</cdr:y>
    </cdr:from>
    <cdr:to>
      <cdr:x>0.5</cdr:x>
      <cdr:y>0.38105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9D6F55-BF0E-E840-8669-F06371A11DD0}"/>
            </a:ext>
          </a:extLst>
        </cdr:cNvPr>
        <cdr:cNvSpPr txBox="1"/>
      </cdr:nvSpPr>
      <cdr:spPr>
        <a:xfrm xmlns:a="http://schemas.openxmlformats.org/drawingml/2006/main">
          <a:off x="2971639" y="1330969"/>
          <a:ext cx="1814998" cy="42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Arial" panose="020B0604020202020204" pitchFamily="34" charset="0"/>
              <a:cs typeface="Arial" panose="020B0604020202020204" pitchFamily="34" charset="0"/>
            </a:rPr>
            <a:t>Market Portfolio</a:t>
          </a:r>
          <a:r>
            <a:rPr lang="en-GB" sz="11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1" dirty="0">
              <a:latin typeface="Arial" panose="020B0604020202020204" pitchFamily="34" charset="0"/>
              <a:cs typeface="Arial" panose="020B0604020202020204" pitchFamily="34" charset="0"/>
            </a:rPr>
            <a:t>= efficient portfolio </a:t>
          </a:r>
        </a:p>
      </cdr:txBody>
    </cdr:sp>
  </cdr:relSizeAnchor>
  <cdr:relSizeAnchor xmlns:cdr="http://schemas.openxmlformats.org/drawingml/2006/chartDrawing">
    <cdr:from>
      <cdr:x>0.62431</cdr:x>
      <cdr:y>0.06043</cdr:y>
    </cdr:from>
    <cdr:to>
      <cdr:x>0.81389</cdr:x>
      <cdr:y>0.1529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87D149C-EBCE-0642-B3B0-C00EA35D9E4C}"/>
            </a:ext>
          </a:extLst>
        </cdr:cNvPr>
        <cdr:cNvSpPr txBox="1"/>
      </cdr:nvSpPr>
      <cdr:spPr>
        <a:xfrm xmlns:a="http://schemas.openxmlformats.org/drawingml/2006/main">
          <a:off x="5976664" y="256982"/>
          <a:ext cx="1814902" cy="393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Arial" panose="020B0604020202020204" pitchFamily="34" charset="0"/>
              <a:cs typeface="Arial" panose="020B0604020202020204" pitchFamily="34" charset="0"/>
            </a:rPr>
            <a:t>Efficient frontier</a:t>
          </a:r>
          <a:r>
            <a:rPr lang="en-GB" sz="1100" b="1" baseline="0" dirty="0">
              <a:latin typeface="Arial" panose="020B0604020202020204" pitchFamily="34" charset="0"/>
              <a:cs typeface="Arial" panose="020B0604020202020204" pitchFamily="34" charset="0"/>
            </a:rPr>
            <a:t> of all risky securities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0.16253</cdr:x>
      <cdr:y>0.66594</cdr:y>
    </cdr:from>
    <cdr:to>
      <cdr:x>0.16253</cdr:x>
      <cdr:y>0.74681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AF48FA3-63C8-B14D-97CB-A8F063024F60}"/>
            </a:ext>
          </a:extLst>
        </cdr:cNvPr>
        <cdr:cNvCxnSpPr/>
      </cdr:nvCxnSpPr>
      <cdr:spPr>
        <a:xfrm xmlns:a="http://schemas.openxmlformats.org/drawingml/2006/main">
          <a:off x="1526593" y="3174281"/>
          <a:ext cx="0" cy="3854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0.72209</cdr:x>
      <cdr:y>0.16159</cdr:y>
    </cdr:from>
    <cdr:to>
      <cdr:x>0.72324</cdr:x>
      <cdr:y>0.2787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4A6502F2-A265-F647-AF35-1AEA696C541F}"/>
            </a:ext>
          </a:extLst>
        </cdr:cNvPr>
        <cdr:cNvCxnSpPr/>
      </cdr:nvCxnSpPr>
      <cdr:spPr>
        <a:xfrm xmlns:a="http://schemas.openxmlformats.org/drawingml/2006/main">
          <a:off x="6912768" y="687110"/>
          <a:ext cx="11009" cy="49798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0.40912</cdr:x>
      <cdr:y>0.39331</cdr:y>
    </cdr:from>
    <cdr:to>
      <cdr:x>0.40912</cdr:x>
      <cdr:y>0.49959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9D585C50-75DF-A04B-8907-80B8603805A7}"/>
            </a:ext>
          </a:extLst>
        </cdr:cNvPr>
        <cdr:cNvCxnSpPr/>
      </cdr:nvCxnSpPr>
      <cdr:spPr>
        <a:xfrm xmlns:a="http://schemas.openxmlformats.org/drawingml/2006/main">
          <a:off x="3926097" y="1922941"/>
          <a:ext cx="0" cy="5196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0.07874</cdr:x>
      <cdr:y>0.06261</cdr:y>
    </cdr:from>
    <cdr:to>
      <cdr:x>0.87537</cdr:x>
      <cdr:y>0.8296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52EBBA8D-17EC-EF4D-B2AE-0BFF64118787}"/>
            </a:ext>
          </a:extLst>
        </cdr:cNvPr>
        <cdr:cNvCxnSpPr/>
      </cdr:nvCxnSpPr>
      <cdr:spPr>
        <a:xfrm xmlns:a="http://schemas.openxmlformats.org/drawingml/2006/main" flipV="1">
          <a:off x="753800" y="288779"/>
          <a:ext cx="7626358" cy="353762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DA970F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0.10315</cdr:x>
      <cdr:y>0.56203</cdr:y>
    </cdr:from>
    <cdr:to>
      <cdr:x>0.22146</cdr:x>
      <cdr:y>0.67132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68C4CCF-73FA-5F4B-A2F0-04253BAEE341}"/>
            </a:ext>
          </a:extLst>
        </cdr:cNvPr>
        <cdr:cNvSpPr txBox="1"/>
      </cdr:nvSpPr>
      <cdr:spPr>
        <a:xfrm xmlns:a="http://schemas.openxmlformats.org/drawingml/2006/main">
          <a:off x="987437" y="2592289"/>
          <a:ext cx="113261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Capital Market Line</a:t>
          </a:r>
        </a:p>
      </cdr:txBody>
    </cdr:sp>
  </cdr:relSizeAnchor>
  <cdr:relSizeAnchor xmlns:cdr="http://schemas.openxmlformats.org/drawingml/2006/chartDrawing">
    <cdr:from>
      <cdr:x>0.40346</cdr:x>
      <cdr:y>0.49755</cdr:y>
    </cdr:from>
    <cdr:to>
      <cdr:x>0.41791</cdr:x>
      <cdr:y>0.52755</cdr:y>
    </cdr:to>
    <cdr:sp macro="" textlink="">
      <cdr:nvSpPr>
        <cdr:cNvPr id="30" name="Oval 29">
          <a:extLst xmlns:a="http://schemas.openxmlformats.org/drawingml/2006/main">
            <a:ext uri="{FF2B5EF4-FFF2-40B4-BE49-F238E27FC236}">
              <a16:creationId xmlns:a16="http://schemas.microsoft.com/office/drawing/2014/main" id="{F7B8FD9F-B487-3741-884B-1FD8ED8D2F0E}"/>
            </a:ext>
          </a:extLst>
        </cdr:cNvPr>
        <cdr:cNvSpPr/>
      </cdr:nvSpPr>
      <cdr:spPr>
        <a:xfrm xmlns:a="http://schemas.openxmlformats.org/drawingml/2006/main">
          <a:off x="3871798" y="2432583"/>
          <a:ext cx="138692" cy="14667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</cdr:x>
      <cdr:y>0.70337</cdr:y>
    </cdr:from>
    <cdr:to>
      <cdr:x>0.09778</cdr:x>
      <cdr:y>0.81266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F9973CA-4739-46B7-592D-D4DF3802741B}"/>
            </a:ext>
          </a:extLst>
        </cdr:cNvPr>
        <cdr:cNvSpPr txBox="1"/>
      </cdr:nvSpPr>
      <cdr:spPr>
        <a:xfrm xmlns:a="http://schemas.openxmlformats.org/drawingml/2006/main">
          <a:off x="0" y="2990943"/>
          <a:ext cx="936104" cy="464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Risk-free asset</a:t>
          </a:r>
        </a:p>
      </cdr:txBody>
    </cdr:sp>
  </cdr:relSizeAnchor>
  <cdr:relSizeAnchor xmlns:cdr="http://schemas.openxmlformats.org/drawingml/2006/chartDrawing">
    <cdr:from>
      <cdr:x>0.05265</cdr:x>
      <cdr:y>0.78804</cdr:y>
    </cdr:from>
    <cdr:to>
      <cdr:x>0.07522</cdr:x>
      <cdr:y>0.82191</cdr:y>
    </cdr:to>
    <cdr:cxnSp macro="">
      <cdr:nvCxnSpPr>
        <cdr:cNvPr id="10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88F1AFD-B603-861E-FA8F-C937DA39E582}"/>
            </a:ext>
          </a:extLst>
        </cdr:cNvPr>
        <cdr:cNvCxnSpPr/>
      </cdr:nvCxnSpPr>
      <cdr:spPr>
        <a:xfrm xmlns:a="http://schemas.openxmlformats.org/drawingml/2006/main">
          <a:off x="504056" y="3350983"/>
          <a:ext cx="216024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0.08665</cdr:x>
      <cdr:y>0.05822</cdr:y>
    </cdr:from>
    <cdr:to>
      <cdr:x>0.92162</cdr:x>
      <cdr:y>0.80648</cdr:y>
    </cdr:to>
    <cdr:cxnSp macro="">
      <cdr:nvCxnSpPr>
        <cdr:cNvPr id="32" name="Straight Connector 23">
          <a:extLst xmlns:a="http://schemas.openxmlformats.org/drawingml/2006/main">
            <a:ext uri="{FF2B5EF4-FFF2-40B4-BE49-F238E27FC236}">
              <a16:creationId xmlns:a16="http://schemas.microsoft.com/office/drawing/2014/main" id="{B4E6F8DA-85E6-3A4A-B521-F3ACC498E2EF}"/>
            </a:ext>
          </a:extLst>
        </cdr:cNvPr>
        <cdr:cNvCxnSpPr/>
      </cdr:nvCxnSpPr>
      <cdr:spPr>
        <a:xfrm xmlns:a="http://schemas.openxmlformats.org/drawingml/2006/main" flipV="1">
          <a:off x="754724" y="216024"/>
          <a:ext cx="7272808" cy="277642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454545">
              <a:alpha val="40000"/>
            </a:srgb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0.50827</cdr:x>
      <cdr:y>0.3105</cdr:y>
    </cdr:from>
    <cdr:to>
      <cdr:x>0.53362</cdr:x>
      <cdr:y>0.39641</cdr:y>
    </cdr:to>
    <cdr:cxnSp macro="">
      <cdr:nvCxnSpPr>
        <cdr:cNvPr id="31" name="Straight Connector 30">
          <a:extLst xmlns:a="http://schemas.openxmlformats.org/drawingml/2006/main">
            <a:ext uri="{FF2B5EF4-FFF2-40B4-BE49-F238E27FC236}">
              <a16:creationId xmlns:a16="http://schemas.microsoft.com/office/drawing/2014/main" id="{CC68CD7F-8793-C44B-8DE0-D346757EDFB2}"/>
            </a:ext>
          </a:extLst>
        </cdr:cNvPr>
        <cdr:cNvCxnSpPr/>
      </cdr:nvCxnSpPr>
      <cdr:spPr>
        <a:xfrm xmlns:a="http://schemas.openxmlformats.org/drawingml/2006/main" flipH="1" flipV="1">
          <a:off x="4427132" y="1152128"/>
          <a:ext cx="220831" cy="3187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0.53272</cdr:x>
      <cdr:y>0.40548</cdr:y>
    </cdr:from>
    <cdr:to>
      <cdr:x>0.53275</cdr:x>
      <cdr:y>0.86982</cdr:y>
    </cdr:to>
    <cdr:cxnSp macro="">
      <cdr:nvCxnSpPr>
        <cdr:cNvPr id="33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A0D9B5C4-97A2-D645-BB5D-DC14D6C92BD8}"/>
            </a:ext>
          </a:extLst>
        </cdr:cNvPr>
        <cdr:cNvCxnSpPr/>
      </cdr:nvCxnSpPr>
      <cdr:spPr>
        <a:xfrm xmlns:a="http://schemas.openxmlformats.org/drawingml/2006/main" flipH="1">
          <a:off x="4614661" y="1866381"/>
          <a:ext cx="260" cy="213733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dk1">
              <a:alpha val="38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0.09534</cdr:x>
      <cdr:y>0.3963</cdr:y>
    </cdr:from>
    <cdr:to>
      <cdr:x>0.52737</cdr:x>
      <cdr:y>0.39673</cdr:y>
    </cdr:to>
    <cdr:cxnSp macro="">
      <cdr:nvCxnSpPr>
        <cdr:cNvPr id="34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F9C59519-8F29-594C-84AA-4D6492196CF1}"/>
            </a:ext>
          </a:extLst>
        </cdr:cNvPr>
        <cdr:cNvCxnSpPr/>
      </cdr:nvCxnSpPr>
      <cdr:spPr>
        <a:xfrm xmlns:a="http://schemas.openxmlformats.org/drawingml/2006/main" flipH="1" flipV="1">
          <a:off x="825806" y="1848460"/>
          <a:ext cx="3742291" cy="201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dk1">
              <a:alpha val="38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0.65383</cdr:x>
      <cdr:y>0.01941</cdr:y>
    </cdr:from>
    <cdr:to>
      <cdr:x>0.80738</cdr:x>
      <cdr:y>0.15073</cdr:y>
    </cdr:to>
    <cdr:sp macro="" textlink="">
      <cdr:nvSpPr>
        <cdr:cNvPr id="39" name="TextBox 38">
          <a:extLst xmlns:a="http://schemas.openxmlformats.org/drawingml/2006/main">
            <a:ext uri="{FF2B5EF4-FFF2-40B4-BE49-F238E27FC236}">
              <a16:creationId xmlns:a16="http://schemas.microsoft.com/office/drawing/2014/main" id="{29F5577A-81D7-A744-AB0B-9F766BDE4BC6}"/>
            </a:ext>
          </a:extLst>
        </cdr:cNvPr>
        <cdr:cNvSpPr txBox="1"/>
      </cdr:nvSpPr>
      <cdr:spPr>
        <a:xfrm xmlns:a="http://schemas.openxmlformats.org/drawingml/2006/main">
          <a:off x="5695021" y="72008"/>
          <a:ext cx="1337459" cy="48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Security Market Line</a:t>
          </a:r>
        </a:p>
      </cdr:txBody>
    </cdr:sp>
  </cdr:relSizeAnchor>
  <cdr:relSizeAnchor xmlns:cdr="http://schemas.openxmlformats.org/drawingml/2006/chartDrawing">
    <cdr:from>
      <cdr:x>0.73974</cdr:x>
      <cdr:y>0.12828</cdr:y>
    </cdr:from>
    <cdr:to>
      <cdr:x>0.75628</cdr:x>
      <cdr:y>0.19407</cdr:y>
    </cdr:to>
    <cdr:cxnSp macro="">
      <cdr:nvCxnSpPr>
        <cdr:cNvPr id="40" name="Straight Connector 39">
          <a:extLst xmlns:a="http://schemas.openxmlformats.org/drawingml/2006/main">
            <a:ext uri="{FF2B5EF4-FFF2-40B4-BE49-F238E27FC236}">
              <a16:creationId xmlns:a16="http://schemas.microsoft.com/office/drawing/2014/main" id="{F08A89D6-307F-7748-8790-0AD126A03A1F}"/>
            </a:ext>
          </a:extLst>
        </cdr:cNvPr>
        <cdr:cNvCxnSpPr/>
      </cdr:nvCxnSpPr>
      <cdr:spPr>
        <a:xfrm xmlns:a="http://schemas.openxmlformats.org/drawingml/2006/main" flipH="1" flipV="1">
          <a:off x="6443356" y="475982"/>
          <a:ext cx="144016" cy="2440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6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>
              <a:defRPr sz="1200"/>
            </a:lvl1pPr>
          </a:lstStyle>
          <a:p>
            <a:fld id="{3325F9F8-5D42-4208-880B-6708BBEBB10A}" type="datetimeFigureOut">
              <a:rPr lang="nl-NL" smtClean="0"/>
              <a:t>04-09-2023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6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r">
              <a:defRPr sz="1200"/>
            </a:lvl1pPr>
          </a:lstStyle>
          <a:p>
            <a:fld id="{5A154748-73CB-46B1-80DC-BF03F067A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2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B064C223-EC3E-429A-AD8F-BB570CF7B08B}" type="datetimeFigureOut">
              <a:rPr lang="nl-NL" smtClean="0"/>
              <a:t>04-09-2023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4" rIns="95549" bIns="4777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49" tIns="47774" rIns="95549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C31C44ED-C4AD-470A-9D13-4854E5C77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95674-3822-4210-B22F-ACD897F2951D}" type="datetime1">
              <a:rPr lang="nl-NL" smtClean="0"/>
              <a:t>04-09-2023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CF7-383F-4E81-9924-63EE2C322453}" type="datetime1">
              <a:rPr lang="nl-NL" smtClean="0"/>
              <a:t>04-09-2023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A17AD36F-11C5-49B6-B051-90CB29CA0AFC}" type="datetime1">
              <a:rPr lang="nl-NL" smtClean="0"/>
              <a:t>04-09-2023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A67-60A5-409E-8DD4-10448592DE6E}" type="datetime1">
              <a:rPr lang="nl-NL" smtClean="0"/>
              <a:t>04-09-2023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839C-F7D6-482F-9F38-C5243D7FA0DC}" type="datetime1">
              <a:rPr lang="nl-NL" smtClean="0"/>
              <a:t>04-09-2023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D75C1-97C5-43AB-A618-A08561DF0A95}" type="datetime1">
              <a:rPr lang="nl-NL" smtClean="0"/>
              <a:t>04-09-2023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9D848-C9A4-4662-BB4F-B0EBAEFE3374}" type="datetime1">
              <a:rPr lang="nl-NL" smtClean="0"/>
              <a:t>04-09-2023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6325-4EE2-417E-871E-643775FE5A8E}" type="datetime1">
              <a:rPr lang="nl-NL" smtClean="0"/>
              <a:t>04-09-2023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E6C7-2C44-47BD-98BE-126A2D60E8B0}" type="datetime1">
              <a:rPr lang="nl-NL" smtClean="0"/>
              <a:t>04-09-2023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902-429F-4875-8F39-5A01A5339B73}" type="datetime1">
              <a:rPr lang="nl-NL" smtClean="0"/>
              <a:t>04-09-2023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F3F8BC0-7C6F-4C14-A98E-54C9DDD88215}" type="datetime1">
              <a:rPr lang="nl-NL" smtClean="0"/>
              <a:t>04-09-2023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940B0-84B5-4EDF-949F-11EBC1AD2493}" type="datetime1">
              <a:rPr lang="nl-NL" smtClean="0"/>
              <a:t>04-09-2023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694" y="3933056"/>
            <a:ext cx="6912768" cy="197281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ea typeface="Arial" charset="0"/>
                <a:cs typeface="Arial" charset="0"/>
              </a:rPr>
              <a:t>Corporate Finance for</a:t>
            </a:r>
            <a:br>
              <a:rPr lang="en-US" sz="3600" b="1" dirty="0">
                <a:ea typeface="Arial" charset="0"/>
                <a:cs typeface="Arial" charset="0"/>
              </a:rPr>
            </a:br>
            <a:r>
              <a:rPr lang="en-US" sz="3600" b="1" dirty="0">
                <a:ea typeface="Arial" charset="0"/>
                <a:cs typeface="Arial" charset="0"/>
              </a:rPr>
              <a:t>Long-Term Value</a:t>
            </a:r>
            <a:br>
              <a:rPr lang="en-US" sz="3600" b="1" dirty="0">
                <a:ea typeface="Arial" charset="0"/>
                <a:cs typeface="Arial" charset="0"/>
              </a:rPr>
            </a:br>
            <a:br>
              <a:rPr lang="en-US" sz="3600" b="1" dirty="0">
                <a:ea typeface="Arial" charset="0"/>
                <a:cs typeface="Arial" charset="0"/>
              </a:rPr>
            </a:br>
            <a:endParaRPr lang="nl-NL" sz="3600" b="1" dirty="0"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5171" y="6021288"/>
            <a:ext cx="8896829" cy="720080"/>
          </a:xfrm>
        </p:spPr>
        <p:txBody>
          <a:bodyPr>
            <a:normAutofit/>
          </a:bodyPr>
          <a:lstStyle/>
          <a:p>
            <a:r>
              <a:rPr lang="en-US" dirty="0"/>
              <a:t>Chapter 12: Risk-return analysis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2839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Variance and standard deviation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10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516698"/>
                <a:ext cx="10391704" cy="4925144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standard statistical measures of the risk probability distribution are variance and standard deviation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The variance of the return distribution is the expected squared deviation from the mean return from previous equation</a:t>
                </a:r>
              </a:p>
              <a:p>
                <a:pPr marL="365760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Arial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The standard deviation is simply the square root of the variance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𝑆𝐷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𝑉𝑎𝑟</m:t>
                          </m:r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The standard deviation can predict future values with a certain confidence level (about 68% for 1 standard deviation)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In finance, this standard deviation is also called the volatility of a stock</a:t>
                </a:r>
                <a:endParaRPr lang="en-US" sz="20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sz="1700" dirty="0">
                  <a:latin typeface="Arial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516698"/>
                <a:ext cx="10391704" cy="49251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41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variance and volatility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11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516698"/>
                <a:ext cx="10391704" cy="5008646"/>
              </a:xfrm>
            </p:spPr>
            <p:txBody>
              <a:bodyPr>
                <a:normAutofit fontScale="92500" lnSpcReduction="10000"/>
              </a:bodyPr>
              <a:lstStyle/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GB" sz="1800" b="1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Problem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GB" sz="18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Suppose stock X is equally likely to have a 20% return or a -10% return. What are the stock’s expected return and volatility?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GB" sz="4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expected return is calculated by taking the weighted average of possible returns: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𝛦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=50%∙0.20+50%∙−0.10=5.0%</m:t>
                      </m:r>
                    </m:oMath>
                  </m:oMathPara>
                </a14:m>
                <a:endParaRPr lang="en-US" sz="2000" dirty="0">
                  <a:latin typeface="Arial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GB" sz="18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The variance of stock X:  </a:t>
                </a:r>
                <a:endParaRPr lang="en-US" sz="2000" i="1" dirty="0"/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=0.50∙(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0.20−0.05)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+0.50∙(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−0.10−0.05)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𝟐𝟐𝟓</m:t>
                      </m:r>
                    </m:oMath>
                  </m:oMathPara>
                </a14:m>
                <a:endParaRPr lang="en-GB" sz="2000" b="1" dirty="0"/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volatility of stock X is the square root of the variance: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2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0.0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22</m:t>
                        </m:r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e>
                    </m:rad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2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𝟏𝟓</m:t>
                    </m:r>
                    <m:r>
                      <a:rPr lang="en-GB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GB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sz="16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sz="1700" dirty="0">
                  <a:latin typeface="Arial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516698"/>
                <a:ext cx="10391704" cy="5008646"/>
              </a:xfrm>
              <a:blipFill>
                <a:blip r:embed="rId2"/>
                <a:stretch>
                  <a:fillRect r="-977" b="-154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84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Historical returns and historical volatility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20244" y="1510721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As the future probability distribution of returns is not known, investors use historical returns to calculate the expected return and volatility of assets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The underlying assumption is that the volatility of historical return patterns provides a good indicator or proxy of future risk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changes at companies and in the wider economy, including sustainability trends, violate this assumption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D459B5-CCBE-A0CA-C7B9-B1BF2DF22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69363"/>
              </p:ext>
            </p:extLst>
          </p:nvPr>
        </p:nvGraphicFramePr>
        <p:xfrm>
          <a:off x="711200" y="4437112"/>
          <a:ext cx="6048671" cy="1599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685">
                  <a:extLst>
                    <a:ext uri="{9D8B030D-6E8A-4147-A177-3AD203B41FA5}">
                      <a16:colId xmlns:a16="http://schemas.microsoft.com/office/drawing/2014/main" val="1841757290"/>
                    </a:ext>
                  </a:extLst>
                </a:gridCol>
                <a:gridCol w="2070493">
                  <a:extLst>
                    <a:ext uri="{9D8B030D-6E8A-4147-A177-3AD203B41FA5}">
                      <a16:colId xmlns:a16="http://schemas.microsoft.com/office/drawing/2014/main" val="1505375522"/>
                    </a:ext>
                  </a:extLst>
                </a:gridCol>
                <a:gridCol w="2070493">
                  <a:extLst>
                    <a:ext uri="{9D8B030D-6E8A-4147-A177-3AD203B41FA5}">
                      <a16:colId xmlns:a16="http://schemas.microsoft.com/office/drawing/2014/main" val="155617498"/>
                    </a:ext>
                  </a:extLst>
                </a:gridCol>
              </a:tblGrid>
              <a:tr h="4689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class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annual return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deviation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3574396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Treasury bills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61241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bonds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08242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S&amp;P 500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44813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stocks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074291"/>
                  </a:ext>
                </a:extLst>
              </a:tr>
            </a:tbl>
          </a:graphicData>
        </a:graphic>
      </p:graphicFrame>
      <p:sp>
        <p:nvSpPr>
          <p:cNvPr id="6" name="Tekstvak 17">
            <a:extLst>
              <a:ext uri="{FF2B5EF4-FFF2-40B4-BE49-F238E27FC236}">
                <a16:creationId xmlns:a16="http://schemas.microsoft.com/office/drawing/2014/main" id="{B543086D-7E1C-DA4E-7637-79DED4677A01}"/>
              </a:ext>
            </a:extLst>
          </p:cNvPr>
          <p:cNvSpPr txBox="1"/>
          <p:nvPr/>
        </p:nvSpPr>
        <p:spPr>
          <a:xfrm>
            <a:off x="711200" y="6044167"/>
            <a:ext cx="5004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Average annual returns and volatility for the United States, from 1926 to 2017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Source: Berk and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DeMarzo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(2020)</a:t>
            </a:r>
          </a:p>
        </p:txBody>
      </p:sp>
      <p:sp>
        <p:nvSpPr>
          <p:cNvPr id="7" name="Tekstvak 17">
            <a:extLst>
              <a:ext uri="{FF2B5EF4-FFF2-40B4-BE49-F238E27FC236}">
                <a16:creationId xmlns:a16="http://schemas.microsoft.com/office/drawing/2014/main" id="{C28F3ABD-1264-0DEE-0B97-3803C4B5F7B0}"/>
              </a:ext>
            </a:extLst>
          </p:cNvPr>
          <p:cNvSpPr txBox="1"/>
          <p:nvPr/>
        </p:nvSpPr>
        <p:spPr>
          <a:xfrm>
            <a:off x="6960349" y="6027251"/>
            <a:ext cx="4171164" cy="297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stocks are far riskier (higher volatility)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17">
            <a:extLst>
              <a:ext uri="{FF2B5EF4-FFF2-40B4-BE49-F238E27FC236}">
                <a16:creationId xmlns:a16="http://schemas.microsoft.com/office/drawing/2014/main" id="{9F70C6A3-1EE7-2ABA-F80F-78736C113B59}"/>
              </a:ext>
            </a:extLst>
          </p:cNvPr>
          <p:cNvSpPr txBox="1"/>
          <p:nvPr/>
        </p:nvSpPr>
        <p:spPr>
          <a:xfrm>
            <a:off x="6961168" y="5236664"/>
            <a:ext cx="4171164" cy="297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S&amp;P 500 covers large companies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237C2B5-5CC2-6E5B-B4D9-3472B7B13AB9}"/>
              </a:ext>
            </a:extLst>
          </p:cNvPr>
          <p:cNvSpPr/>
          <p:nvPr/>
        </p:nvSpPr>
        <p:spPr>
          <a:xfrm rot="20665621" flipH="1">
            <a:off x="6082220" y="5409535"/>
            <a:ext cx="864586" cy="2252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A369F5B-7E1F-D11F-0BF9-14A20354D289}"/>
              </a:ext>
            </a:extLst>
          </p:cNvPr>
          <p:cNvSpPr/>
          <p:nvPr/>
        </p:nvSpPr>
        <p:spPr>
          <a:xfrm rot="717844" flipH="1">
            <a:off x="6081810" y="5931561"/>
            <a:ext cx="864586" cy="2252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1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Historical returns and historical volatility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13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522648"/>
                <a:ext cx="5999216" cy="510675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relationship between higher reward and higher risk is more or less linear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ills are seen as a risk-free asset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 expected return in excess of the bill rate is the risk premium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𝑅𝑃</m:t>
                    </m:r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that investors receive for holding a risky asset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𝑅𝑃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]−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7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risk premium for large companies (in the S&amp;P500) is about 8% = 12% - 4%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Remember this high number of 8% is from the 1926-2017 period with high returns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522648"/>
                <a:ext cx="5999216" cy="5106752"/>
              </a:xfrm>
              <a:blipFill>
                <a:blip r:embed="rId2"/>
                <a:stretch>
                  <a:fillRect l="-211" r="-21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Grafiek 3">
            <a:extLst>
              <a:ext uri="{FF2B5EF4-FFF2-40B4-BE49-F238E27FC236}">
                <a16:creationId xmlns:a16="http://schemas.microsoft.com/office/drawing/2014/main" id="{255E5BAC-7FC8-D471-8254-239C9AC08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12365"/>
              </p:ext>
            </p:extLst>
          </p:nvPr>
        </p:nvGraphicFramePr>
        <p:xfrm>
          <a:off x="6816080" y="1700808"/>
          <a:ext cx="4665482" cy="375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Rechte verbindingslijn 4">
            <a:extLst>
              <a:ext uri="{FF2B5EF4-FFF2-40B4-BE49-F238E27FC236}">
                <a16:creationId xmlns:a16="http://schemas.microsoft.com/office/drawing/2014/main" id="{1F625362-D8BF-D3E6-EC44-E527BCFAC233}"/>
              </a:ext>
            </a:extLst>
          </p:cNvPr>
          <p:cNvCxnSpPr>
            <a:cxnSpLocks/>
          </p:cNvCxnSpPr>
          <p:nvPr/>
        </p:nvCxnSpPr>
        <p:spPr>
          <a:xfrm flipV="1">
            <a:off x="7680176" y="1988840"/>
            <a:ext cx="3456384" cy="2448272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17">
            <a:extLst>
              <a:ext uri="{FF2B5EF4-FFF2-40B4-BE49-F238E27FC236}">
                <a16:creationId xmlns:a16="http://schemas.microsoft.com/office/drawing/2014/main" id="{0BF772E1-053A-89FF-A2B3-FE1DF2966B0D}"/>
              </a:ext>
            </a:extLst>
          </p:cNvPr>
          <p:cNvSpPr txBox="1"/>
          <p:nvPr/>
        </p:nvSpPr>
        <p:spPr>
          <a:xfrm>
            <a:off x="6905920" y="5536758"/>
            <a:ext cx="5004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Average annual returns and volatility for the United States, from 1926 to 2017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Source: Berk and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DeMarzo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59435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Stock performance vs. government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2199" y="1589314"/>
            <a:ext cx="31909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Arial" charset="0"/>
              </a:rPr>
              <a:t>US stocks have outperformed US bonds in every 30-year period since 1850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charset="0"/>
                <a:ea typeface="Calibri" panose="020F0502020204030204" pitchFamily="34" charset="0"/>
                <a:cs typeface="Arial" charset="0"/>
              </a:rPr>
              <a:t>Neared zero in the Great Depression of the 1930s and the Global Financial Crisis of 2008-2009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02451D-FC96-F1E7-18AF-9A5DE174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72" y="1780703"/>
            <a:ext cx="7772400" cy="47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8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Diversification of financial risk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hedge against risk, an investor may want to diversify its stock holdings in an investment portfolio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Classical example: hold stock in an umbrella company and in an ice cream company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Arial" charset="0"/>
                <a:ea typeface="Calibri" panose="020F0502020204030204" pitchFamily="34" charset="0"/>
                <a:cs typeface="Arial" charset="0"/>
              </a:rPr>
              <a:t>The risk of fluctuating stock prices can be split into:</a:t>
            </a:r>
          </a:p>
          <a:p>
            <a:pPr lvl="1">
              <a:lnSpc>
                <a:spcPct val="150000"/>
              </a:lnSpc>
            </a:pPr>
            <a:r>
              <a:rPr lang="en-GB" sz="1700" b="1" dirty="0">
                <a:latin typeface="Arial" charset="0"/>
                <a:ea typeface="Calibri" panose="020F0502020204030204" pitchFamily="34" charset="0"/>
                <a:cs typeface="Arial" charset="0"/>
              </a:rPr>
              <a:t>Firm-specific risk </a:t>
            </a:r>
            <a:r>
              <a:rPr lang="en-GB" sz="1700" dirty="0">
                <a:latin typeface="Arial" charset="0"/>
                <a:ea typeface="Calibri" panose="020F0502020204030204" pitchFamily="34" charset="0"/>
                <a:cs typeface="Arial" charset="0"/>
              </a:rPr>
              <a:t>(idiosyncratic risk): unique to the company and can be diversified in a portfolio</a:t>
            </a:r>
          </a:p>
          <a:p>
            <a:pPr lvl="1">
              <a:lnSpc>
                <a:spcPct val="150000"/>
              </a:lnSpc>
            </a:pPr>
            <a:r>
              <a:rPr lang="en-GB" sz="1700" b="1" dirty="0">
                <a:effectLst/>
                <a:latin typeface="Arial" charset="0"/>
                <a:ea typeface="Calibri" panose="020F0502020204030204" pitchFamily="34" charset="0"/>
                <a:cs typeface="Arial" charset="0"/>
              </a:rPr>
              <a:t>Market risk</a:t>
            </a:r>
            <a:r>
              <a:rPr lang="en-GB" sz="1700" dirty="0">
                <a:effectLst/>
                <a:latin typeface="Arial" charset="0"/>
                <a:ea typeface="Calibri" panose="020F0502020204030204" pitchFamily="34" charset="0"/>
                <a:cs typeface="Arial" charset="0"/>
              </a:rPr>
              <a:t> (systematic risk): </a:t>
            </a:r>
            <a:r>
              <a:rPr lang="en-GB" sz="1700" dirty="0">
                <a:latin typeface="Arial" charset="0"/>
                <a:ea typeface="Calibri" panose="020F0502020204030204" pitchFamily="34" charset="0"/>
                <a:cs typeface="Arial" charset="0"/>
              </a:rPr>
              <a:t>common to all companies and cannot be diversified</a:t>
            </a:r>
          </a:p>
          <a:p>
            <a:pPr lvl="2">
              <a:lnSpc>
                <a:spcPct val="150000"/>
              </a:lnSpc>
            </a:pPr>
            <a:r>
              <a:rPr lang="en-GB" sz="1400" dirty="0">
                <a:latin typeface="Arial" charset="0"/>
                <a:ea typeface="Calibri" panose="020F0502020204030204" pitchFamily="34" charset="0"/>
                <a:cs typeface="Arial" charset="0"/>
              </a:rPr>
              <a:t>Example of the business cycle: in a downturn almost all companies will have lower returns</a:t>
            </a:r>
          </a:p>
          <a:p>
            <a:pPr lvl="2">
              <a:lnSpc>
                <a:spcPct val="150000"/>
              </a:lnSpc>
            </a:pPr>
            <a:r>
              <a:rPr lang="en-GB" sz="1400" dirty="0">
                <a:latin typeface="Arial" charset="0"/>
                <a:ea typeface="Calibri" panose="020F0502020204030204" pitchFamily="34" charset="0"/>
                <a:cs typeface="Arial" charset="0"/>
              </a:rPr>
              <a:t>Only market risk is priced in financial markets, as systematic risk cannot be diversified away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How many stocks do you need for a diversified portfolio?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Calibri" panose="020F0502020204030204" pitchFamily="34" charset="0"/>
                <a:cs typeface="Arial" charset="0"/>
              </a:rPr>
              <a:t>Statman (2004) shows that a well-diversified stock portfolio needs to include just 50 to 100 stocks to eliminate firm-specific or idiosyncratic variance of stock returns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GB" sz="17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8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Diversification of financial risk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smaller benefits of diversification beyond those 100 stocks, but they are exhausted when the number of stocks surpasses 300 stocks </a:t>
            </a:r>
            <a:endParaRPr lang="en-GB" sz="20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GB" sz="17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6A2BA3-FE6D-2DE6-8380-D0C8685063C5}"/>
              </a:ext>
            </a:extLst>
          </p:cNvPr>
          <p:cNvGrpSpPr/>
          <p:nvPr/>
        </p:nvGrpSpPr>
        <p:grpSpPr>
          <a:xfrm>
            <a:off x="2855640" y="1869403"/>
            <a:ext cx="11197182" cy="4608534"/>
            <a:chOff x="1919536" y="1938851"/>
            <a:chExt cx="11197182" cy="460853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AA57E5E-1F5B-B222-C4C6-836D6A016042}"/>
                </a:ext>
              </a:extLst>
            </p:cNvPr>
            <p:cNvSpPr/>
            <p:nvPr/>
          </p:nvSpPr>
          <p:spPr>
            <a:xfrm rot="10800000">
              <a:off x="2572211" y="1938851"/>
              <a:ext cx="1735135" cy="2552912"/>
            </a:xfrm>
            <a:prstGeom prst="arc">
              <a:avLst>
                <a:gd name="adj1" fmla="val 16871125"/>
                <a:gd name="adj2" fmla="val 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7E8CFF86-C714-E04D-152F-3DCC3A97520E}"/>
                </a:ext>
              </a:extLst>
            </p:cNvPr>
            <p:cNvSpPr/>
            <p:nvPr/>
          </p:nvSpPr>
          <p:spPr>
            <a:xfrm rot="10800000">
              <a:off x="2939904" y="3418731"/>
              <a:ext cx="10176814" cy="1557355"/>
            </a:xfrm>
            <a:prstGeom prst="arc">
              <a:avLst>
                <a:gd name="adj1" fmla="val 16728406"/>
                <a:gd name="adj2" fmla="val 21513116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0C71E54-5564-5A01-0C97-4299AEE56679}"/>
                </a:ext>
              </a:extLst>
            </p:cNvPr>
            <p:cNvCxnSpPr/>
            <p:nvPr/>
          </p:nvCxnSpPr>
          <p:spPr>
            <a:xfrm>
              <a:off x="2485703" y="3175635"/>
              <a:ext cx="0" cy="263225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99F98B8-3185-1D11-EB99-ACF2FCA8A330}"/>
                </a:ext>
              </a:extLst>
            </p:cNvPr>
            <p:cNvCxnSpPr>
              <a:cxnSpLocks/>
            </p:cNvCxnSpPr>
            <p:nvPr/>
          </p:nvCxnSpPr>
          <p:spPr>
            <a:xfrm>
              <a:off x="2461320" y="5807891"/>
              <a:ext cx="550688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840AFF-DD15-1411-ADB6-6909C00F495B}"/>
                </a:ext>
              </a:extLst>
            </p:cNvPr>
            <p:cNvSpPr txBox="1"/>
            <p:nvPr/>
          </p:nvSpPr>
          <p:spPr>
            <a:xfrm>
              <a:off x="2009318" y="3028821"/>
              <a:ext cx="433132" cy="2803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1.0</a:t>
              </a:r>
            </a:p>
            <a:p>
              <a:pPr>
                <a:lnSpc>
                  <a:spcPct val="200000"/>
                </a:lnSpc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0.8</a:t>
              </a:r>
            </a:p>
            <a:p>
              <a:pPr>
                <a:lnSpc>
                  <a:spcPct val="200000"/>
                </a:lnSpc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0.6</a:t>
              </a:r>
            </a:p>
            <a:p>
              <a:pPr>
                <a:lnSpc>
                  <a:spcPct val="200000"/>
                </a:lnSpc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  <a:p>
              <a:pPr>
                <a:lnSpc>
                  <a:spcPct val="200000"/>
                </a:lnSpc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  <a:p>
              <a:pPr>
                <a:lnSpc>
                  <a:spcPct val="200000"/>
                </a:lnSpc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0</a:t>
              </a:r>
            </a:p>
          </p:txBody>
        </p:sp>
        <p:sp>
          <p:nvSpPr>
            <p:cNvPr id="9" name="TextBox 85">
              <a:extLst>
                <a:ext uri="{FF2B5EF4-FFF2-40B4-BE49-F238E27FC236}">
                  <a16:creationId xmlns:a16="http://schemas.microsoft.com/office/drawing/2014/main" id="{2617A77A-11F8-33CD-8545-618478784DA3}"/>
                </a:ext>
              </a:extLst>
            </p:cNvPr>
            <p:cNvSpPr txBox="1"/>
            <p:nvPr/>
          </p:nvSpPr>
          <p:spPr>
            <a:xfrm>
              <a:off x="1919536" y="2819656"/>
              <a:ext cx="2561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Standard deviation of portfolio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85">
              <a:extLst>
                <a:ext uri="{FF2B5EF4-FFF2-40B4-BE49-F238E27FC236}">
                  <a16:creationId xmlns:a16="http://schemas.microsoft.com/office/drawing/2014/main" id="{8BA96F96-D4B1-A6A9-DB63-FD92BE9ACBB1}"/>
                </a:ext>
              </a:extLst>
            </p:cNvPr>
            <p:cNvSpPr txBox="1"/>
            <p:nvPr/>
          </p:nvSpPr>
          <p:spPr>
            <a:xfrm>
              <a:off x="5575395" y="6239608"/>
              <a:ext cx="2452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Number of stocks in portfolio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49">
              <a:extLst>
                <a:ext uri="{FF2B5EF4-FFF2-40B4-BE49-F238E27FC236}">
                  <a16:creationId xmlns:a16="http://schemas.microsoft.com/office/drawing/2014/main" id="{443D558B-2274-E374-8819-94AC1EC9C4C8}"/>
                </a:ext>
              </a:extLst>
            </p:cNvPr>
            <p:cNvCxnSpPr>
              <a:cxnSpLocks/>
            </p:cNvCxnSpPr>
            <p:nvPr/>
          </p:nvCxnSpPr>
          <p:spPr>
            <a:xfrm>
              <a:off x="2503302" y="5032372"/>
              <a:ext cx="5392898" cy="36026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ijl omhoog en omlaag 9">
              <a:extLst>
                <a:ext uri="{FF2B5EF4-FFF2-40B4-BE49-F238E27FC236}">
                  <a16:creationId xmlns:a16="http://schemas.microsoft.com/office/drawing/2014/main" id="{415ACC2F-74CD-97A3-1620-7EF37ED2F4AA}"/>
                </a:ext>
              </a:extLst>
            </p:cNvPr>
            <p:cNvSpPr/>
            <p:nvPr/>
          </p:nvSpPr>
          <p:spPr>
            <a:xfrm>
              <a:off x="4059808" y="5048425"/>
              <a:ext cx="174660" cy="725186"/>
            </a:xfrm>
            <a:prstGeom prst="up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FF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kstvak 11">
              <a:extLst>
                <a:ext uri="{FF2B5EF4-FFF2-40B4-BE49-F238E27FC236}">
                  <a16:creationId xmlns:a16="http://schemas.microsoft.com/office/drawing/2014/main" id="{BB46D09E-817C-7E29-E3D5-25E7622BA1B4}"/>
                </a:ext>
              </a:extLst>
            </p:cNvPr>
            <p:cNvSpPr txBox="1"/>
            <p:nvPr/>
          </p:nvSpPr>
          <p:spPr>
            <a:xfrm>
              <a:off x="4268498" y="5251675"/>
              <a:ext cx="105990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Market risk</a:t>
              </a:r>
            </a:p>
          </p:txBody>
        </p:sp>
        <p:sp>
          <p:nvSpPr>
            <p:cNvPr id="15" name="Tekstvak 20">
              <a:extLst>
                <a:ext uri="{FF2B5EF4-FFF2-40B4-BE49-F238E27FC236}">
                  <a16:creationId xmlns:a16="http://schemas.microsoft.com/office/drawing/2014/main" id="{E25C08A8-5149-9304-D3EE-F6693A7F625E}"/>
                </a:ext>
              </a:extLst>
            </p:cNvPr>
            <p:cNvSpPr txBox="1"/>
            <p:nvPr/>
          </p:nvSpPr>
          <p:spPr>
            <a:xfrm>
              <a:off x="3044762" y="3844846"/>
              <a:ext cx="151836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Firm specific risk</a:t>
              </a:r>
            </a:p>
          </p:txBody>
        </p:sp>
        <p:sp>
          <p:nvSpPr>
            <p:cNvPr id="14" name="Pijl omlaag 13">
              <a:extLst>
                <a:ext uri="{FF2B5EF4-FFF2-40B4-BE49-F238E27FC236}">
                  <a16:creationId xmlns:a16="http://schemas.microsoft.com/office/drawing/2014/main" id="{ECF1EC61-E5D8-B100-EAE6-4D84FC82F6F7}"/>
                </a:ext>
              </a:extLst>
            </p:cNvPr>
            <p:cNvSpPr/>
            <p:nvPr/>
          </p:nvSpPr>
          <p:spPr>
            <a:xfrm rot="2243212">
              <a:off x="3011377" y="4118279"/>
              <a:ext cx="245146" cy="686559"/>
            </a:xfrm>
            <a:prstGeom prst="downArrow">
              <a:avLst>
                <a:gd name="adj1" fmla="val 18915"/>
                <a:gd name="adj2" fmla="val 50000"/>
              </a:avLst>
            </a:prstGeom>
            <a:gradFill>
              <a:gsLst>
                <a:gs pos="0">
                  <a:srgbClr val="FF0000"/>
                </a:gs>
                <a:gs pos="100000">
                  <a:srgbClr val="FF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6FEE54-4C26-121F-DBBD-918EE9F3CE6B}"/>
                </a:ext>
              </a:extLst>
            </p:cNvPr>
            <p:cNvSpPr txBox="1"/>
            <p:nvPr/>
          </p:nvSpPr>
          <p:spPr>
            <a:xfrm>
              <a:off x="2503302" y="5858336"/>
              <a:ext cx="6029671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0          50          100          150          200          250          300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398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Portfolio return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C8F9304F-0ED3-D21C-4DD7-0714964BB2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864" y="1516698"/>
                <a:ext cx="10391704" cy="492514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expected portfolio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 a weighted combination of individual stock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with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for each stock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GB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derivation of portfolio risk is more difficult than for portfolio return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Only when stocks are fully correlated can we take the average of the individual standard deviations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 practice, most stocks have a correlation of less than 1: </a:t>
                </a:r>
                <a:r>
                  <a:rPr lang="en-GB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GB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Stocks can even be negatively correlated: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−1≤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GB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GB" sz="17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C8F9304F-0ED3-D21C-4DD7-0714964BB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64" y="1516698"/>
                <a:ext cx="10391704" cy="4925144"/>
              </a:xfrm>
              <a:prstGeom prst="rect">
                <a:avLst/>
              </a:prstGeom>
              <a:blipFill>
                <a:blip r:embed="rId2"/>
                <a:stretch>
                  <a:fillRect l="-117" b="-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37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Portfolio variance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18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C8F9304F-0ED3-D21C-4DD7-0714964BB2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864" y="1516698"/>
                <a:ext cx="10391704" cy="4925144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portfolio variance is made up of the variance of the individual stocks and the covariance between the individual stocks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covariance between two stocks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the product of the correlation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the two standard deviations: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7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Portfolio variance: 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+2∙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variance of two stocks + covariance between stocks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standard deviation of a portfolio is the square root of the portfolio’s variance</a:t>
                </a:r>
              </a:p>
              <a:p>
                <a:pPr lvl="1">
                  <a:lnSpc>
                    <a:spcPct val="150000"/>
                  </a:lnSpc>
                </a:pPr>
                <a:endParaRPr lang="en-GB" sz="17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C8F9304F-0ED3-D21C-4DD7-0714964BB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64" y="1516698"/>
                <a:ext cx="10391704" cy="4925144"/>
              </a:xfrm>
              <a:prstGeom prst="rect">
                <a:avLst/>
              </a:prstGeom>
              <a:blipFill>
                <a:blip r:embed="rId2"/>
                <a:stretch>
                  <a:fillRect l="-880" r="-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75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Variance of large portfolios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19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C8F9304F-0ED3-D21C-4DD7-0714964BB2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1542526"/>
                <a:ext cx="10945216" cy="5086874"/>
              </a:xfrm>
              <a:prstGeom prst="rect">
                <a:avLst/>
              </a:prstGeom>
            </p:spPr>
            <p:txBody>
              <a:bodyPr vert="horz">
                <a:normAutofit fontScale="85000" lnSpcReduction="1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GB" sz="2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 derive the general formula for the variance of a portfolio with </a:t>
                </a:r>
                <a14:m>
                  <m:oMath xmlns:m="http://schemas.openxmlformats.org/officeDocument/2006/math">
                    <m:r>
                      <a:rPr lang="en-GB" sz="2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GB" sz="2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stocks: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weight of each stock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1900" dirty="0">
                  <a:latin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 cells with the variance of each stock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900" i="1">
                        <a:latin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GB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1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1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remaining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GB" sz="1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cells contain the covariances </a:t>
                </a:r>
                <a:br>
                  <a:rPr lang="en-GB" sz="1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GB" sz="1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between stocks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GB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GB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GB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9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)∙</m:t>
                      </m:r>
                      <m:sSup>
                        <m:sSup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buNone/>
                </a:pPr>
                <a:r>
                  <a:rPr lang="en-GB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Sup>
                      <m:sSub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GB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x  average variance  +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x  average covariance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 the number of stocks in the portfolio N increases, the portfolio variance becomes the average covariance of the stocks in the portfolio and </a:t>
                </a:r>
                <a:r>
                  <a:rPr lang="en-GB" sz="21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correlation of each stock to the portfolio determines its contribution to overall portfolio risk</a:t>
                </a:r>
                <a:r>
                  <a:rPr lang="en-GB" sz="2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 core of portfolio diversification</a:t>
                </a:r>
                <a:endParaRPr lang="en-GB" sz="18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C8F9304F-0ED3-D21C-4DD7-0714964BB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542526"/>
                <a:ext cx="10945216" cy="5086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 4">
            <a:extLst>
              <a:ext uri="{FF2B5EF4-FFF2-40B4-BE49-F238E27FC236}">
                <a16:creationId xmlns:a16="http://schemas.microsoft.com/office/drawing/2014/main" id="{0D82B99D-3CA0-8190-B334-DDC208A85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01063"/>
              </p:ext>
            </p:extLst>
          </p:nvPr>
        </p:nvGraphicFramePr>
        <p:xfrm>
          <a:off x="7509793" y="2064656"/>
          <a:ext cx="3704210" cy="2303437"/>
        </p:xfrm>
        <a:graphic>
          <a:graphicData uri="http://schemas.openxmlformats.org/drawingml/2006/table">
            <a:tbl>
              <a:tblPr firstRow="1" firstCol="1" bandRow="1"/>
              <a:tblGrid>
                <a:gridCol w="462824">
                  <a:extLst>
                    <a:ext uri="{9D8B030D-6E8A-4147-A177-3AD203B41FA5}">
                      <a16:colId xmlns:a16="http://schemas.microsoft.com/office/drawing/2014/main" val="1614775883"/>
                    </a:ext>
                  </a:extLst>
                </a:gridCol>
                <a:gridCol w="462824">
                  <a:extLst>
                    <a:ext uri="{9D8B030D-6E8A-4147-A177-3AD203B41FA5}">
                      <a16:colId xmlns:a16="http://schemas.microsoft.com/office/drawing/2014/main" val="2080889345"/>
                    </a:ext>
                  </a:extLst>
                </a:gridCol>
                <a:gridCol w="462824">
                  <a:extLst>
                    <a:ext uri="{9D8B030D-6E8A-4147-A177-3AD203B41FA5}">
                      <a16:colId xmlns:a16="http://schemas.microsoft.com/office/drawing/2014/main" val="224504128"/>
                    </a:ext>
                  </a:extLst>
                </a:gridCol>
                <a:gridCol w="462824">
                  <a:extLst>
                    <a:ext uri="{9D8B030D-6E8A-4147-A177-3AD203B41FA5}">
                      <a16:colId xmlns:a16="http://schemas.microsoft.com/office/drawing/2014/main" val="201461487"/>
                    </a:ext>
                  </a:extLst>
                </a:gridCol>
                <a:gridCol w="462824">
                  <a:extLst>
                    <a:ext uri="{9D8B030D-6E8A-4147-A177-3AD203B41FA5}">
                      <a16:colId xmlns:a16="http://schemas.microsoft.com/office/drawing/2014/main" val="3141576892"/>
                    </a:ext>
                  </a:extLst>
                </a:gridCol>
                <a:gridCol w="462824">
                  <a:extLst>
                    <a:ext uri="{9D8B030D-6E8A-4147-A177-3AD203B41FA5}">
                      <a16:colId xmlns:a16="http://schemas.microsoft.com/office/drawing/2014/main" val="3796984578"/>
                    </a:ext>
                  </a:extLst>
                </a:gridCol>
                <a:gridCol w="463633">
                  <a:extLst>
                    <a:ext uri="{9D8B030D-6E8A-4147-A177-3AD203B41FA5}">
                      <a16:colId xmlns:a16="http://schemas.microsoft.com/office/drawing/2014/main" val="863442679"/>
                    </a:ext>
                  </a:extLst>
                </a:gridCol>
                <a:gridCol w="463633">
                  <a:extLst>
                    <a:ext uri="{9D8B030D-6E8A-4147-A177-3AD203B41FA5}">
                      <a16:colId xmlns:a16="http://schemas.microsoft.com/office/drawing/2014/main" val="2324899525"/>
                    </a:ext>
                  </a:extLst>
                </a:gridCol>
              </a:tblGrid>
              <a:tr h="355589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Stock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59288"/>
                  </a:ext>
                </a:extLst>
              </a:tr>
              <a:tr h="278264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Stock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4572962"/>
                  </a:ext>
                </a:extLst>
              </a:tr>
              <a:tr h="2782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241725"/>
                  </a:ext>
                </a:extLst>
              </a:tr>
              <a:tr h="2782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732577"/>
                  </a:ext>
                </a:extLst>
              </a:tr>
              <a:tr h="2782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723200"/>
                  </a:ext>
                </a:extLst>
              </a:tr>
              <a:tr h="2782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12137"/>
                  </a:ext>
                </a:extLst>
              </a:tr>
              <a:tr h="2782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808664"/>
                  </a:ext>
                </a:extLst>
              </a:tr>
              <a:tr h="2782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162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98CA2D-0C5E-47F6-CAA5-6735820DC0D9}"/>
              </a:ext>
            </a:extLst>
          </p:cNvPr>
          <p:cNvSpPr txBox="1"/>
          <p:nvPr/>
        </p:nvSpPr>
        <p:spPr>
          <a:xfrm>
            <a:off x="8254077" y="4428558"/>
            <a:ext cx="3245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Adapted from Brealey, Myers, Allen and Edmans (2022)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D8A3A71-731F-0FFA-EDB3-184B2967185A}"/>
              </a:ext>
            </a:extLst>
          </p:cNvPr>
          <p:cNvSpPr/>
          <p:nvPr/>
        </p:nvSpPr>
        <p:spPr>
          <a:xfrm>
            <a:off x="6536798" y="2782385"/>
            <a:ext cx="1368152" cy="14880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437631-13F5-3EE9-0229-7D50478C4FBA}"/>
                  </a:ext>
                </a:extLst>
              </p:cNvPr>
              <p:cNvSpPr txBox="1"/>
              <p:nvPr/>
            </p:nvSpPr>
            <p:spPr>
              <a:xfrm>
                <a:off x="6247039" y="2505386"/>
                <a:ext cx="200920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shaded diagonal cells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437631-13F5-3EE9-0229-7D50478C4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039" y="2505386"/>
                <a:ext cx="2009201" cy="276999"/>
              </a:xfrm>
              <a:prstGeom prst="rect">
                <a:avLst/>
              </a:prstGeom>
              <a:blipFill>
                <a:blip r:embed="rId3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99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A61CE-6D9E-7B18-0367-09C55388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CA5E-2706-BA1C-17AF-A2474FC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608138"/>
            <a:ext cx="10160000" cy="990600"/>
          </a:xfrm>
        </p:spPr>
        <p:txBody>
          <a:bodyPr>
            <a:noAutofit/>
          </a:bodyPr>
          <a:lstStyle/>
          <a:p>
            <a:r>
              <a:rPr lang="en-GB" sz="2800" dirty="0"/>
              <a:t>Chapter 12: Risk-return analysis</a:t>
            </a:r>
            <a:endParaRPr lang="nl-NL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FABC6-EE75-7B9E-A76C-CF5DBC46E5C6}"/>
              </a:ext>
            </a:extLst>
          </p:cNvPr>
          <p:cNvSpPr txBox="1">
            <a:spLocks/>
          </p:cNvSpPr>
          <p:nvPr/>
        </p:nvSpPr>
        <p:spPr>
          <a:xfrm>
            <a:off x="8760296" y="1169114"/>
            <a:ext cx="3225340" cy="648072"/>
          </a:xfrm>
          <a:prstGeom prst="rect">
            <a:avLst/>
          </a:prstGeom>
          <a:solidFill>
            <a:srgbClr val="2683C6"/>
          </a:solidFill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Part 4: Risk, return and impact</a:t>
            </a:r>
            <a:endParaRPr lang="nl-NL" sz="20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0DAF-01BF-3CBC-55E4-CC25D15FB64F}"/>
              </a:ext>
            </a:extLst>
          </p:cNvPr>
          <p:cNvSpPr/>
          <p:nvPr/>
        </p:nvSpPr>
        <p:spPr>
          <a:xfrm>
            <a:off x="1828800" y="1600200"/>
            <a:ext cx="10363200" cy="233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Asset Pricing Model (CAPM)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169032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risk-return measures and the principles of portfolio diversification provide the building blocks for the Capital Asset Pricing Model (CAPM)</a:t>
            </a:r>
          </a:p>
          <a:p>
            <a:pPr>
              <a:lnSpc>
                <a:spcPct val="150000"/>
              </a:lnSpc>
            </a:pPr>
            <a:endParaRPr lang="en-GB" sz="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CAPM assumes that diversification through combining risky stocks in a portfolio eliminates the firm-specific risk of individual stocks</a:t>
            </a:r>
          </a:p>
          <a:p>
            <a:pPr algn="just">
              <a:lnSpc>
                <a:spcPct val="150000"/>
              </a:lnSpc>
            </a:pPr>
            <a:endParaRPr lang="en-GB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efficient portfolio is a stock portfolio whereby investors cannot increase return given the level of risk (volatility)</a:t>
            </a:r>
            <a:endParaRPr lang="en-GB" sz="24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GB" sz="17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6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4FC0D34E-A0DE-BF45-F139-31E65B87DF8F}"/>
              </a:ext>
            </a:extLst>
          </p:cNvPr>
          <p:cNvSpPr/>
          <p:nvPr/>
        </p:nvSpPr>
        <p:spPr>
          <a:xfrm>
            <a:off x="3935760" y="3128625"/>
            <a:ext cx="5901770" cy="3047632"/>
          </a:xfrm>
          <a:custGeom>
            <a:avLst/>
            <a:gdLst>
              <a:gd name="connsiteX0" fmla="*/ 592352 w 6162209"/>
              <a:gd name="connsiteY0" fmla="*/ 2975429 h 2975429"/>
              <a:gd name="connsiteX1" fmla="*/ 519781 w 6162209"/>
              <a:gd name="connsiteY1" fmla="*/ 1832429 h 2975429"/>
              <a:gd name="connsiteX2" fmla="*/ 6162209 w 6162209"/>
              <a:gd name="connsiteY2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2209" h="2975429">
                <a:moveTo>
                  <a:pt x="592352" y="2975429"/>
                </a:moveTo>
                <a:cubicBezTo>
                  <a:pt x="91911" y="2651881"/>
                  <a:pt x="-408529" y="2328334"/>
                  <a:pt x="519781" y="1832429"/>
                </a:cubicBezTo>
                <a:cubicBezTo>
                  <a:pt x="1448091" y="1336524"/>
                  <a:pt x="4849876" y="405190"/>
                  <a:pt x="6162209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CFA4C0EF-74C4-EC39-3A70-DAABA3A716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132232"/>
              </p:ext>
            </p:extLst>
          </p:nvPr>
        </p:nvGraphicFramePr>
        <p:xfrm>
          <a:off x="1127448" y="2526289"/>
          <a:ext cx="9573275" cy="425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Efficient frontier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29129"/>
            <a:ext cx="10391704" cy="11797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efficient frontier is the combination of highest return portfolios for each volatility level</a:t>
            </a:r>
            <a:endParaRPr 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Arial" charset="0"/>
              </a:rPr>
              <a:t>The capital market line shows the combinations of the efficient portfolio and the risk-free asset</a:t>
            </a:r>
          </a:p>
          <a:p>
            <a:pPr lvl="1">
              <a:lnSpc>
                <a:spcPct val="150000"/>
              </a:lnSpc>
            </a:pPr>
            <a:endParaRPr lang="en-GB" sz="16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66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Efficient frontier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9969" y="1704256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tangent portfolio provides the highest possible return for a given level of volatility of any (efficient) portfolio available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Calibri" panose="020F0502020204030204" pitchFamily="34" charset="0"/>
                <a:cs typeface="Arial" charset="0"/>
              </a:rPr>
              <a:t>Assuming that investors have homogeneous expectations, all investors want to hold this tangent portfolio </a:t>
            </a:r>
            <a:r>
              <a:rPr lang="en-GB" sz="2400" b="1" dirty="0">
                <a:solidFill>
                  <a:schemeClr val="accent1"/>
                </a:solidFill>
                <a:latin typeface="Arial" charset="0"/>
                <a:ea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 it becomes the market portfolio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Calibri" panose="020F0502020204030204" pitchFamily="34" charset="0"/>
                <a:cs typeface="Arial" charset="0"/>
              </a:rPr>
              <a:t>A key insight of the CAPM is that all investors hold a combination of the risk-free asset and the market portfolio in equilibrium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GB" sz="16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7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Asset Pricing Model (CAPM)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23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CAPM states that returns vary proportionally with market risk: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×[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𝑀𝐾𝑇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return of a stock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𝑀𝐾𝑇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return on the market portfolio,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risk-free rate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“CAPM beta”</a:t>
                </a:r>
                <a:endParaRPr lang="en-US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Beta:</a:t>
                </a:r>
                <a:r>
                  <a:rPr lang="en-GB" sz="1700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7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7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∙ </m:t>
                        </m:r>
                        <m:sSub>
                          <m:sSubPr>
                            <m:ctrlPr>
                              <a:rPr lang="en-GB" sz="17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GB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7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𝑚𝑝</m:t>
                            </m:r>
                          </m:sub>
                        </m:sSub>
                      </m:den>
                    </m:f>
                  </m:oMath>
                </a14:m>
                <a:endParaRPr lang="nl-N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0" lvl="1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GB" sz="1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variance of the stock</a:t>
                </a:r>
              </a:p>
              <a:p>
                <a:pPr marL="365760" lvl="1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9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𝑚𝑝</m:t>
                        </m:r>
                      </m:sub>
                    </m:sSub>
                    <m:r>
                      <a:rPr lang="en-US" sz="19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variance of the market portfolio</a:t>
                </a:r>
              </a:p>
              <a:p>
                <a:pPr marL="365760" lvl="1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9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𝑚𝑝</m:t>
                        </m:r>
                      </m:sub>
                    </m:sSub>
                    <m:r>
                      <a:rPr lang="en-US" sz="19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correlation coefficient between stock and market portfolio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GB" sz="21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Market ris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k premium:</a:t>
                </a:r>
                <a14:m>
                  <m:oMath xmlns:m="http://schemas.openxmlformats.org/officeDocument/2006/math">
                    <m:r>
                      <a:rPr lang="en-US" sz="2100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1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𝑅𝑃</m:t>
                        </m:r>
                      </m:e>
                      <m:sub>
                        <m:r>
                          <a:rPr lang="en-GB" sz="2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𝑀𝐾𝑇</m:t>
                        </m:r>
                      </m:sub>
                    </m:sSub>
                    <m:r>
                      <a:rPr lang="en-GB" sz="2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21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GB" sz="2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GB" sz="2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𝑀𝐾𝑇</m:t>
                        </m:r>
                      </m:sub>
                    </m:sSub>
                    <m:r>
                      <a:rPr lang="en-GB" sz="2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]−</m:t>
                    </m:r>
                    <m:sSub>
                      <m:sSubPr>
                        <m:ctrlPr>
                          <a:rPr lang="en-GB" sz="21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nl-NL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GB" sz="17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r="-6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5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 market line (SML)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security market line (SML) shows the graphic representation of the risk-return relationship by plotting the expected return against the beta of each stock or portfolio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slope is the risk premium of the market portfolio</a:t>
            </a:r>
            <a:endParaRPr lang="nl-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GB" sz="17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C0F56502-059D-872F-1A06-6D2A9FA56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283157"/>
              </p:ext>
            </p:extLst>
          </p:nvPr>
        </p:nvGraphicFramePr>
        <p:xfrm>
          <a:off x="1740876" y="3028841"/>
          <a:ext cx="8710248" cy="371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7874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Limitations to measures of historical risk and return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backward-looking statistics, the implicit assumption is that the risk-return relationships remain the same in the future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Arial" charset="0"/>
                <a:ea typeface="Calibri" panose="020F0502020204030204" pitchFamily="34" charset="0"/>
                <a:cs typeface="Arial" charset="0"/>
              </a:rPr>
              <a:t>Lucas (1976) basically argues that the structure of the historical relationships will change, when the nature of the assets changes due to policy changes</a:t>
            </a:r>
          </a:p>
          <a:p>
            <a:pPr lvl="1" algn="just"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Government policies (or stakeholder pressure) to address sustainability challenges may turn the tables on the stock market</a:t>
            </a:r>
          </a:p>
          <a:p>
            <a:pPr lvl="1" algn="just"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Profitable companies in the past may become stranded assets (oil &amp; tobacco), while new companies providing solutions rise in value (e.g. Tesla with electric cars)</a:t>
            </a:r>
          </a:p>
          <a:p>
            <a:pPr algn="just">
              <a:lnSpc>
                <a:spcPct val="150000"/>
              </a:lnSpc>
            </a:pPr>
            <a:endParaRPr lang="en-GB" sz="21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86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Limitations to measures of historical risk and return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7368" y="1532587"/>
            <a:ext cx="11377264" cy="492514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severe limitations to the benchmarks used by investors (passive investing)</a:t>
            </a:r>
          </a:p>
          <a:p>
            <a:pPr lvl="1" algn="just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Weightings of countries</a:t>
            </a:r>
          </a:p>
          <a:p>
            <a:pPr marL="925830" lvl="2" indent="-285750" algn="just">
              <a:lnSpc>
                <a:spcPct val="150000"/>
              </a:lnSpc>
            </a:pPr>
            <a:r>
              <a:rPr lang="en-GB" sz="1600" dirty="0">
                <a:latin typeface="Arial" charset="0"/>
                <a:ea typeface="Calibri" panose="020F0502020204030204" pitchFamily="34" charset="0"/>
                <a:cs typeface="Arial" charset="0"/>
              </a:rPr>
              <a:t>In 1900, the United Kingdom accounted for 24% of global stock market value, followed by the United States (15%), Germany (13%), France (11%) and Russia (6%)</a:t>
            </a:r>
          </a:p>
          <a:p>
            <a:pPr marL="925830" lvl="2" indent="-285750" algn="just">
              <a:lnSpc>
                <a:spcPct val="150000"/>
              </a:lnSpc>
            </a:pPr>
            <a:r>
              <a:rPr lang="en-GB" sz="1600" dirty="0">
                <a:latin typeface="Arial" charset="0"/>
                <a:ea typeface="Calibri" panose="020F0502020204030204" pitchFamily="34" charset="0"/>
                <a:cs typeface="Arial" charset="0"/>
              </a:rPr>
              <a:t>In 2021, the United States accounted for 56% of global stock market value, followed by Japan (7%), the United Kingdom (5%), China (4%) and France (3%)</a:t>
            </a:r>
          </a:p>
          <a:p>
            <a:pPr lvl="1">
              <a:lnSpc>
                <a:spcPct val="150000"/>
              </a:lnSpc>
            </a:pPr>
            <a:r>
              <a:rPr lang="en-GB" sz="1900" dirty="0">
                <a:latin typeface="Arial" charset="0"/>
                <a:ea typeface="Calibri" panose="020F0502020204030204" pitchFamily="34" charset="0"/>
                <a:cs typeface="Arial" charset="0"/>
              </a:rPr>
              <a:t>Weightings of sectors</a:t>
            </a:r>
          </a:p>
          <a:p>
            <a:pPr marL="925830" lvl="2" indent="-285750">
              <a:lnSpc>
                <a:spcPct val="150000"/>
              </a:lnSpc>
            </a:pPr>
            <a:r>
              <a:rPr lang="en-GB" sz="1600" dirty="0">
                <a:latin typeface="Arial" charset="0"/>
                <a:ea typeface="Calibri" panose="020F0502020204030204" pitchFamily="34" charset="0"/>
                <a:cs typeface="Arial" charset="0"/>
              </a:rPr>
              <a:t>In 1900, rail made up over 60% of the US stock market, and almost 50% of the UK stock market</a:t>
            </a:r>
          </a:p>
          <a:p>
            <a:pPr marL="925830" lvl="2" indent="-285750">
              <a:lnSpc>
                <a:spcPct val="150000"/>
              </a:lnSpc>
            </a:pPr>
            <a:r>
              <a:rPr lang="en-GB" sz="1600" dirty="0">
                <a:latin typeface="Arial" charset="0"/>
                <a:ea typeface="Calibri" panose="020F0502020204030204" pitchFamily="34" charset="0"/>
                <a:cs typeface="Arial" charset="0"/>
              </a:rPr>
              <a:t>In 2021, large sectors were technology, industrials, health, retail, banking and oil &amp; gas</a:t>
            </a:r>
          </a:p>
          <a:p>
            <a:pPr algn="just">
              <a:lnSpc>
                <a:spcPct val="150000"/>
              </a:lnSpc>
            </a:pPr>
            <a:r>
              <a:rPr lang="en-GB" sz="2100" b="1" dirty="0">
                <a:latin typeface="Arial" charset="0"/>
                <a:ea typeface="Calibri" panose="020F0502020204030204" pitchFamily="34" charset="0"/>
                <a:cs typeface="Arial" charset="0"/>
              </a:rPr>
              <a:t>Today’s market index represents yesterday’s industry:</a:t>
            </a:r>
            <a:r>
              <a:rPr lang="en-GB" sz="2100" dirty="0">
                <a:latin typeface="Arial" charset="0"/>
                <a:ea typeface="Calibri" panose="020F0502020204030204" pitchFamily="34" charset="0"/>
                <a:cs typeface="Arial" charset="0"/>
              </a:rPr>
              <a:t> old companies and industries are slowly fading out, while new companies and industries are added after much delay</a:t>
            </a:r>
          </a:p>
        </p:txBody>
      </p:sp>
    </p:spTree>
    <p:extLst>
      <p:ext uri="{BB962C8B-B14F-4D97-AF65-F5344CB8AC3E}">
        <p14:creationId xmlns:p14="http://schemas.microsoft.com/office/powerpoint/2010/main" val="4204874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ocial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environmental risks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3352" y="1683160"/>
            <a:ext cx="7468592" cy="492514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prices react primarily to news about financial risks as reported by companies</a:t>
            </a:r>
          </a:p>
          <a:p>
            <a:pPr algn="just">
              <a:lnSpc>
                <a:spcPct val="150000"/>
              </a:lnSpc>
            </a:pPr>
            <a:endParaRPr lang="en-GB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Arial" charset="0"/>
                <a:ea typeface="Calibri" panose="020F0502020204030204" pitchFamily="34" charset="0"/>
                <a:cs typeface="Arial" charset="0"/>
              </a:rPr>
              <a:t>There is less attention for other risk indicators, such as social and environmental risks</a:t>
            </a:r>
          </a:p>
          <a:p>
            <a:pPr algn="just">
              <a:lnSpc>
                <a:spcPct val="150000"/>
              </a:lnSpc>
            </a:pPr>
            <a:endParaRPr lang="en-GB" sz="3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Arial" charset="0"/>
                <a:ea typeface="Calibri" panose="020F0502020204030204" pitchFamily="34" charset="0"/>
                <a:cs typeface="Arial" charset="0"/>
              </a:rPr>
              <a:t>Just like financial (F) risk, social (S) and environmental (E) risks can be split into:</a:t>
            </a:r>
          </a:p>
          <a:p>
            <a:pPr lvl="1" algn="just">
              <a:lnSpc>
                <a:spcPct val="150000"/>
              </a:lnSpc>
            </a:pPr>
            <a:r>
              <a:rPr lang="en-GB" sz="2100" dirty="0">
                <a:latin typeface="Arial" charset="0"/>
                <a:ea typeface="Calibri" panose="020F0502020204030204" pitchFamily="34" charset="0"/>
                <a:cs typeface="Arial" charset="0"/>
              </a:rPr>
              <a:t>Idiosyncratic risks: for example, water pollution by an individual company</a:t>
            </a:r>
          </a:p>
          <a:p>
            <a:pPr lvl="1" algn="just">
              <a:lnSpc>
                <a:spcPct val="150000"/>
              </a:lnSpc>
            </a:pPr>
            <a:r>
              <a:rPr lang="en-GB" sz="2100" dirty="0">
                <a:latin typeface="Arial" charset="0"/>
                <a:ea typeface="Calibri" panose="020F0502020204030204" pitchFamily="34" charset="0"/>
                <a:cs typeface="Arial" charset="0"/>
              </a:rPr>
              <a:t>Systematic (systemwide) risks: for example, increased global temperature as a result of climate change</a:t>
            </a:r>
          </a:p>
          <a:p>
            <a:pPr algn="just">
              <a:lnSpc>
                <a:spcPct val="150000"/>
              </a:lnSpc>
            </a:pPr>
            <a:endParaRPr lang="en-GB" sz="24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en-GB" sz="24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A0BB76-F8BF-9719-2038-17875C106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878" y="2996952"/>
            <a:ext cx="3269186" cy="295732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A3B53820-5B60-0E4E-88C1-6CFA39EBF501}"/>
              </a:ext>
            </a:extLst>
          </p:cNvPr>
          <p:cNvSpPr txBox="1"/>
          <p:nvPr/>
        </p:nvSpPr>
        <p:spPr>
          <a:xfrm>
            <a:off x="8308148" y="2348880"/>
            <a:ext cx="3490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 of systematic risk</a:t>
            </a:r>
          </a:p>
        </p:txBody>
      </p:sp>
    </p:spTree>
    <p:extLst>
      <p:ext uri="{BB962C8B-B14F-4D97-AF65-F5344CB8AC3E}">
        <p14:creationId xmlns:p14="http://schemas.microsoft.com/office/powerpoint/2010/main" val="4263445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Multifactor model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28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3392" y="1628800"/>
                <a:ext cx="10391704" cy="4925144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market risk premium captures a wide range of financial and macroeconomic risks in a single factor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GB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expand this single-factor model to a multifactor model by adding social and environmental risk factors as sources of systematic risk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GB" sz="23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In this multifactor model, a company’s adjusted cost of equity capital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3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3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 is: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𝑀𝐾𝑇</m:t>
                          </m:r>
                        </m:sup>
                      </m:sSubSup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𝑅𝑃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𝑀𝐾𝑇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𝑆𝐹</m:t>
                          </m:r>
                        </m:sup>
                      </m:sSubSup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𝑅𝑃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𝑆𝐹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𝐸𝐹</m:t>
                          </m:r>
                        </m:sup>
                      </m:sSubSup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𝑅𝑃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𝐸𝐹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16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Social risk premium: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𝑅𝑃</m:t>
                        </m:r>
                      </m:e>
                      <m:sub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𝑆𝐹</m:t>
                        </m:r>
                      </m:sub>
                    </m:sSub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𝑆𝐹</m:t>
                        </m:r>
                      </m:sub>
                    </m:sSub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]−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 expected return on social factor – risk-free rate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16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Environmental risk premium: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𝑅𝑃</m:t>
                        </m:r>
                      </m:e>
                      <m:sub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sub>
                    </m:sSub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sub>
                    </m:sSub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]−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GB" sz="16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expected return on environmental factor – risk-free rate</a:t>
                </a:r>
                <a:endParaRPr lang="en-US" sz="1600" dirty="0">
                  <a:effectLst/>
                  <a:latin typeface="Arial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GB" sz="20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GB" sz="24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3392" y="1628800"/>
                <a:ext cx="10391704" cy="4925144"/>
              </a:xfrm>
              <a:blipFill>
                <a:blip r:embed="rId2"/>
                <a:stretch>
                  <a:fillRect l="-244" r="-85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409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ocial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environmental factor portfolios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75973" y="1680389"/>
            <a:ext cx="10391704" cy="49251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derive the social and environmental factor portfolios?</a:t>
            </a:r>
          </a:p>
          <a:p>
            <a:pPr algn="just">
              <a:lnSpc>
                <a:spcPct val="150000"/>
              </a:lnSpc>
            </a:pPr>
            <a:endParaRPr lang="en-GB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200" dirty="0">
                <a:latin typeface="Arial" charset="0"/>
                <a:ea typeface="Calibri" panose="020F0502020204030204" pitchFamily="34" charset="0"/>
                <a:cs typeface="Arial" charset="0"/>
              </a:rPr>
              <a:t>We can devise trading strategies that capture social risk and environmental risk respectively, which is not captured by the market portfolio</a:t>
            </a:r>
          </a:p>
          <a:p>
            <a:pPr algn="just">
              <a:lnSpc>
                <a:spcPct val="150000"/>
              </a:lnSpc>
            </a:pPr>
            <a:endParaRPr lang="en-GB" sz="3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GB" sz="2200" dirty="0">
                <a:latin typeface="Arial" charset="0"/>
                <a:ea typeface="Calibri" panose="020F0502020204030204" pitchFamily="34" charset="0"/>
                <a:cs typeface="Arial" charset="0"/>
              </a:rPr>
              <a:t>Based on the S(</a:t>
            </a:r>
            <a:r>
              <a:rPr lang="en-GB" sz="2200" dirty="0" err="1">
                <a:latin typeface="Arial" charset="0"/>
                <a:ea typeface="Calibri" panose="020F0502020204030204" pitchFamily="34" charset="0"/>
                <a:cs typeface="Arial" charset="0"/>
              </a:rPr>
              <a:t>ocial</a:t>
            </a:r>
            <a:r>
              <a:rPr lang="en-GB" sz="2200" dirty="0">
                <a:latin typeface="Arial" charset="0"/>
                <a:ea typeface="Calibri" panose="020F0502020204030204" pitchFamily="34" charset="0"/>
                <a:cs typeface="Arial" charset="0"/>
              </a:rPr>
              <a:t>) and E(</a:t>
            </a:r>
            <a:r>
              <a:rPr lang="en-GB" sz="2200" dirty="0" err="1">
                <a:latin typeface="Arial" charset="0"/>
                <a:ea typeface="Calibri" panose="020F0502020204030204" pitchFamily="34" charset="0"/>
                <a:cs typeface="Arial" charset="0"/>
              </a:rPr>
              <a:t>nvironmental</a:t>
            </a:r>
            <a:r>
              <a:rPr lang="en-GB" sz="2200" dirty="0">
                <a:latin typeface="Arial" charset="0"/>
                <a:ea typeface="Calibri" panose="020F0502020204030204" pitchFamily="34" charset="0"/>
                <a:cs typeface="Arial" charset="0"/>
              </a:rPr>
              <a:t>) pillar of companies’ ESG rating</a:t>
            </a:r>
          </a:p>
          <a:p>
            <a:pPr algn="just">
              <a:lnSpc>
                <a:spcPct val="150000"/>
              </a:lnSpc>
            </a:pPr>
            <a:endParaRPr lang="en-GB" sz="3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GB" sz="2200" dirty="0">
                <a:latin typeface="Arial" charset="0"/>
                <a:ea typeface="Calibri" panose="020F0502020204030204" pitchFamily="34" charset="0"/>
                <a:cs typeface="Arial" charset="0"/>
              </a:rPr>
              <a:t>ESG ratings summarise a company’s performance on environmental, social and governance issues, as measured by an ESG rating agency</a:t>
            </a:r>
          </a:p>
          <a:p>
            <a:pPr lvl="1" algn="just">
              <a:lnSpc>
                <a:spcPct val="150000"/>
              </a:lnSpc>
            </a:pPr>
            <a:endParaRPr lang="en-GB" sz="18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7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BIG Picture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How to analyse risk and return profiles for all types of capital?</a:t>
            </a:r>
          </a:p>
          <a:p>
            <a:pPr marL="0" indent="0">
              <a:lnSpc>
                <a:spcPct val="150000"/>
              </a:lnSpc>
              <a:buNone/>
            </a:pPr>
            <a:endParaRPr lang="en-GB" sz="5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Finance uses several tools (volatility, correlation, diversification) to calculate risk return of individual assets, asset classes and asset portfolios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Key insight is to split between systematic risk (which is not diversifiable and priced) and idiosyncratic risk (which is firm-specific and is not priced)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Social and environmental risk are increasingly seen as sources of systematic risk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Most tools are backward-looking using historical data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Forward-looking measures (scenario analysis, real options) are needed to include new risks, like climate risk</a:t>
            </a:r>
          </a:p>
        </p:txBody>
      </p:sp>
    </p:spTree>
    <p:extLst>
      <p:ext uri="{BB962C8B-B14F-4D97-AF65-F5344CB8AC3E}">
        <p14:creationId xmlns:p14="http://schemas.microsoft.com/office/powerpoint/2010/main" val="3502790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ocial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environmental factor portfolios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The environmental factor portfolio could be constructed with:</a:t>
            </a:r>
          </a:p>
          <a:p>
            <a:pPr lvl="1" algn="just">
              <a:lnSpc>
                <a:spcPct val="150000"/>
              </a:lnSpc>
            </a:pPr>
            <a:r>
              <a:rPr lang="en-GB" sz="1800" b="1" dirty="0">
                <a:solidFill>
                  <a:srgbClr val="996633"/>
                </a:solidFill>
                <a:latin typeface="Arial" charset="0"/>
                <a:ea typeface="Calibri" panose="020F0502020204030204" pitchFamily="34" charset="0"/>
                <a:cs typeface="Arial" charset="0"/>
              </a:rPr>
              <a:t>A brown portfolio</a:t>
            </a:r>
            <a:r>
              <a:rPr lang="en-GB" sz="1800" dirty="0">
                <a:latin typeface="Arial" charset="0"/>
                <a:ea typeface="Calibri" panose="020F0502020204030204" pitchFamily="34" charset="0"/>
                <a:cs typeface="Arial" charset="0"/>
              </a:rPr>
              <a:t>, which takes the bottom third of the E rating of a large index (i.e. S&amp;P 500)</a:t>
            </a:r>
          </a:p>
          <a:p>
            <a:pPr lvl="1" algn="just">
              <a:lnSpc>
                <a:spcPct val="150000"/>
              </a:lnSpc>
            </a:pPr>
            <a:r>
              <a:rPr lang="en-GB" sz="1800" b="1" dirty="0">
                <a:solidFill>
                  <a:srgbClr val="339933"/>
                </a:solidFill>
                <a:latin typeface="Arial" charset="0"/>
                <a:ea typeface="Calibri" panose="020F0502020204030204" pitchFamily="34" charset="0"/>
                <a:cs typeface="Arial" charset="0"/>
              </a:rPr>
              <a:t>A green portfolio</a:t>
            </a:r>
            <a:r>
              <a:rPr lang="en-GB" sz="1800" dirty="0">
                <a:latin typeface="Arial" charset="0"/>
                <a:ea typeface="Calibri" panose="020F0502020204030204" pitchFamily="34" charset="0"/>
                <a:cs typeface="Arial" charset="0"/>
              </a:rPr>
              <a:t>, which takes the top third of the E rating of the same index</a:t>
            </a:r>
          </a:p>
          <a:p>
            <a:pPr lvl="1" algn="just">
              <a:lnSpc>
                <a:spcPct val="150000"/>
              </a:lnSpc>
            </a:pPr>
            <a:endParaRPr lang="en-GB" sz="2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A trading strategy that takes a long position in the brown portfolio, which it finances with a short position in the green portfolio, produces the environmental risk premium</a:t>
            </a:r>
          </a:p>
          <a:p>
            <a:pPr algn="just">
              <a:lnSpc>
                <a:spcPct val="150000"/>
              </a:lnSpc>
            </a:pPr>
            <a:endParaRPr lang="en-GB" sz="2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This portfolio which is long in brown stocks and short in green stocks is called the </a:t>
            </a:r>
            <a:r>
              <a:rPr lang="en-GB" sz="2000" b="1" dirty="0">
                <a:latin typeface="Arial" charset="0"/>
                <a:ea typeface="Calibri" panose="020F0502020204030204" pitchFamily="34" charset="0"/>
                <a:cs typeface="Arial" charset="0"/>
              </a:rPr>
              <a:t>brown-minus-green (BMG) </a:t>
            </a: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E portfolio</a:t>
            </a:r>
          </a:p>
          <a:p>
            <a:pPr algn="just">
              <a:lnSpc>
                <a:spcPct val="150000"/>
              </a:lnSpc>
            </a:pPr>
            <a:endParaRPr lang="en-GB" sz="2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Similarly, a </a:t>
            </a:r>
            <a:r>
              <a:rPr lang="en-GB" sz="2000" b="1" dirty="0">
                <a:latin typeface="Arial" charset="0"/>
                <a:ea typeface="Calibri" panose="020F0502020204030204" pitchFamily="34" charset="0"/>
                <a:cs typeface="Arial" charset="0"/>
              </a:rPr>
              <a:t>bad-minus-good (BMG) </a:t>
            </a: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S portfolio uses the top third and bottom third of the S rating to capture the social risk premium</a:t>
            </a:r>
          </a:p>
          <a:p>
            <a:pPr lvl="1" algn="just">
              <a:lnSpc>
                <a:spcPct val="150000"/>
              </a:lnSpc>
            </a:pPr>
            <a:endParaRPr lang="en-GB" sz="18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88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 of the multifactor model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628800"/>
            <a:ext cx="10945216" cy="492514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rial" charset="0"/>
                <a:ea typeface="Calibri" panose="020F0502020204030204" pitchFamily="34" charset="0"/>
                <a:cs typeface="Arial" charset="0"/>
              </a:rPr>
              <a:t>There are several challenges in the application of the multifactor model in practice:</a:t>
            </a:r>
          </a:p>
          <a:p>
            <a:pPr algn="just">
              <a:lnSpc>
                <a:spcPct val="150000"/>
              </a:lnSpc>
            </a:pPr>
            <a:endParaRPr lang="en-GB" sz="3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marL="70866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Constructing the social and environmental factor portfolios based on ESG ratings is challenging due to low ESG data quality</a:t>
            </a:r>
          </a:p>
          <a:p>
            <a:pPr marL="708660" lvl="1" indent="-342900" algn="just">
              <a:lnSpc>
                <a:spcPct val="150000"/>
              </a:lnSpc>
              <a:buFont typeface="+mj-lt"/>
              <a:buAutoNum type="arabicPeriod"/>
            </a:pPr>
            <a:endParaRPr lang="en-GB" sz="300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marL="70866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Deriving social and environmental risk premiums from financial market data assumes the </a:t>
            </a:r>
            <a:r>
              <a:rPr lang="en-GB" sz="2000" i="1" dirty="0">
                <a:latin typeface="Arial" charset="0"/>
                <a:ea typeface="Calibri" panose="020F0502020204030204" pitchFamily="34" charset="0"/>
                <a:cs typeface="Arial" charset="0"/>
              </a:rPr>
              <a:t>efficient markets hypothesis (EMH)</a:t>
            </a: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, arguing that stock prices incorporate all relevant information (</a:t>
            </a:r>
            <a:r>
              <a:rPr lang="en-GB" sz="2000" dirty="0" err="1">
                <a:latin typeface="Arial" charset="0"/>
                <a:ea typeface="Calibri" panose="020F0502020204030204" pitchFamily="34" charset="0"/>
                <a:cs typeface="Arial" charset="0"/>
              </a:rPr>
              <a:t>Fama</a:t>
            </a:r>
            <a:r>
              <a:rPr lang="en-GB" sz="2000" dirty="0">
                <a:latin typeface="Arial" charset="0"/>
                <a:ea typeface="Calibri" panose="020F0502020204030204" pitchFamily="34" charset="0"/>
                <a:cs typeface="Arial" charset="0"/>
              </a:rPr>
              <a:t>, 1970)</a:t>
            </a:r>
          </a:p>
          <a:p>
            <a:pPr marL="982980" lvl="2" indent="-342900" algn="just"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Arial" charset="0"/>
              </a:rPr>
              <a:t>EMH thus assumes that social and environmental risk is priced</a:t>
            </a:r>
            <a:endParaRPr lang="en-GB" sz="1800" i="1" dirty="0">
              <a:latin typeface="Arial" charset="0"/>
              <a:ea typeface="Calibri" panose="020F0502020204030204" pitchFamily="34" charset="0"/>
              <a:cs typeface="Arial" charset="0"/>
            </a:endParaRPr>
          </a:p>
          <a:p>
            <a:pPr marL="982980" lvl="2" indent="-342900" algn="just">
              <a:lnSpc>
                <a:spcPct val="150000"/>
              </a:lnSpc>
            </a:pPr>
            <a:r>
              <a:rPr lang="en-GB" sz="1800" dirty="0">
                <a:latin typeface="Arial" charset="0"/>
                <a:ea typeface="Calibri" panose="020F0502020204030204" pitchFamily="34" charset="0"/>
                <a:cs typeface="Arial" charset="0"/>
              </a:rPr>
              <a:t>Instead, the </a:t>
            </a:r>
            <a:r>
              <a:rPr lang="en-GB" sz="1800" i="1" dirty="0">
                <a:latin typeface="Arial" charset="0"/>
                <a:ea typeface="Calibri" panose="020F0502020204030204" pitchFamily="34" charset="0"/>
                <a:cs typeface="Arial" charset="0"/>
              </a:rPr>
              <a:t>adaptive markets hypothesis (AMH) </a:t>
            </a:r>
            <a:r>
              <a:rPr lang="en-GB" sz="1800" dirty="0">
                <a:latin typeface="Arial" charset="0"/>
                <a:ea typeface="Calibri" panose="020F0502020204030204" pitchFamily="34" charset="0"/>
                <a:cs typeface="Arial" charset="0"/>
              </a:rPr>
              <a:t>argues that the degree of market efficiency depends on an evolutionary model of individuals adapting to a changing environment (Lo, 2004, 2017) </a:t>
            </a:r>
            <a:endParaRPr lang="en-GB" sz="20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39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and social risk premiums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rial" charset="0"/>
                <a:ea typeface="Calibri" panose="020F0502020204030204" pitchFamily="34" charset="0"/>
                <a:cs typeface="Arial" charset="0"/>
              </a:rPr>
              <a:t>Summary of the findings on environmental and social risk premiums:</a:t>
            </a:r>
            <a:endParaRPr lang="en-GB" sz="20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5" name="Tekstvak 17">
            <a:extLst>
              <a:ext uri="{FF2B5EF4-FFF2-40B4-BE49-F238E27FC236}">
                <a16:creationId xmlns:a16="http://schemas.microsoft.com/office/drawing/2014/main" id="{BB99B13F-54A6-C298-172E-580B3E75C4B4}"/>
              </a:ext>
            </a:extLst>
          </p:cNvPr>
          <p:cNvSpPr txBox="1"/>
          <p:nvPr/>
        </p:nvSpPr>
        <p:spPr>
          <a:xfrm>
            <a:off x="2110322" y="5812534"/>
            <a:ext cx="780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Sources: Pastor,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Sambaugh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and Taylor (2022), Bolton and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Kacperczyk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(2023), Hong and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Kacperczyk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(2009) and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Zerbib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(2022)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CC47B5-1773-428A-4D08-C7C7CBFA1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98630"/>
              </p:ext>
            </p:extLst>
          </p:nvPr>
        </p:nvGraphicFramePr>
        <p:xfrm>
          <a:off x="2193606" y="2323087"/>
          <a:ext cx="7804788" cy="3312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928">
                  <a:extLst>
                    <a:ext uri="{9D8B030D-6E8A-4147-A177-3AD203B41FA5}">
                      <a16:colId xmlns:a16="http://schemas.microsoft.com/office/drawing/2014/main" val="1308178855"/>
                    </a:ext>
                  </a:extLst>
                </a:gridCol>
                <a:gridCol w="1884062">
                  <a:extLst>
                    <a:ext uri="{9D8B030D-6E8A-4147-A177-3AD203B41FA5}">
                      <a16:colId xmlns:a16="http://schemas.microsoft.com/office/drawing/2014/main" val="3643821990"/>
                    </a:ext>
                  </a:extLst>
                </a:gridCol>
                <a:gridCol w="1618969">
                  <a:extLst>
                    <a:ext uri="{9D8B030D-6E8A-4147-A177-3AD203B41FA5}">
                      <a16:colId xmlns:a16="http://schemas.microsoft.com/office/drawing/2014/main" val="3269878494"/>
                    </a:ext>
                  </a:extLst>
                </a:gridCol>
                <a:gridCol w="1619829">
                  <a:extLst>
                    <a:ext uri="{9D8B030D-6E8A-4147-A177-3AD203B41FA5}">
                      <a16:colId xmlns:a16="http://schemas.microsoft.com/office/drawing/2014/main" val="869620951"/>
                    </a:ext>
                  </a:extLst>
                </a:gridCol>
              </a:tblGrid>
              <a:tr h="60926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risk premium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risk premium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Companies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992550"/>
                  </a:ext>
                </a:extLst>
              </a:tr>
              <a:tr h="4593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risk premium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20139"/>
                  </a:ext>
                </a:extLst>
              </a:tr>
              <a:tr h="4593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broad environmental pillar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1.2% - 1.9%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2012-2020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31352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carbon risk premium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3.6% - 4.6%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2005-2018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07490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risk premium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880779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broad social pillar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/ 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/ 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/ 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992770"/>
                  </a:ext>
                </a:extLst>
              </a:tr>
              <a:tr h="7749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sin risk premium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1965-2006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1999-2019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3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352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 betas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33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factor betas,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𝑆𝐹</m:t>
                        </m:r>
                      </m:sup>
                    </m:sSub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and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sup>
                    </m:sSubSup>
                  </m:oMath>
                </a14:m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measure the company’s sensitivity to social risk and environmental risk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Beta coefficients can be interpreted as follows:</a:t>
                </a:r>
              </a:p>
              <a:p>
                <a:pPr lvl="1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𝑆𝐹</m:t>
                        </m:r>
                      </m:sup>
                    </m:sSubSup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sup>
                    </m:sSubSup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reflect relatively high exposure indicating that this company is not prepared for the sustainability transition</a:t>
                </a:r>
              </a:p>
              <a:p>
                <a:pPr lvl="1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𝑆𝐹</m:t>
                        </m:r>
                      </m:sup>
                    </m:sSubSup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sup>
                    </m:sSubSup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reflect relatively low exposure indicating this company is partly prepared for transition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GB" sz="2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𝑆𝐹</m:t>
                        </m:r>
                      </m:sup>
                    </m:sSubSup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sup>
                    </m:sSubSup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reflect that the company’s activities will likely benefit financially from transitions</a:t>
                </a:r>
              </a:p>
              <a:p>
                <a:pPr lvl="1" algn="just">
                  <a:lnSpc>
                    <a:spcPct val="150000"/>
                  </a:lnSpc>
                </a:pPr>
                <a:endParaRPr lang="en-GB" sz="2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22" r="-8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611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ocial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discount rate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next step for calculating the integrated risk-return is examining the social and environmental risk-return relationship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The social discount rate is the appropriate discount rate for S and E factors: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Basic social discount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p>
                    <m:r>
                      <a:rPr lang="en-GB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𝜹</m:t>
                    </m:r>
                    <m:r>
                      <a:rPr lang="en-GB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GB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GB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GB" sz="20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 reflects the time preference between current and future generations, where equal treatment of current and future generations gives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GB" sz="2000" dirty="0">
                  <a:latin typeface="Arial" charset="0"/>
                  <a:ea typeface="Calibri" panose="020F0502020204030204" pitchFamily="34" charset="0"/>
                  <a:cs typeface="Arial" charset="0"/>
                </a:endParaRPr>
              </a:p>
              <a:p>
                <a:pPr lvl="1" algn="just">
                  <a:lnSpc>
                    <a:spcPct val="150000"/>
                  </a:lnSpc>
                </a:pPr>
                <a:r>
                  <a:rPr lang="en-GB" sz="20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growth rate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GB" sz="20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driven by growth in consumption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GB" sz="21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Given a diminishing marginal utility of consumption, the growth rate is multiplied by the elasticity of marginal utility of consumption </a:t>
                </a:r>
                <a14:m>
                  <m:oMath xmlns:m="http://schemas.openxmlformats.org/officeDocument/2006/math">
                    <m:r>
                      <a:rPr lang="en-GB" sz="2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endParaRPr lang="en-GB" sz="2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22" r="-7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344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&amp; social discount rate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35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628800"/>
                <a:ext cx="11305256" cy="4925144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There are several sources of risk related to the growth </a:t>
                </a:r>
                <a:r>
                  <a:rPr lang="en-GB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factor</a:t>
                </a: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GB" sz="1800" b="1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Growth risk</a:t>
                </a:r>
                <a:r>
                  <a:rPr lang="en-GB" sz="18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the macroeconomic risk that the growth rate of consumption fluctuates;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GB" sz="1800" b="1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Company risk</a:t>
                </a:r>
                <a:r>
                  <a:rPr lang="en-GB" sz="18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the correlation between company risk and growth risk; 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GB" sz="1800" b="1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Catastrophe risk</a:t>
                </a:r>
                <a:r>
                  <a:rPr lang="en-GB" sz="18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the extreme element of macroeconomic risk of rare disasters or society collapse</a:t>
                </a:r>
                <a:endParaRPr lang="en-GB" sz="18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GB" sz="3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solidFill>
                      <a:srgbClr val="22222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Fluctuations of the growth rate give rise to uncertainty about future growth of consumption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3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risk premiums for growth and company risk are very small (less than 0.1%) due to low variance of consumption growth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1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final source of risk is represented by the</a:t>
                </a:r>
                <a:r>
                  <a:rPr lang="en-GB" sz="2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catastrophic risk parameter </a:t>
                </a:r>
                <a14:m>
                  <m:oMath xmlns:m="http://schemas.openxmlformats.org/officeDocument/2006/math">
                    <m:r>
                      <a:rPr lang="en-GB" sz="2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GB" sz="2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which is the likelihood that there will be a catastrophic event so devastating that social and environmental returns are eliminated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628800"/>
                <a:ext cx="11305256" cy="4925144"/>
              </a:xfrm>
              <a:blipFill>
                <a:blip r:embed="rId2"/>
                <a:stretch>
                  <a:fillRect r="-4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756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Estimating social discount rate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36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2667" y="1542526"/>
                <a:ext cx="10729192" cy="4925144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Ord (2022) estimated </a:t>
                </a:r>
                <a:r>
                  <a:rPr lang="en-GB" sz="2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probability of a catastrophe occurring in the next 100 years as 1 in 6, which is 16.7%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100-year survival rate of 83.3% (=100%-16.7%) can be transformed into an annual survival rate of 99.8% as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100</m:t>
                        </m:r>
                      </m:deg>
                      <m:e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0.833</m:t>
                        </m:r>
                      </m:e>
                    </m:rad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=0.998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catastrophic risk parameter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0.2%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</a:t>
                </a: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 expand the social discount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with a risk parameter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𝒓</m:t>
                          </m:r>
                        </m:e>
                        <m:sup>
                          <m:r>
                            <a:rPr lang="en-GB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𝒔</m:t>
                          </m:r>
                        </m:sup>
                      </m:sSup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𝜹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𝜼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𝒈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𝑳</m:t>
                      </m:r>
                    </m:oMath>
                  </m:oMathPara>
                </a14:m>
                <a:endParaRPr lang="en-GB" sz="2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180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Dasgupta (2020) sets the time preference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at 0% and growth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at 1.3%</a:t>
                </a:r>
                <a:r>
                  <a:rPr lang="en-GB" sz="1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Groom and Maddison (2019) find an elasticity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of 1.5</a:t>
                </a:r>
              </a:p>
              <a:p>
                <a:pPr lvl="1">
                  <a:lnSpc>
                    <a:spcPct val="150000"/>
                  </a:lnSpc>
                </a:pPr>
                <a:endParaRPr lang="en-GB" sz="3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Social discount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sup>
                    </m:sSup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𝛿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=0%+1.5</m:t>
                    </m:r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1.3%+0.2%=</m:t>
                    </m:r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2.2%</a:t>
                </a:r>
              </a:p>
              <a:p>
                <a:pPr>
                  <a:lnSpc>
                    <a:spcPct val="150000"/>
                  </a:lnSpc>
                </a:pPr>
                <a:endParaRPr lang="en-GB" sz="21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2667" y="1542526"/>
                <a:ext cx="10729192" cy="4925144"/>
              </a:xfrm>
              <a:blipFill>
                <a:blip r:embed="rId2"/>
                <a:stretch>
                  <a:fillRect r="-59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814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Estimating cost of integrated capital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Assuming full equity financing, the cost of equity is then the cost of financial capital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cost of integrated capital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𝐼𝑉</m:t>
                        </m:r>
                      </m:sup>
                    </m:sSubSup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the the weighted average of the cost of equity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the costs of </a:t>
                </a: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social and environmental capital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𝐼𝑉</m:t>
                          </m:r>
                        </m:sup>
                      </m:sSubSup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𝐹𝑉</m:t>
                          </m:r>
                        </m:num>
                        <m:den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𝐼𝑉</m:t>
                          </m:r>
                        </m:den>
                      </m:f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𝑆𝑉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𝐸𝑉</m:t>
                          </m:r>
                        </m:num>
                        <m:den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𝐼𝑉</m:t>
                          </m:r>
                        </m:den>
                      </m:f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𝐹𝑉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𝑆𝑉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𝐸𝑉</m:t>
                    </m:r>
                  </m:oMath>
                </a14:m>
                <a:endPara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GB" sz="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companies with relatively more social and environmental value face a lower cost of integrated capital than companies with lower or negative social and environmental value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611" r="-6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50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Estimating cost of integrated capital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 below the cost of financial, social and environmental capital (left) and value dimensions (right) for an oil company and a medtech company: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cost of integrated capital of the two companies?</a:t>
            </a:r>
            <a:endParaRPr lang="en-GB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0D42EA-137C-8640-34DD-5A3B53345AFF}"/>
              </a:ext>
            </a:extLst>
          </p:cNvPr>
          <p:cNvGraphicFramePr>
            <a:graphicFrameLocks noGrp="1"/>
          </p:cNvGraphicFramePr>
          <p:nvPr/>
        </p:nvGraphicFramePr>
        <p:xfrm>
          <a:off x="5620289" y="3464439"/>
          <a:ext cx="5328593" cy="198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629">
                  <a:extLst>
                    <a:ext uri="{9D8B030D-6E8A-4147-A177-3AD203B41FA5}">
                      <a16:colId xmlns:a16="http://schemas.microsoft.com/office/drawing/2014/main" val="1308178855"/>
                    </a:ext>
                  </a:extLst>
                </a:gridCol>
                <a:gridCol w="1309482">
                  <a:extLst>
                    <a:ext uri="{9D8B030D-6E8A-4147-A177-3AD203B41FA5}">
                      <a16:colId xmlns:a16="http://schemas.microsoft.com/office/drawing/2014/main" val="3643821990"/>
                    </a:ext>
                  </a:extLst>
                </a:gridCol>
                <a:gridCol w="1309482">
                  <a:extLst>
                    <a:ext uri="{9D8B030D-6E8A-4147-A177-3AD203B41FA5}">
                      <a16:colId xmlns:a16="http://schemas.microsoft.com/office/drawing/2014/main" val="3269878494"/>
                    </a:ext>
                  </a:extLst>
                </a:gridCol>
              </a:tblGrid>
              <a:tr h="45477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dimension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 company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Medtech company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992550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value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8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20139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ocial value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31352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value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07490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value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8807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9D4899-7528-B6D0-5335-00C69AF08865}"/>
              </a:ext>
            </a:extLst>
          </p:cNvPr>
          <p:cNvGraphicFramePr>
            <a:graphicFrameLocks noGrp="1"/>
          </p:cNvGraphicFramePr>
          <p:nvPr/>
        </p:nvGraphicFramePr>
        <p:xfrm>
          <a:off x="983432" y="3464439"/>
          <a:ext cx="4320480" cy="1628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4033162789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1799035359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272387471"/>
                    </a:ext>
                  </a:extLst>
                </a:gridCol>
              </a:tblGrid>
              <a:tr h="45501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capital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 company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Medtech company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0342792"/>
                  </a:ext>
                </a:extLst>
              </a:tr>
              <a:tr h="3599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6.0%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27443"/>
                  </a:ext>
                </a:extLst>
              </a:tr>
              <a:tr h="3599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ocial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48125"/>
                  </a:ext>
                </a:extLst>
              </a:tr>
              <a:tr h="3599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192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Estimating cost of integrated capital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39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the oil company, the cost of integrated capital is: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𝑜𝑖𝑙</m:t>
                          </m:r>
                        </m:sub>
                        <m:sup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𝐼𝑉</m:t>
                          </m:r>
                        </m:sup>
                      </m:sSubSup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∙9%+</m:t>
                      </m:r>
                      <m:f>
                        <m:f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−1−4</m:t>
                              </m:r>
                            </m:e>
                          </m:d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∙2.2%=</m:t>
                      </m:r>
                      <m:r>
                        <a:rPr lang="en-GB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𝟐𝟎</m:t>
                      </m:r>
                      <m:r>
                        <a:rPr lang="en-GB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GB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𝟑</m:t>
                      </m:r>
                      <m:r>
                        <a:rPr lang="en-GB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the medtech company, the cost of integrated capital is: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𝑚𝑒𝑑</m:t>
                          </m:r>
                        </m:sub>
                        <m:sup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𝐼𝑉</m:t>
                          </m:r>
                        </m:sup>
                      </m:sSubSup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∙6%+</m:t>
                      </m:r>
                      <m:f>
                        <m:f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3−1</m:t>
                              </m:r>
                            </m:e>
                          </m:d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∙2.2%=</m:t>
                      </m:r>
                      <m:r>
                        <a:rPr lang="en-GB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𝟒</m:t>
                      </m:r>
                      <m:r>
                        <a:rPr lang="en-GB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GB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𝟕</m:t>
                      </m:r>
                      <m:r>
                        <a:rPr lang="en-GB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19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Historical financial risk and return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366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Two key questions for investors:</a:t>
                </a:r>
              </a:p>
              <a:p>
                <a:pPr marL="82296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100" b="1" dirty="0">
                    <a:latin typeface="Arial" charset="0"/>
                    <a:ea typeface="Arial" charset="0"/>
                    <a:cs typeface="Arial" charset="0"/>
                  </a:rPr>
                  <a:t>Financial return: </a:t>
                </a:r>
                <a:r>
                  <a:rPr lang="en-US" sz="2100" dirty="0">
                    <a:latin typeface="Arial" charset="0"/>
                    <a:ea typeface="Arial" charset="0"/>
                    <a:cs typeface="Arial" charset="0"/>
                  </a:rPr>
                  <a:t>what can you earn on investing in an asset?</a:t>
                </a:r>
              </a:p>
              <a:p>
                <a:pPr marL="82296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100" b="1" dirty="0">
                    <a:latin typeface="Arial" charset="0"/>
                    <a:ea typeface="Arial" charset="0"/>
                    <a:cs typeface="Arial" charset="0"/>
                  </a:rPr>
                  <a:t>Financial risk: </a:t>
                </a:r>
                <a:r>
                  <a:rPr lang="en-US" sz="2100" dirty="0">
                    <a:latin typeface="Arial" charset="0"/>
                    <a:ea typeface="Arial" charset="0"/>
                    <a:cs typeface="Arial" charset="0"/>
                  </a:rPr>
                  <a:t>what can you lose on holding an asset?</a:t>
                </a:r>
              </a:p>
              <a:p>
                <a:pPr marL="502920" indent="-457200"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Investors are assumed to be risk averse, so they ask compensation for higher risk in the form of a risk premium on risky assets</a:t>
                </a:r>
              </a:p>
              <a:p>
                <a:pPr marL="502920" indent="-457200"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average annual return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 is the average realised return for years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:</a:t>
                </a:r>
              </a:p>
              <a:p>
                <a:pPr marL="45720" indent="0" algn="ctr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∙(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nary>
                      <m:naryPr>
                        <m:chr m:val="∑"/>
                        <m:limLoc m:val="undOvr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36638"/>
              </a:xfrm>
              <a:blipFill>
                <a:blip r:embed="rId2"/>
                <a:stretch>
                  <a:fillRect l="-126" b="-71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308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Forward-looking risk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31552" y="1727363"/>
            <a:ext cx="10391704" cy="22641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 the limitations of historical or backward-looking risk measures, it makes sense to develop forward-looking risk measures that takes transitions into account</a:t>
            </a:r>
          </a:p>
          <a:p>
            <a:pPr algn="just">
              <a:lnSpc>
                <a:spcPct val="150000"/>
              </a:lnSpc>
            </a:pPr>
            <a:endParaRPr lang="en-GB" sz="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Forward-looking risk measures tend to be of a more qualitative nature</a:t>
            </a:r>
          </a:p>
          <a:p>
            <a:pPr lvl="1" algn="just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Methods: scenario analysis; options analysis; integrating forward-looking estimates</a:t>
            </a:r>
            <a:endParaRPr lang="en-GB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50000"/>
              </a:lnSpc>
            </a:pP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171AC9F-5B66-B014-E83D-C87A77DB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4362219"/>
            <a:ext cx="7678381" cy="22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4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analysis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5652" y="1628800"/>
            <a:ext cx="11280696" cy="49251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analysis is a process of analysing possible future events by considering alternative possible outcomes (also known as ‘alternative worlds’)</a:t>
            </a:r>
          </a:p>
          <a:p>
            <a:pPr algn="just">
              <a:lnSpc>
                <a:spcPct val="150000"/>
              </a:lnSpc>
            </a:pPr>
            <a:endParaRPr lang="en-GB" sz="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scenario construction process requires choices on parameters:</a:t>
            </a:r>
          </a:p>
          <a:p>
            <a:pPr marL="60579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horizon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sufficiently long;</a:t>
            </a:r>
          </a:p>
          <a:p>
            <a:pPr marL="60579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 and diversity of scenarios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to 4 differing scenarios;</a:t>
            </a:r>
          </a:p>
          <a:p>
            <a:pPr marL="60579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Focal question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critical question that company (or investor) wants to address;</a:t>
            </a:r>
          </a:p>
          <a:p>
            <a:pPr marL="60579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Drivers of change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main clusters of risk;</a:t>
            </a:r>
          </a:p>
          <a:p>
            <a:pPr marL="60579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on companies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translate scenarios into impact on companies;</a:t>
            </a:r>
          </a:p>
          <a:p>
            <a:pPr marL="605790" lvl="1" indent="-285750" algn="just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Probabilities of scenarios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assign probabilities to scenarios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GB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2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matrix for climate risk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GB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1A895E-45F0-6CCF-3768-A6B3C98EB998}"/>
              </a:ext>
            </a:extLst>
          </p:cNvPr>
          <p:cNvGrpSpPr/>
          <p:nvPr/>
        </p:nvGrpSpPr>
        <p:grpSpPr>
          <a:xfrm>
            <a:off x="1343472" y="1767092"/>
            <a:ext cx="10484579" cy="4183000"/>
            <a:chOff x="2740017" y="1242665"/>
            <a:chExt cx="8011246" cy="5316877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751632FC-C585-22A7-923E-39783C1C22CB}"/>
                </a:ext>
              </a:extLst>
            </p:cNvPr>
            <p:cNvCxnSpPr>
              <a:cxnSpLocks/>
            </p:cNvCxnSpPr>
            <p:nvPr/>
          </p:nvCxnSpPr>
          <p:spPr>
            <a:xfrm>
              <a:off x="5806595" y="1951263"/>
              <a:ext cx="40216" cy="437355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5DAD8BEB-6D24-9A83-9308-69B58677D3CA}"/>
                </a:ext>
              </a:extLst>
            </p:cNvPr>
            <p:cNvCxnSpPr>
              <a:cxnSpLocks/>
            </p:cNvCxnSpPr>
            <p:nvPr/>
          </p:nvCxnSpPr>
          <p:spPr>
            <a:xfrm>
              <a:off x="2893154" y="4176938"/>
              <a:ext cx="59436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vak 29">
              <a:extLst>
                <a:ext uri="{FF2B5EF4-FFF2-40B4-BE49-F238E27FC236}">
                  <a16:creationId xmlns:a16="http://schemas.microsoft.com/office/drawing/2014/main" id="{374DF255-6FD9-B453-9FC1-7240AC35E330}"/>
                </a:ext>
              </a:extLst>
            </p:cNvPr>
            <p:cNvSpPr txBox="1"/>
            <p:nvPr/>
          </p:nvSpPr>
          <p:spPr>
            <a:xfrm>
              <a:off x="6264778" y="2213723"/>
              <a:ext cx="2813912" cy="1877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2) Too little, too late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Rising temperatures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Rising sea level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Late disorderly transition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kstvak 36">
              <a:extLst>
                <a:ext uri="{FF2B5EF4-FFF2-40B4-BE49-F238E27FC236}">
                  <a16:creationId xmlns:a16="http://schemas.microsoft.com/office/drawing/2014/main" id="{A91FCD3C-6C12-E533-4A91-11C8D6106F77}"/>
                </a:ext>
              </a:extLst>
            </p:cNvPr>
            <p:cNvSpPr txBox="1"/>
            <p:nvPr/>
          </p:nvSpPr>
          <p:spPr>
            <a:xfrm>
              <a:off x="5030100" y="1242665"/>
              <a:ext cx="1552989" cy="547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Physical risk</a:t>
              </a:r>
            </a:p>
          </p:txBody>
        </p:sp>
        <p:sp>
          <p:nvSpPr>
            <p:cNvPr id="10" name="Tekstvak 37">
              <a:extLst>
                <a:ext uri="{FF2B5EF4-FFF2-40B4-BE49-F238E27FC236}">
                  <a16:creationId xmlns:a16="http://schemas.microsoft.com/office/drawing/2014/main" id="{368BAD05-6437-DC6B-1160-1E5D2EF86950}"/>
                </a:ext>
              </a:extLst>
            </p:cNvPr>
            <p:cNvSpPr txBox="1"/>
            <p:nvPr/>
          </p:nvSpPr>
          <p:spPr>
            <a:xfrm>
              <a:off x="8836754" y="3847954"/>
              <a:ext cx="1914509" cy="5476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Transition risk</a:t>
              </a:r>
            </a:p>
          </p:txBody>
        </p:sp>
        <p:sp>
          <p:nvSpPr>
            <p:cNvPr id="11" name="Tekstvak 38">
              <a:extLst>
                <a:ext uri="{FF2B5EF4-FFF2-40B4-BE49-F238E27FC236}">
                  <a16:creationId xmlns:a16="http://schemas.microsoft.com/office/drawing/2014/main" id="{40A45982-4BE7-85CB-3F54-DF28E5E8CB03}"/>
                </a:ext>
              </a:extLst>
            </p:cNvPr>
            <p:cNvSpPr txBox="1"/>
            <p:nvPr/>
          </p:nvSpPr>
          <p:spPr>
            <a:xfrm>
              <a:off x="8376339" y="3685620"/>
              <a:ext cx="612668" cy="4694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</a:p>
          </p:txBody>
        </p:sp>
        <p:sp>
          <p:nvSpPr>
            <p:cNvPr id="12" name="Tekstvak 40">
              <a:extLst>
                <a:ext uri="{FF2B5EF4-FFF2-40B4-BE49-F238E27FC236}">
                  <a16:creationId xmlns:a16="http://schemas.microsoft.com/office/drawing/2014/main" id="{043294E2-F50E-0992-9D39-5715962BA002}"/>
                </a:ext>
              </a:extLst>
            </p:cNvPr>
            <p:cNvSpPr txBox="1"/>
            <p:nvPr/>
          </p:nvSpPr>
          <p:spPr>
            <a:xfrm>
              <a:off x="5909645" y="1809146"/>
              <a:ext cx="612668" cy="4694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</a:p>
          </p:txBody>
        </p:sp>
        <p:sp>
          <p:nvSpPr>
            <p:cNvPr id="13" name="Tekstvak 41">
              <a:extLst>
                <a:ext uri="{FF2B5EF4-FFF2-40B4-BE49-F238E27FC236}">
                  <a16:creationId xmlns:a16="http://schemas.microsoft.com/office/drawing/2014/main" id="{65BCAE5A-A54D-DF4E-12B9-C41BB85ABCE3}"/>
                </a:ext>
              </a:extLst>
            </p:cNvPr>
            <p:cNvSpPr txBox="1"/>
            <p:nvPr/>
          </p:nvSpPr>
          <p:spPr>
            <a:xfrm>
              <a:off x="2740017" y="3675564"/>
              <a:ext cx="568489" cy="4694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</a:p>
          </p:txBody>
        </p:sp>
        <p:sp>
          <p:nvSpPr>
            <p:cNvPr id="14" name="Tekstvak 44">
              <a:extLst>
                <a:ext uri="{FF2B5EF4-FFF2-40B4-BE49-F238E27FC236}">
                  <a16:creationId xmlns:a16="http://schemas.microsoft.com/office/drawing/2014/main" id="{8B83B561-AFC9-BE5E-C32D-41309B247A92}"/>
                </a:ext>
              </a:extLst>
            </p:cNvPr>
            <p:cNvSpPr txBox="1"/>
            <p:nvPr/>
          </p:nvSpPr>
          <p:spPr>
            <a:xfrm>
              <a:off x="2927648" y="4602638"/>
              <a:ext cx="2661049" cy="1877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3) Orderly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Global warming limited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Timely policy response</a:t>
              </a:r>
              <a:b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to reduce emissions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kstvak 50">
              <a:extLst>
                <a:ext uri="{FF2B5EF4-FFF2-40B4-BE49-F238E27FC236}">
                  <a16:creationId xmlns:a16="http://schemas.microsoft.com/office/drawing/2014/main" id="{96FFE420-BEAD-F5EA-B284-5D9B7CB0FEFF}"/>
                </a:ext>
              </a:extLst>
            </p:cNvPr>
            <p:cNvSpPr txBox="1"/>
            <p:nvPr/>
          </p:nvSpPr>
          <p:spPr>
            <a:xfrm>
              <a:off x="6264778" y="4613444"/>
              <a:ext cx="2938305" cy="1877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4) Disorderly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Global warming limited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Sudden and unanticipated</a:t>
              </a:r>
              <a:b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policy response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kstvak 51">
              <a:extLst>
                <a:ext uri="{FF2B5EF4-FFF2-40B4-BE49-F238E27FC236}">
                  <a16:creationId xmlns:a16="http://schemas.microsoft.com/office/drawing/2014/main" id="{05901A78-BBAF-B375-A1A2-A4C566E6FE86}"/>
                </a:ext>
              </a:extLst>
            </p:cNvPr>
            <p:cNvSpPr txBox="1"/>
            <p:nvPr/>
          </p:nvSpPr>
          <p:spPr>
            <a:xfrm>
              <a:off x="3024261" y="2146616"/>
              <a:ext cx="2361159" cy="1877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1) Hot house scenario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Rising temperatures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Rising sea level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Little action to avert</a:t>
              </a:r>
              <a:b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global warming</a:t>
              </a:r>
            </a:p>
          </p:txBody>
        </p:sp>
        <p:sp>
          <p:nvSpPr>
            <p:cNvPr id="17" name="Tekstvak 52">
              <a:extLst>
                <a:ext uri="{FF2B5EF4-FFF2-40B4-BE49-F238E27FC236}">
                  <a16:creationId xmlns:a16="http://schemas.microsoft.com/office/drawing/2014/main" id="{1355D288-CBBA-F199-7CF8-B7401251ED95}"/>
                </a:ext>
              </a:extLst>
            </p:cNvPr>
            <p:cNvSpPr txBox="1"/>
            <p:nvPr/>
          </p:nvSpPr>
          <p:spPr>
            <a:xfrm>
              <a:off x="5909645" y="6090096"/>
              <a:ext cx="631372" cy="4694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293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Quantifying the scenario analysis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expected values per transition scenario: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* $50 + 30% * $0 + 20% * 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$40 + 20% * $60 = $35</a:t>
            </a:r>
          </a:p>
          <a:p>
            <a:pPr algn="just"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Inditex case study: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24% * €31.9 + 16% * €10.4 + 36%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€22.5 + 24% * €28.4 = €24.2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GB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852990-C422-B69B-094F-2DAB15DF9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54369"/>
              </p:ext>
            </p:extLst>
          </p:nvPr>
        </p:nvGraphicFramePr>
        <p:xfrm>
          <a:off x="5879975" y="2252092"/>
          <a:ext cx="5676660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552">
                  <a:extLst>
                    <a:ext uri="{9D8B030D-6E8A-4147-A177-3AD203B41FA5}">
                      <a16:colId xmlns:a16="http://schemas.microsoft.com/office/drawing/2014/main" val="4235559419"/>
                    </a:ext>
                  </a:extLst>
                </a:gridCol>
                <a:gridCol w="1521205">
                  <a:extLst>
                    <a:ext uri="{9D8B030D-6E8A-4147-A177-3AD203B41FA5}">
                      <a16:colId xmlns:a16="http://schemas.microsoft.com/office/drawing/2014/main" val="1783319924"/>
                    </a:ext>
                  </a:extLst>
                </a:gridCol>
                <a:gridCol w="1566903">
                  <a:extLst>
                    <a:ext uri="{9D8B030D-6E8A-4147-A177-3AD203B41FA5}">
                      <a16:colId xmlns:a16="http://schemas.microsoft.com/office/drawing/2014/main" val="9689571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transition by 2030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by 2030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31199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does not change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 (30%)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 (30%)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4724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does position for transition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 (20%)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 (20%)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202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FBA853-40E4-E694-11C3-2AD064A99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47040"/>
              </p:ext>
            </p:extLst>
          </p:nvPr>
        </p:nvGraphicFramePr>
        <p:xfrm>
          <a:off x="5879976" y="4797152"/>
          <a:ext cx="5676659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552">
                  <a:extLst>
                    <a:ext uri="{9D8B030D-6E8A-4147-A177-3AD203B41FA5}">
                      <a16:colId xmlns:a16="http://schemas.microsoft.com/office/drawing/2014/main" val="4235559419"/>
                    </a:ext>
                  </a:extLst>
                </a:gridCol>
                <a:gridCol w="1521204">
                  <a:extLst>
                    <a:ext uri="{9D8B030D-6E8A-4147-A177-3AD203B41FA5}">
                      <a16:colId xmlns:a16="http://schemas.microsoft.com/office/drawing/2014/main" val="1783319924"/>
                    </a:ext>
                  </a:extLst>
                </a:gridCol>
                <a:gridCol w="1566903">
                  <a:extLst>
                    <a:ext uri="{9D8B030D-6E8A-4147-A177-3AD203B41FA5}">
                      <a16:colId xmlns:a16="http://schemas.microsoft.com/office/drawing/2014/main" val="9689571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Inditex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transition by 2030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by 2030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31199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does not change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€31.9 (24%)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€10.4 (16%)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4724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does position for transition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€22.5 (36%)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€28.4 (24%)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2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993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 setting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outcomes can be used as input for the strategy setting</a:t>
            </a:r>
          </a:p>
          <a:p>
            <a:pPr algn="just">
              <a:lnSpc>
                <a:spcPct val="150000"/>
              </a:lnSpc>
            </a:pPr>
            <a:endParaRPr lang="en-GB" sz="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company can increase its value by better preparing itself for transition, and thus avoid the costly collapse scenario</a:t>
            </a:r>
          </a:p>
          <a:p>
            <a:pPr lvl="1" algn="just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management would take strategic action on its own initiative</a:t>
            </a:r>
          </a:p>
          <a:p>
            <a:pPr lvl="1" algn="just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Investors can demand from the company that it prepares itself for transition in the process of engagement</a:t>
            </a:r>
          </a:p>
          <a:p>
            <a:pPr algn="just">
              <a:lnSpc>
                <a:spcPct val="150000"/>
              </a:lnSpc>
            </a:pPr>
            <a:endParaRPr lang="en-GB" sz="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company is not prepared to take action, investors may divest from the company as it is overvalued on the basis of the climate risk scenario analysis</a:t>
            </a:r>
          </a:p>
          <a:p>
            <a:pPr algn="just">
              <a:lnSpc>
                <a:spcPct val="150000"/>
              </a:lnSpc>
            </a:pPr>
            <a:endParaRPr lang="en-GB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03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 pathways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45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3392" y="1516698"/>
                <a:ext cx="10657184" cy="522467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There are several investor-led initiatives, in particular in the area of climate transition preparedness, to make these company assessments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Transition Pathway Initiative (TPI) that provides assessments of companies' preparedness for the transition to a low carbon economy: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GB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most stringent is the Paris 1.5º C global warming scenario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GB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medium benchmark is the 2º C global warming scenario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GB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least stringent is the Paris pledges (to reduce emissions) by national governments</a:t>
                </a:r>
              </a:p>
              <a:p>
                <a:pPr lvl="1" algn="just">
                  <a:lnSpc>
                    <a:spcPct val="150000"/>
                  </a:lnSpc>
                </a:pPr>
                <a:endParaRPr lang="en-GB" sz="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global carbon reduction benchmarks are split into sectoral carbon benchmarks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2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assigned carbon budget for each sector (emissions) is divided by activity (e.g. tons of crude steel) to obtain sectoral carbon intensity </a:t>
                </a:r>
                <a:r>
                  <a:rPr lang="en-GB" sz="21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CI</a:t>
                </a:r>
                <a:r>
                  <a:rPr lang="en-GB" sz="2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benchmarks: 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𝐶𝐼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nl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𝑐𝑎𝑟𝑏𝑜𝑛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𝑒𝑚𝑖𝑠𝑠𝑖𝑜𝑛𝑠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𝑎𝑐𝑡𝑖𝑣𝑖𝑡𝑖𝑒𝑠</m:t>
                        </m:r>
                      </m:den>
                    </m:f>
                  </m:oMath>
                </a14:m>
                <a:r>
                  <a:rPr lang="nl-US" sz="1400" dirty="0">
                    <a:effectLst/>
                  </a:rPr>
                  <a:t> </a:t>
                </a:r>
                <a:endParaRPr lang="en-GB" sz="2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 algn="just">
                  <a:lnSpc>
                    <a:spcPct val="150000"/>
                  </a:lnSpc>
                </a:pPr>
                <a:endParaRPr lang="en-GB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 algn="just">
                  <a:lnSpc>
                    <a:spcPct val="150000"/>
                  </a:lnSpc>
                </a:pPr>
                <a:endParaRPr lang="en-GB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 algn="just">
                  <a:lnSpc>
                    <a:spcPct val="150000"/>
                  </a:lnSpc>
                </a:pPr>
                <a:endParaRPr lang="en-GB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 algn="just">
                  <a:lnSpc>
                    <a:spcPct val="150000"/>
                  </a:lnSpc>
                </a:pPr>
                <a:endParaRPr lang="en-GB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3392" y="1516698"/>
                <a:ext cx="10657184" cy="5224670"/>
              </a:xfrm>
              <a:blipFill>
                <a:blip r:embed="rId2"/>
                <a:stretch>
                  <a:fillRect r="-4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795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 pathways</a:t>
            </a:r>
            <a:endParaRPr lang="en-GB" sz="3200" dirty="0">
              <a:latin typeface="Arial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Plotting a company carbon reduction pathway against the benchmarks checks whether a company is Paris-aligned, and thus prepared for transition</a:t>
            </a:r>
            <a:endParaRPr lang="en-GB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1FDF267-B5D5-DC9B-2CB5-B212CC003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0" b="3548"/>
          <a:stretch/>
        </p:blipFill>
        <p:spPr bwMode="auto">
          <a:xfrm>
            <a:off x="659451" y="2636912"/>
            <a:ext cx="6998173" cy="3804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B351E094-DE63-B589-EB94-E4BA5F2BE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1118" b="74252"/>
          <a:stretch/>
        </p:blipFill>
        <p:spPr bwMode="auto">
          <a:xfrm>
            <a:off x="3287688" y="2636912"/>
            <a:ext cx="4740196" cy="726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17">
            <a:extLst>
              <a:ext uri="{FF2B5EF4-FFF2-40B4-BE49-F238E27FC236}">
                <a16:creationId xmlns:a16="http://schemas.microsoft.com/office/drawing/2014/main" id="{80B96BBC-BAF9-A207-ABAD-932D368C71E9}"/>
              </a:ext>
            </a:extLst>
          </p:cNvPr>
          <p:cNvSpPr txBox="1"/>
          <p:nvPr/>
        </p:nvSpPr>
        <p:spPr>
          <a:xfrm>
            <a:off x="8314550" y="4217886"/>
            <a:ext cx="2841444" cy="3064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prepared for transition</a:t>
            </a:r>
            <a:endParaRPr lang="en-GB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2C500F9-4B5D-295B-6771-B50893DD9A4D}"/>
              </a:ext>
            </a:extLst>
          </p:cNvPr>
          <p:cNvSpPr/>
          <p:nvPr/>
        </p:nvSpPr>
        <p:spPr>
          <a:xfrm flipH="1">
            <a:off x="7528768" y="4364383"/>
            <a:ext cx="767714" cy="1193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vak 17">
            <a:extLst>
              <a:ext uri="{FF2B5EF4-FFF2-40B4-BE49-F238E27FC236}">
                <a16:creationId xmlns:a16="http://schemas.microsoft.com/office/drawing/2014/main" id="{FA811E00-1DE1-7537-3A04-BF9F4A96415C}"/>
              </a:ext>
            </a:extLst>
          </p:cNvPr>
          <p:cNvSpPr txBox="1"/>
          <p:nvPr/>
        </p:nvSpPr>
        <p:spPr>
          <a:xfrm>
            <a:off x="8296482" y="5253975"/>
            <a:ext cx="3558505" cy="298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Becoming prepared for transition</a:t>
            </a:r>
            <a:endParaRPr lang="en-GB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38E1B16-7101-0055-7F4E-5844E9DABECC}"/>
              </a:ext>
            </a:extLst>
          </p:cNvPr>
          <p:cNvSpPr/>
          <p:nvPr/>
        </p:nvSpPr>
        <p:spPr>
          <a:xfrm rot="20567882" flipH="1">
            <a:off x="7510425" y="5452155"/>
            <a:ext cx="767714" cy="1193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17">
            <a:extLst>
              <a:ext uri="{FF2B5EF4-FFF2-40B4-BE49-F238E27FC236}">
                <a16:creationId xmlns:a16="http://schemas.microsoft.com/office/drawing/2014/main" id="{35018925-B387-675F-37D2-FE084FDE2C0F}"/>
              </a:ext>
            </a:extLst>
          </p:cNvPr>
          <p:cNvSpPr txBox="1"/>
          <p:nvPr/>
        </p:nvSpPr>
        <p:spPr>
          <a:xfrm>
            <a:off x="8314550" y="5821557"/>
            <a:ext cx="3558505" cy="298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Prepared for transition</a:t>
            </a:r>
            <a:endParaRPr lang="en-GB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D1402F7-8603-1A5F-4A1D-1250DB37D6A4}"/>
              </a:ext>
            </a:extLst>
          </p:cNvPr>
          <p:cNvSpPr/>
          <p:nvPr/>
        </p:nvSpPr>
        <p:spPr>
          <a:xfrm rot="590873" flipH="1">
            <a:off x="7506354" y="5833723"/>
            <a:ext cx="767714" cy="1193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50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Conclusions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38650" y="1516698"/>
            <a:ext cx="10685942" cy="48646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 company’s risk can be split into systematic or market-wide risk; and idiosyncratic risk, which can be diversified away in a portfolio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Capital Asset Pricing Model (CAPM) states that in equilibrium, all investors hold a combination of the risk-free asset and the market portfolio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Historical risk-return analysis has a limited capacity for assessing future financial risk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We expand the single market model of the CAPM into a multifactor model by adding social and environmental factors (as sources of </a:t>
            </a:r>
            <a:r>
              <a:rPr lang="en-GB" sz="2000">
                <a:latin typeface="Arial" charset="0"/>
                <a:ea typeface="Arial" charset="0"/>
                <a:cs typeface="Arial" charset="0"/>
              </a:rPr>
              <a:t>systematic risk)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cost of integrated capital gives corporate managers the tool to make an integrated risk-return assessment in their investment decisions</a:t>
            </a:r>
            <a:endParaRPr lang="nl-NL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7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Real returns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5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Because of wide differences in inflation across time and countries, it is helpful to compare returns in real terms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realised consumer price index (CPI) inflation rate in a given country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and year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)</m:t>
                        </m:r>
                      </m:num>
                      <m:den>
                        <m:sSub>
                          <m:sSub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Inflation-adjusted real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for an asset class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−(1+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den>
                    </m:f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den>
                    </m:f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25144"/>
              </a:xfrm>
              <a:blipFill>
                <a:blip r:embed="rId2"/>
                <a:stretch>
                  <a:fillRect r="-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A94F8D-2268-C249-5E4A-55FA73B34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30526"/>
              </p:ext>
            </p:extLst>
          </p:nvPr>
        </p:nvGraphicFramePr>
        <p:xfrm>
          <a:off x="816864" y="4583206"/>
          <a:ext cx="9527608" cy="1727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333">
                  <a:extLst>
                    <a:ext uri="{9D8B030D-6E8A-4147-A177-3AD203B41FA5}">
                      <a16:colId xmlns:a16="http://schemas.microsoft.com/office/drawing/2014/main" val="1046784298"/>
                    </a:ext>
                  </a:extLst>
                </a:gridCol>
                <a:gridCol w="2237544">
                  <a:extLst>
                    <a:ext uri="{9D8B030D-6E8A-4147-A177-3AD203B41FA5}">
                      <a16:colId xmlns:a16="http://schemas.microsoft.com/office/drawing/2014/main" val="2608977351"/>
                    </a:ext>
                  </a:extLst>
                </a:gridCol>
                <a:gridCol w="1948829">
                  <a:extLst>
                    <a:ext uri="{9D8B030D-6E8A-4147-A177-3AD203B41FA5}">
                      <a16:colId xmlns:a16="http://schemas.microsoft.com/office/drawing/2014/main" val="2755050870"/>
                    </a:ext>
                  </a:extLst>
                </a:gridCol>
                <a:gridCol w="2381902">
                  <a:extLst>
                    <a:ext uri="{9D8B030D-6E8A-4147-A177-3AD203B41FA5}">
                      <a16:colId xmlns:a16="http://schemas.microsoft.com/office/drawing/2014/main" val="4063853442"/>
                    </a:ext>
                  </a:extLst>
                </a:gridCol>
              </a:tblGrid>
              <a:tr h="493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class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nominal returns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real returns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Decadal moving average real returns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455288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Treasury bills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4.6%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 to +6%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97869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bonds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-7% to +8%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11729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Equities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6.9%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 to +15%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15112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premium (relative to bills)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to 13%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06889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premium (relative to bonds)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4.5%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to 13%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6742"/>
                  </a:ext>
                </a:extLst>
              </a:tr>
            </a:tbl>
          </a:graphicData>
        </a:graphic>
      </p:graphicFrame>
      <p:sp>
        <p:nvSpPr>
          <p:cNvPr id="6" name="Tekstvak 17">
            <a:extLst>
              <a:ext uri="{FF2B5EF4-FFF2-40B4-BE49-F238E27FC236}">
                <a16:creationId xmlns:a16="http://schemas.microsoft.com/office/drawing/2014/main" id="{08621752-E837-F722-1A49-577E2D7DBD6E}"/>
              </a:ext>
            </a:extLst>
          </p:cNvPr>
          <p:cNvSpPr txBox="1"/>
          <p:nvPr/>
        </p:nvSpPr>
        <p:spPr>
          <a:xfrm>
            <a:off x="730943" y="6386068"/>
            <a:ext cx="768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Global average annual returns from 1870 to 2015 (in 16 countries). Source: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Jorda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28871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Equity risk premium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37553" y="1522648"/>
            <a:ext cx="10103672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aggregate picture hides significant variation within and between asset classes due to differing risk profiles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Dimson, Marsh and Staunton (2021) find significant variation in equity risk premiums over the 1900-2020 period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7">
            <a:extLst>
              <a:ext uri="{FF2B5EF4-FFF2-40B4-BE49-F238E27FC236}">
                <a16:creationId xmlns:a16="http://schemas.microsoft.com/office/drawing/2014/main" id="{08621752-E837-F722-1A49-577E2D7DBD6E}"/>
              </a:ext>
            </a:extLst>
          </p:cNvPr>
          <p:cNvSpPr txBox="1"/>
          <p:nvPr/>
        </p:nvSpPr>
        <p:spPr>
          <a:xfrm>
            <a:off x="601718" y="6180232"/>
            <a:ext cx="11301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Equity risk premiums (relative to bills) from 1900 to 2020 (for 21 countries). Source: data from Dimson, Marsh and Staunton (2002 and 2021)</a:t>
            </a:r>
          </a:p>
        </p:txBody>
      </p:sp>
      <p:graphicFrame>
        <p:nvGraphicFramePr>
          <p:cNvPr id="8" name="Grafiek 2">
            <a:extLst>
              <a:ext uri="{FF2B5EF4-FFF2-40B4-BE49-F238E27FC236}">
                <a16:creationId xmlns:a16="http://schemas.microsoft.com/office/drawing/2014/main" id="{EDC9D669-40D8-2DDE-F3DE-5364F4BBC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289730"/>
              </p:ext>
            </p:extLst>
          </p:nvPr>
        </p:nvGraphicFramePr>
        <p:xfrm>
          <a:off x="612942" y="3649757"/>
          <a:ext cx="10103672" cy="253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97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Equity returns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35424" y="1516698"/>
                <a:ext cx="10663936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total annual return on a financial asset r can be divided into two components: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The capital gain from the change in the asset price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endParaRPr lang="en-GB" sz="1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A yield component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, that reflects the cash-flow return on an investment (e.g. dividend yield)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Total return: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35424" y="1516698"/>
                <a:ext cx="10663936" cy="49251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166A1C-022E-48DD-F1B0-48DE28E35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1672"/>
              </p:ext>
            </p:extLst>
          </p:nvPr>
        </p:nvGraphicFramePr>
        <p:xfrm>
          <a:off x="551384" y="4005065"/>
          <a:ext cx="4775080" cy="2175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21">
                  <a:extLst>
                    <a:ext uri="{9D8B030D-6E8A-4147-A177-3AD203B41FA5}">
                      <a16:colId xmlns:a16="http://schemas.microsoft.com/office/drawing/2014/main" val="1593529569"/>
                    </a:ext>
                  </a:extLst>
                </a:gridCol>
                <a:gridCol w="1140853">
                  <a:extLst>
                    <a:ext uri="{9D8B030D-6E8A-4147-A177-3AD203B41FA5}">
                      <a16:colId xmlns:a16="http://schemas.microsoft.com/office/drawing/2014/main" val="2784773550"/>
                    </a:ext>
                  </a:extLst>
                </a:gridCol>
                <a:gridCol w="1140853">
                  <a:extLst>
                    <a:ext uri="{9D8B030D-6E8A-4147-A177-3AD203B41FA5}">
                      <a16:colId xmlns:a16="http://schemas.microsoft.com/office/drawing/2014/main" val="3646171333"/>
                    </a:ext>
                  </a:extLst>
                </a:gridCol>
                <a:gridCol w="1140853">
                  <a:extLst>
                    <a:ext uri="{9D8B030D-6E8A-4147-A177-3AD203B41FA5}">
                      <a16:colId xmlns:a16="http://schemas.microsoft.com/office/drawing/2014/main" val="2530849226"/>
                    </a:ext>
                  </a:extLst>
                </a:gridCol>
              </a:tblGrid>
              <a:tr h="51413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period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82903"/>
                  </a:ext>
                </a:extLst>
              </a:tr>
              <a:tr h="6327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capital gain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Dividend income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total return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90416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sample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295393"/>
                  </a:ext>
                </a:extLst>
              </a:tr>
              <a:tr h="51413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Post-1950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9160716"/>
                  </a:ext>
                </a:extLst>
              </a:tr>
            </a:tbl>
          </a:graphicData>
        </a:graphic>
      </p:graphicFrame>
      <p:sp>
        <p:nvSpPr>
          <p:cNvPr id="7" name="Tekstvak 17">
            <a:extLst>
              <a:ext uri="{FF2B5EF4-FFF2-40B4-BE49-F238E27FC236}">
                <a16:creationId xmlns:a16="http://schemas.microsoft.com/office/drawing/2014/main" id="{CD6349BA-1DDE-66FA-F2D7-11933097C4DE}"/>
              </a:ext>
            </a:extLst>
          </p:cNvPr>
          <p:cNvSpPr txBox="1"/>
          <p:nvPr/>
        </p:nvSpPr>
        <p:spPr>
          <a:xfrm>
            <a:off x="455844" y="6251833"/>
            <a:ext cx="5056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Equity returns from 1870 to 2015. Source: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Jorda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et al. (2019)</a:t>
            </a:r>
          </a:p>
        </p:txBody>
      </p:sp>
      <p:sp>
        <p:nvSpPr>
          <p:cNvPr id="10" name="Tekstvak 17">
            <a:extLst>
              <a:ext uri="{FF2B5EF4-FFF2-40B4-BE49-F238E27FC236}">
                <a16:creationId xmlns:a16="http://schemas.microsoft.com/office/drawing/2014/main" id="{ADFBF73E-5AA8-9A2D-9CDA-3AE35EA09D00}"/>
              </a:ext>
            </a:extLst>
          </p:cNvPr>
          <p:cNvSpPr txBox="1"/>
          <p:nvPr/>
        </p:nvSpPr>
        <p:spPr>
          <a:xfrm>
            <a:off x="5638002" y="3851176"/>
            <a:ext cx="6218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the total return of equities both the capital gain and dividend income are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More recent returns (from 1950 to 2015) are higher than over the full sample period (1870-2015)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Real returns on equities and government bonds have been relatively high until the 1990s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current returns in the low interest environment from 2015 to 2021 have been very low: 3% for equities and -0.5% for government bonds</a:t>
            </a:r>
          </a:p>
        </p:txBody>
      </p:sp>
    </p:spTree>
    <p:extLst>
      <p:ext uri="{BB962C8B-B14F-4D97-AF65-F5344CB8AC3E}">
        <p14:creationId xmlns:p14="http://schemas.microsoft.com/office/powerpoint/2010/main" val="199039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Bill rate (= short-term interest rate)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673" y="1700267"/>
            <a:ext cx="10103672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Historical series show that returns can turn negative during wars and times of crisis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Treasury bill rate, which is a proxy for the risk-free rate, averages about 1%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-4% during WWI in the 1910s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+6% post WWI in the 1920s 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-5% during WWII in the 1940s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+3% in the 1980s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0% in 2015</a:t>
            </a:r>
          </a:p>
          <a:p>
            <a:pPr lvl="1">
              <a:lnSpc>
                <a:spcPct val="150000"/>
              </a:lnSpc>
            </a:pPr>
            <a:endParaRPr lang="en-US" sz="17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0A3D58F8-A2C0-CAEB-41C5-88146869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2938716"/>
            <a:ext cx="5069115" cy="36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5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Expected return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9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03936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performance of assets or projects is typically measured as a return r: the percentage increase in the value of an investment per euro invested in the asset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Risky assets have uncertain returns in the future.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probability distribution shows the distribution of returns, by </a:t>
                </a:r>
                <a:br>
                  <a:rPr lang="en-GB" sz="2000" dirty="0">
                    <a:effectLst/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2000" dirty="0">
                    <a:effectLst/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assigning a probability or likelihood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sz="2000" dirty="0">
                    <a:effectLst/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each possible return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expected or mean return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𝛦</m:t>
                    </m:r>
                    <m:d>
                      <m:dPr>
                        <m:begChr m:val="["/>
                        <m:endChr m:val="]"/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sz="2000" dirty="0">
                    <a:effectLst/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as a weighted average </a:t>
                </a:r>
                <a:br>
                  <a:rPr lang="en-GB" sz="2000" dirty="0">
                    <a:effectLst/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2000" dirty="0">
                    <a:effectLst/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possible returns, with the probabilities as weights: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𝛦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effectLst/>
                  <a:latin typeface="Arial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>
                    <a:latin typeface="Arial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Probability x each possible return</a:t>
                </a:r>
                <a:endParaRPr lang="en-US" sz="1600" dirty="0">
                  <a:effectLst/>
                  <a:latin typeface="Arial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03936" y="1516698"/>
                <a:ext cx="10391704" cy="4925144"/>
              </a:xfrm>
              <a:blipFill>
                <a:blip r:embed="rId2"/>
                <a:stretch>
                  <a:fillRect l="-611" b="-203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Grafiek 3">
            <a:extLst>
              <a:ext uri="{FF2B5EF4-FFF2-40B4-BE49-F238E27FC236}">
                <a16:creationId xmlns:a16="http://schemas.microsoft.com/office/drawing/2014/main" id="{C5524B26-37ED-A437-AAF0-F32ED0CCA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970422"/>
              </p:ext>
            </p:extLst>
          </p:nvPr>
        </p:nvGraphicFramePr>
        <p:xfrm>
          <a:off x="8641176" y="3068960"/>
          <a:ext cx="3215464" cy="235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B89BE85-BF6D-A44E-46B5-255117290C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1131575"/>
                  </p:ext>
                </p:extLst>
              </p:nvPr>
            </p:nvGraphicFramePr>
            <p:xfrm>
              <a:off x="3719736" y="5157192"/>
              <a:ext cx="4693742" cy="14722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6444">
                      <a:extLst>
                        <a:ext uri="{9D8B030D-6E8A-4147-A177-3AD203B41FA5}">
                          <a16:colId xmlns:a16="http://schemas.microsoft.com/office/drawing/2014/main" val="251542769"/>
                        </a:ext>
                      </a:extLst>
                    </a:gridCol>
                    <a:gridCol w="1196444">
                      <a:extLst>
                        <a:ext uri="{9D8B030D-6E8A-4147-A177-3AD203B41FA5}">
                          <a16:colId xmlns:a16="http://schemas.microsoft.com/office/drawing/2014/main" val="2557158415"/>
                        </a:ext>
                      </a:extLst>
                    </a:gridCol>
                    <a:gridCol w="1150427">
                      <a:extLst>
                        <a:ext uri="{9D8B030D-6E8A-4147-A177-3AD203B41FA5}">
                          <a16:colId xmlns:a16="http://schemas.microsoft.com/office/drawing/2014/main" val="1192003324"/>
                        </a:ext>
                      </a:extLst>
                    </a:gridCol>
                    <a:gridCol w="1150427">
                      <a:extLst>
                        <a:ext uri="{9D8B030D-6E8A-4147-A177-3AD203B41FA5}">
                          <a16:colId xmlns:a16="http://schemas.microsoft.com/office/drawing/2014/main" val="2016474627"/>
                        </a:ext>
                      </a:extLst>
                    </a:gridCol>
                  </a:tblGrid>
                  <a:tr h="389139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stock price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Stock price in 1 year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Probability distribution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6974268"/>
                      </a:ext>
                    </a:extLst>
                  </a:tr>
                  <a:tr h="31821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GB" sz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oMath>
                          </a14:m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4811200"/>
                      </a:ext>
                    </a:extLst>
                  </a:tr>
                  <a:tr h="258786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€100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€95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734829"/>
                      </a:ext>
                    </a:extLst>
                  </a:tr>
                  <a:tr h="25303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€110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562898"/>
                      </a:ext>
                    </a:extLst>
                  </a:tr>
                  <a:tr h="25303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€125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71094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B89BE85-BF6D-A44E-46B5-255117290C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1131575"/>
                  </p:ext>
                </p:extLst>
              </p:nvPr>
            </p:nvGraphicFramePr>
            <p:xfrm>
              <a:off x="3719736" y="5157192"/>
              <a:ext cx="4693742" cy="14722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6444">
                      <a:extLst>
                        <a:ext uri="{9D8B030D-6E8A-4147-A177-3AD203B41FA5}">
                          <a16:colId xmlns:a16="http://schemas.microsoft.com/office/drawing/2014/main" val="251542769"/>
                        </a:ext>
                      </a:extLst>
                    </a:gridCol>
                    <a:gridCol w="1196444">
                      <a:extLst>
                        <a:ext uri="{9D8B030D-6E8A-4147-A177-3AD203B41FA5}">
                          <a16:colId xmlns:a16="http://schemas.microsoft.com/office/drawing/2014/main" val="2557158415"/>
                        </a:ext>
                      </a:extLst>
                    </a:gridCol>
                    <a:gridCol w="1150427">
                      <a:extLst>
                        <a:ext uri="{9D8B030D-6E8A-4147-A177-3AD203B41FA5}">
                          <a16:colId xmlns:a16="http://schemas.microsoft.com/office/drawing/2014/main" val="1192003324"/>
                        </a:ext>
                      </a:extLst>
                    </a:gridCol>
                    <a:gridCol w="1150427">
                      <a:extLst>
                        <a:ext uri="{9D8B030D-6E8A-4147-A177-3AD203B41FA5}">
                          <a16:colId xmlns:a16="http://schemas.microsoft.com/office/drawing/2014/main" val="2016474627"/>
                        </a:ext>
                      </a:extLst>
                    </a:gridCol>
                  </a:tblGrid>
                  <a:tr h="389139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stock price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Stock price in 1 year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Probability distribution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6974268"/>
                      </a:ext>
                    </a:extLst>
                  </a:tr>
                  <a:tr h="31821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381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692" t="-128000" r="-100000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7692" t="-128000" b="-26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4811200"/>
                      </a:ext>
                    </a:extLst>
                  </a:tr>
                  <a:tr h="258786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€100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€95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734829"/>
                      </a:ext>
                    </a:extLst>
                  </a:tr>
                  <a:tr h="25303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€110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562898"/>
                      </a:ext>
                    </a:extLst>
                  </a:tr>
                  <a:tr h="25303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€125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71094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17">
                <a:extLst>
                  <a:ext uri="{FF2B5EF4-FFF2-40B4-BE49-F238E27FC236}">
                    <a16:creationId xmlns:a16="http://schemas.microsoft.com/office/drawing/2014/main" id="{95EF3677-3769-D0C7-A671-D4025C035E0B}"/>
                  </a:ext>
                </a:extLst>
              </p:cNvPr>
              <p:cNvSpPr txBox="1"/>
              <p:nvPr/>
            </p:nvSpPr>
            <p:spPr>
              <a:xfrm>
                <a:off x="8760295" y="5755063"/>
                <a:ext cx="3029123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𝛦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=25%∙−5%+50%∙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10%+25%∙25%=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kstvak 17">
                <a:extLst>
                  <a:ext uri="{FF2B5EF4-FFF2-40B4-BE49-F238E27FC236}">
                    <a16:creationId xmlns:a16="http://schemas.microsoft.com/office/drawing/2014/main" id="{95EF3677-3769-D0C7-A671-D4025C035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5" y="5755063"/>
                <a:ext cx="30291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E0827279-BDC5-5EBA-6AA2-EE8584472B3B}"/>
              </a:ext>
            </a:extLst>
          </p:cNvPr>
          <p:cNvSpPr/>
          <p:nvPr/>
        </p:nvSpPr>
        <p:spPr>
          <a:xfrm>
            <a:off x="8281125" y="5980621"/>
            <a:ext cx="479170" cy="2567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47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457B9E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28318</TotalTime>
  <Words>4735</Words>
  <Application>Microsoft Macintosh PowerPoint</Application>
  <PresentationFormat>Breedbeeld</PresentationFormat>
  <Paragraphs>644</Paragraphs>
  <Slides>47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Corporate Finance for Long-Term Value  </vt:lpstr>
      <vt:lpstr>Chapter 12: Risk-return analysis</vt:lpstr>
      <vt:lpstr>The BIG Picture</vt:lpstr>
      <vt:lpstr>Historical financial risk and return</vt:lpstr>
      <vt:lpstr>Real returns</vt:lpstr>
      <vt:lpstr>Equity risk premium</vt:lpstr>
      <vt:lpstr>Equity returns</vt:lpstr>
      <vt:lpstr>Bill rate (= short-term interest rate)</vt:lpstr>
      <vt:lpstr>Expected return</vt:lpstr>
      <vt:lpstr>Variance and standard deviation</vt:lpstr>
      <vt:lpstr>Calculating variance and volatility</vt:lpstr>
      <vt:lpstr>Historical returns and historical volatility</vt:lpstr>
      <vt:lpstr>Historical returns and historical volatility</vt:lpstr>
      <vt:lpstr>Stock performance vs. government bonds</vt:lpstr>
      <vt:lpstr>Diversification of financial risk</vt:lpstr>
      <vt:lpstr>Diversification of financial risk</vt:lpstr>
      <vt:lpstr>Portfolio return</vt:lpstr>
      <vt:lpstr>Portfolio variance</vt:lpstr>
      <vt:lpstr>Variance of large portfolios</vt:lpstr>
      <vt:lpstr>Capital Asset Pricing Model (CAPM)</vt:lpstr>
      <vt:lpstr>Efficient frontier</vt:lpstr>
      <vt:lpstr>Efficient frontier</vt:lpstr>
      <vt:lpstr>Capital Asset Pricing Model (CAPM)</vt:lpstr>
      <vt:lpstr>Security market line (SML)</vt:lpstr>
      <vt:lpstr>Limitations to measures of historical risk and return</vt:lpstr>
      <vt:lpstr>Limitations to measures of historical risk and return</vt:lpstr>
      <vt:lpstr>Social and environmental risks</vt:lpstr>
      <vt:lpstr>Multifactor model</vt:lpstr>
      <vt:lpstr>Social and environmental factor portfolios</vt:lpstr>
      <vt:lpstr>Social and environmental factor portfolios</vt:lpstr>
      <vt:lpstr>Challenges of the multifactor model</vt:lpstr>
      <vt:lpstr>Environmental and social risk premiums</vt:lpstr>
      <vt:lpstr>Factor betas</vt:lpstr>
      <vt:lpstr>Social discount rate</vt:lpstr>
      <vt:lpstr>Risk &amp; social discount rate</vt:lpstr>
      <vt:lpstr>Estimating social discount rate</vt:lpstr>
      <vt:lpstr>Estimating cost of integrated capital</vt:lpstr>
      <vt:lpstr>Estimating cost of integrated capital</vt:lpstr>
      <vt:lpstr>Estimating cost of integrated capital</vt:lpstr>
      <vt:lpstr>Forward-looking risk</vt:lpstr>
      <vt:lpstr>Scenario analysis</vt:lpstr>
      <vt:lpstr>Scenario matrix for climate risk</vt:lpstr>
      <vt:lpstr>Quantifying the scenario analysis</vt:lpstr>
      <vt:lpstr>Strategy setting</vt:lpstr>
      <vt:lpstr>Transition pathways</vt:lpstr>
      <vt:lpstr>Transition pathways</vt:lpstr>
      <vt:lpstr>Conclusions</vt:lpstr>
    </vt:vector>
  </TitlesOfParts>
  <Company>RSM Erasmus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 for Long-Term Value</dc:title>
  <dc:creator>Administrator</dc:creator>
  <dc:description>Book Slides</dc:description>
  <cp:lastModifiedBy>Dirk Schoenmaker</cp:lastModifiedBy>
  <cp:revision>436</cp:revision>
  <cp:lastPrinted>2017-10-25T07:51:07Z</cp:lastPrinted>
  <dcterms:created xsi:type="dcterms:W3CDTF">2014-04-08T12:02:43Z</dcterms:created>
  <dcterms:modified xsi:type="dcterms:W3CDTF">2023-09-04T20:04:03Z</dcterms:modified>
</cp:coreProperties>
</file>