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3"/>
  </p:notesMasterIdLst>
  <p:handoutMasterIdLst>
    <p:handoutMasterId r:id="rId34"/>
  </p:handoutMasterIdLst>
  <p:sldIdLst>
    <p:sldId id="256" r:id="rId2"/>
    <p:sldId id="564" r:id="rId3"/>
    <p:sldId id="454" r:id="rId4"/>
    <p:sldId id="496" r:id="rId5"/>
    <p:sldId id="539" r:id="rId6"/>
    <p:sldId id="540" r:id="rId7"/>
    <p:sldId id="541" r:id="rId8"/>
    <p:sldId id="542" r:id="rId9"/>
    <p:sldId id="543" r:id="rId10"/>
    <p:sldId id="544" r:id="rId11"/>
    <p:sldId id="545" r:id="rId12"/>
    <p:sldId id="546" r:id="rId13"/>
    <p:sldId id="547" r:id="rId14"/>
    <p:sldId id="548" r:id="rId15"/>
    <p:sldId id="549" r:id="rId16"/>
    <p:sldId id="550" r:id="rId17"/>
    <p:sldId id="551" r:id="rId18"/>
    <p:sldId id="552" r:id="rId19"/>
    <p:sldId id="528" r:id="rId20"/>
    <p:sldId id="553" r:id="rId21"/>
    <p:sldId id="554" r:id="rId22"/>
    <p:sldId id="555" r:id="rId23"/>
    <p:sldId id="556" r:id="rId24"/>
    <p:sldId id="557" r:id="rId25"/>
    <p:sldId id="558" r:id="rId26"/>
    <p:sldId id="559" r:id="rId27"/>
    <p:sldId id="565" r:id="rId28"/>
    <p:sldId id="566" r:id="rId29"/>
    <p:sldId id="567" r:id="rId30"/>
    <p:sldId id="568" r:id="rId31"/>
    <p:sldId id="562" r:id="rId32"/>
  </p:sldIdLst>
  <p:sldSz cx="12192000" cy="6858000"/>
  <p:notesSz cx="6797675" cy="9926638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duction" id="{010A32BA-3B9D-401F-8BB3-E1ABE0C3621A}">
          <p14:sldIdLst>
            <p14:sldId id="256"/>
            <p14:sldId id="564"/>
            <p14:sldId id="454"/>
          </p14:sldIdLst>
        </p14:section>
        <p14:section name="7.1 Conventional capital budgeting" id="{82B96233-CE70-49E5-8BF3-3164E0F97AA4}">
          <p14:sldIdLst>
            <p14:sldId id="496"/>
            <p14:sldId id="539"/>
            <p14:sldId id="540"/>
            <p14:sldId id="541"/>
            <p14:sldId id="542"/>
            <p14:sldId id="543"/>
            <p14:sldId id="544"/>
            <p14:sldId id="545"/>
            <p14:sldId id="546"/>
            <p14:sldId id="547"/>
            <p14:sldId id="548"/>
            <p14:sldId id="549"/>
            <p14:sldId id="550"/>
          </p14:sldIdLst>
        </p14:section>
        <p14:section name="7.2 Behavioural challenges in capital budgeting" id="{07974BBC-226C-43E9-B527-C5E45488056F}">
          <p14:sldIdLst>
            <p14:sldId id="551"/>
            <p14:sldId id="552"/>
          </p14:sldIdLst>
        </p14:section>
        <p14:section name="7.3 Integrating sustainability in capital budgeting" id="{1B5E020B-0A55-42F0-B327-34E1E91E56D2}">
          <p14:sldIdLst>
            <p14:sldId id="528"/>
            <p14:sldId id="553"/>
            <p14:sldId id="554"/>
            <p14:sldId id="555"/>
            <p14:sldId id="556"/>
            <p14:sldId id="557"/>
            <p14:sldId id="558"/>
            <p14:sldId id="559"/>
          </p14:sldIdLst>
        </p14:section>
        <p14:section name="7.4 Internalisation" id="{E83C631F-396E-4B50-BFF4-EA547A8798AF}">
          <p14:sldIdLst>
            <p14:sldId id="565"/>
            <p14:sldId id="566"/>
            <p14:sldId id="567"/>
            <p14:sldId id="568"/>
          </p14:sldIdLst>
        </p14:section>
        <p14:section name="7.5 Conclusions" id="{178EF25C-958A-4121-8DF3-1B822610ACA1}">
          <p14:sldIdLst>
            <p14:sldId id="56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7AC09F08-18AB-00D1-1B8C-6B475E567364}" name="Dirk Schoenmaker" initials="DS" userId="661d7b1468ffb9d5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F1FA"/>
    <a:srgbClr val="D1E7F6"/>
    <a:srgbClr val="D9D9D9"/>
    <a:srgbClr val="2683C6"/>
    <a:srgbClr val="E84A8E"/>
    <a:srgbClr val="DA970F"/>
    <a:srgbClr val="5E87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348" autoAdjust="0"/>
    <p:restoredTop sz="95369"/>
  </p:normalViewPr>
  <p:slideViewPr>
    <p:cSldViewPr>
      <p:cViewPr varScale="1">
        <p:scale>
          <a:sx n="115" d="100"/>
          <a:sy n="115" d="100"/>
        </p:scale>
        <p:origin x="208" y="4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microsoft.com/office/2018/10/relationships/authors" Target="authors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C3CFB0F-22D8-46DD-8CE5-B89F95261120}" type="doc">
      <dgm:prSet loTypeId="urn:microsoft.com/office/officeart/2005/8/layout/pyramid3" loCatId="pyramid" qsTypeId="urn:microsoft.com/office/officeart/2005/8/quickstyle/simple1" qsCatId="simple" csTypeId="urn:microsoft.com/office/officeart/2005/8/colors/accent1_2" csCatId="accent1" phldr="1"/>
      <dgm:spPr/>
    </dgm:pt>
    <dgm:pt modelId="{935003AA-58DC-45D0-95F3-334A0818B206}">
      <dgm:prSet phldrT="[Tekst]" custT="1"/>
      <dgm:spPr/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GB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1. Bottom-up identification of investment opportunities</a:t>
          </a:r>
        </a:p>
      </dgm:t>
    </dgm:pt>
    <dgm:pt modelId="{4526219A-8311-4C97-B0AD-D5441BB1FC6A}" type="parTrans" cxnId="{32E67FDB-2CA2-4B43-B86E-7A51E21865FF}">
      <dgm:prSet/>
      <dgm:spPr/>
      <dgm:t>
        <a:bodyPr/>
        <a:lstStyle/>
        <a:p>
          <a:endParaRPr lang="en-GB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F225424-A963-4391-89C5-5ECD37372281}" type="sibTrans" cxnId="{32E67FDB-2CA2-4B43-B86E-7A51E21865FF}">
      <dgm:prSet/>
      <dgm:spPr/>
      <dgm:t>
        <a:bodyPr/>
        <a:lstStyle/>
        <a:p>
          <a:endParaRPr lang="en-GB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FBEEB1C-C12C-4254-90F0-33EB657ADD2D}">
      <dgm:prSet custT="1"/>
      <dgm:spPr/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GB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2. Potential projects are collected centrally</a:t>
          </a:r>
          <a:endParaRPr lang="nl-NL" sz="1600" b="1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4D20981-D240-43CA-8245-FE5C2B9DD429}" type="parTrans" cxnId="{758621A2-B621-445B-AB42-497C212CAC3E}">
      <dgm:prSet/>
      <dgm:spPr/>
      <dgm:t>
        <a:bodyPr/>
        <a:lstStyle/>
        <a:p>
          <a:endParaRPr lang="en-GB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2AE4CC9-2995-4A2D-8ADC-456902062D51}" type="sibTrans" cxnId="{758621A2-B621-445B-AB42-497C212CAC3E}">
      <dgm:prSet/>
      <dgm:spPr/>
      <dgm:t>
        <a:bodyPr/>
        <a:lstStyle/>
        <a:p>
          <a:endParaRPr lang="en-GB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1E7E64F-3234-427C-B0A9-AEE68F0B7ED0}">
      <dgm:prSet custT="1"/>
      <dgm:spPr/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GB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3. Initial assessment of the projects on financial and non-financial criteria</a:t>
          </a:r>
          <a:endParaRPr lang="nl-NL" sz="1600" b="1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14F2491-9C39-4BBF-A673-E6D9FF301396}" type="parTrans" cxnId="{904E8740-9E4B-41AD-8F45-A3A7009007A0}">
      <dgm:prSet/>
      <dgm:spPr/>
      <dgm:t>
        <a:bodyPr/>
        <a:lstStyle/>
        <a:p>
          <a:endParaRPr lang="en-GB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70AE0C9-0E6E-47C0-8B25-598DA6FED9D3}" type="sibTrans" cxnId="{904E8740-9E4B-41AD-8F45-A3A7009007A0}">
      <dgm:prSet/>
      <dgm:spPr/>
      <dgm:t>
        <a:bodyPr/>
        <a:lstStyle/>
        <a:p>
          <a:endParaRPr lang="en-GB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31CECE4-A682-4BAD-989C-B376805D69A3}">
      <dgm:prSet custT="1"/>
      <dgm:spPr/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GB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4. Deep analysis including DCF done for a subset of investments </a:t>
          </a:r>
          <a:endParaRPr lang="nl-NL" sz="1600" b="1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8BA115D-FB04-4285-B70D-FF519E27DC4F}" type="parTrans" cxnId="{AD7FCE43-2DA1-41E7-ACC5-7EA7B6BCBB4C}">
      <dgm:prSet/>
      <dgm:spPr/>
      <dgm:t>
        <a:bodyPr/>
        <a:lstStyle/>
        <a:p>
          <a:endParaRPr lang="en-GB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A18926A-F9BF-4B1A-B206-D59FF70FAAF2}" type="sibTrans" cxnId="{AD7FCE43-2DA1-41E7-ACC5-7EA7B6BCBB4C}">
      <dgm:prSet/>
      <dgm:spPr/>
      <dgm:t>
        <a:bodyPr/>
        <a:lstStyle/>
        <a:p>
          <a:endParaRPr lang="en-GB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18465D8-232C-4283-8E96-BE9F5B608E71}">
      <dgm:prSet custT="1"/>
      <dgm:spPr/>
      <dgm:t>
        <a:bodyPr/>
        <a:lstStyle/>
        <a:p>
          <a:pPr>
            <a:buFont typeface="Symbol" panose="05050102010706020507" pitchFamily="18" charset="2"/>
            <a:buChar char=""/>
          </a:pPr>
          <a:endParaRPr lang="nl-NL" sz="4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7427DDE-89A8-4A92-8A2A-3994ED11AB60}" type="parTrans" cxnId="{17C24489-50DF-42F0-B516-3617A8EE3AE1}">
      <dgm:prSet/>
      <dgm:spPr/>
      <dgm:t>
        <a:bodyPr/>
        <a:lstStyle/>
        <a:p>
          <a:endParaRPr lang="en-GB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C9FA87E-E90F-4DA3-8358-3B762CB272B6}" type="sibTrans" cxnId="{17C24489-50DF-42F0-B516-3617A8EE3AE1}">
      <dgm:prSet/>
      <dgm:spPr/>
      <dgm:t>
        <a:bodyPr/>
        <a:lstStyle/>
        <a:p>
          <a:endParaRPr lang="en-GB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22C72AC-919F-4370-9AC7-5B40C47653F4}">
      <dgm:prSet custT="1"/>
      <dgm:spPr/>
      <dgm:t>
        <a:bodyPr/>
        <a:lstStyle/>
        <a:p>
          <a:pPr>
            <a:buFont typeface="Symbol" panose="05050102010706020507" pitchFamily="18" charset="2"/>
            <a:buChar char=""/>
          </a:pPr>
          <a:endParaRPr lang="nl-NL" sz="4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C6CA58A-765A-456A-881C-933BE277E17B}" type="parTrans" cxnId="{56ADDFF8-2F7D-4AF8-A8AD-B90B53FA10AD}">
      <dgm:prSet/>
      <dgm:spPr/>
      <dgm:t>
        <a:bodyPr/>
        <a:lstStyle/>
        <a:p>
          <a:endParaRPr lang="en-GB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4B87E35-69D4-4880-86CB-E21CEB09E866}" type="sibTrans" cxnId="{56ADDFF8-2F7D-4AF8-A8AD-B90B53FA10AD}">
      <dgm:prSet/>
      <dgm:spPr/>
      <dgm:t>
        <a:bodyPr/>
        <a:lstStyle/>
        <a:p>
          <a:endParaRPr lang="en-GB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5C9C638-4CC2-4C52-A34B-7EE1C481E7A5}" type="pres">
      <dgm:prSet presAssocID="{EC3CFB0F-22D8-46DD-8CE5-B89F95261120}" presName="Name0" presStyleCnt="0">
        <dgm:presLayoutVars>
          <dgm:dir/>
          <dgm:animLvl val="lvl"/>
          <dgm:resizeHandles val="exact"/>
        </dgm:presLayoutVars>
      </dgm:prSet>
      <dgm:spPr/>
    </dgm:pt>
    <dgm:pt modelId="{9C36E402-15B0-470A-AC6B-A3315F66795F}" type="pres">
      <dgm:prSet presAssocID="{935003AA-58DC-45D0-95F3-334A0818B206}" presName="Name8" presStyleCnt="0"/>
      <dgm:spPr/>
    </dgm:pt>
    <dgm:pt modelId="{06BFEA31-DB97-4488-A4BF-8FC7D6B74C6A}" type="pres">
      <dgm:prSet presAssocID="{935003AA-58DC-45D0-95F3-334A0818B206}" presName="level" presStyleLbl="node1" presStyleIdx="0" presStyleCnt="6">
        <dgm:presLayoutVars>
          <dgm:chMax val="1"/>
          <dgm:bulletEnabled val="1"/>
        </dgm:presLayoutVars>
      </dgm:prSet>
      <dgm:spPr/>
    </dgm:pt>
    <dgm:pt modelId="{7E225A09-9D10-499E-8ABB-0739AF491E52}" type="pres">
      <dgm:prSet presAssocID="{935003AA-58DC-45D0-95F3-334A0818B206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1B02036E-B2F0-4F78-98C6-F8347C1EB486}" type="pres">
      <dgm:prSet presAssocID="{1FBEEB1C-C12C-4254-90F0-33EB657ADD2D}" presName="Name8" presStyleCnt="0"/>
      <dgm:spPr/>
    </dgm:pt>
    <dgm:pt modelId="{EAD8BBF5-5E0F-4242-A866-FF90FA73671E}" type="pres">
      <dgm:prSet presAssocID="{1FBEEB1C-C12C-4254-90F0-33EB657ADD2D}" presName="level" presStyleLbl="node1" presStyleIdx="1" presStyleCnt="6">
        <dgm:presLayoutVars>
          <dgm:chMax val="1"/>
          <dgm:bulletEnabled val="1"/>
        </dgm:presLayoutVars>
      </dgm:prSet>
      <dgm:spPr/>
    </dgm:pt>
    <dgm:pt modelId="{4B44E873-246D-4EBC-B20B-32DF0EEAD8B0}" type="pres">
      <dgm:prSet presAssocID="{1FBEEB1C-C12C-4254-90F0-33EB657ADD2D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3410272D-7AFF-4779-B3EF-C04074C44F2A}" type="pres">
      <dgm:prSet presAssocID="{41E7E64F-3234-427C-B0A9-AEE68F0B7ED0}" presName="Name8" presStyleCnt="0"/>
      <dgm:spPr/>
    </dgm:pt>
    <dgm:pt modelId="{D397924D-172C-4E95-AB03-1A142B111681}" type="pres">
      <dgm:prSet presAssocID="{41E7E64F-3234-427C-B0A9-AEE68F0B7ED0}" presName="level" presStyleLbl="node1" presStyleIdx="2" presStyleCnt="6">
        <dgm:presLayoutVars>
          <dgm:chMax val="1"/>
          <dgm:bulletEnabled val="1"/>
        </dgm:presLayoutVars>
      </dgm:prSet>
      <dgm:spPr/>
    </dgm:pt>
    <dgm:pt modelId="{B45D3987-D90D-41C9-9DDD-2594ACBDD7AC}" type="pres">
      <dgm:prSet presAssocID="{41E7E64F-3234-427C-B0A9-AEE68F0B7ED0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07A3735C-E3D5-4137-97E0-DEA1CC1CEEDA}" type="pres">
      <dgm:prSet presAssocID="{E31CECE4-A682-4BAD-989C-B376805D69A3}" presName="Name8" presStyleCnt="0"/>
      <dgm:spPr/>
    </dgm:pt>
    <dgm:pt modelId="{E4ECE6FB-1256-40E3-B176-2B82A32B8A03}" type="pres">
      <dgm:prSet presAssocID="{E31CECE4-A682-4BAD-989C-B376805D69A3}" presName="level" presStyleLbl="node1" presStyleIdx="3" presStyleCnt="6">
        <dgm:presLayoutVars>
          <dgm:chMax val="1"/>
          <dgm:bulletEnabled val="1"/>
        </dgm:presLayoutVars>
      </dgm:prSet>
      <dgm:spPr/>
    </dgm:pt>
    <dgm:pt modelId="{78BD1621-CA21-4442-8379-2B957E18DCD9}" type="pres">
      <dgm:prSet presAssocID="{E31CECE4-A682-4BAD-989C-B376805D69A3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272F5BF1-B01C-4C85-A10E-5681BD8F8166}" type="pres">
      <dgm:prSet presAssocID="{B18465D8-232C-4283-8E96-BE9F5B608E71}" presName="Name8" presStyleCnt="0"/>
      <dgm:spPr/>
    </dgm:pt>
    <dgm:pt modelId="{BA888E72-F7B2-4084-A62B-BAB092CFB4FB}" type="pres">
      <dgm:prSet presAssocID="{B18465D8-232C-4283-8E96-BE9F5B608E71}" presName="level" presStyleLbl="node1" presStyleIdx="4" presStyleCnt="6">
        <dgm:presLayoutVars>
          <dgm:chMax val="1"/>
          <dgm:bulletEnabled val="1"/>
        </dgm:presLayoutVars>
      </dgm:prSet>
      <dgm:spPr/>
    </dgm:pt>
    <dgm:pt modelId="{1ECE480B-E69D-43FD-AC91-0B90B502D6C3}" type="pres">
      <dgm:prSet presAssocID="{B18465D8-232C-4283-8E96-BE9F5B608E71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664D797D-F907-4DBB-87E1-B134263586B9}" type="pres">
      <dgm:prSet presAssocID="{622C72AC-919F-4370-9AC7-5B40C47653F4}" presName="Name8" presStyleCnt="0"/>
      <dgm:spPr/>
    </dgm:pt>
    <dgm:pt modelId="{D66F52DE-6D82-4BB2-B33E-223E443A440F}" type="pres">
      <dgm:prSet presAssocID="{622C72AC-919F-4370-9AC7-5B40C47653F4}" presName="level" presStyleLbl="node1" presStyleIdx="5" presStyleCnt="6">
        <dgm:presLayoutVars>
          <dgm:chMax val="1"/>
          <dgm:bulletEnabled val="1"/>
        </dgm:presLayoutVars>
      </dgm:prSet>
      <dgm:spPr/>
    </dgm:pt>
    <dgm:pt modelId="{D222176F-3FC0-4323-B9BA-BF5DD5E68C2C}" type="pres">
      <dgm:prSet presAssocID="{622C72AC-919F-4370-9AC7-5B40C47653F4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A65A7A00-FEF8-4920-B4CE-6FCFCAFE0C7D}" type="presOf" srcId="{935003AA-58DC-45D0-95F3-334A0818B206}" destId="{7E225A09-9D10-499E-8ABB-0739AF491E52}" srcOrd="1" destOrd="0" presId="urn:microsoft.com/office/officeart/2005/8/layout/pyramid3"/>
    <dgm:cxn modelId="{D219A531-010C-4DA3-AF41-043F4C6F9640}" type="presOf" srcId="{622C72AC-919F-4370-9AC7-5B40C47653F4}" destId="{D66F52DE-6D82-4BB2-B33E-223E443A440F}" srcOrd="0" destOrd="0" presId="urn:microsoft.com/office/officeart/2005/8/layout/pyramid3"/>
    <dgm:cxn modelId="{31E53534-871E-4C11-8707-EFEC769ED649}" type="presOf" srcId="{935003AA-58DC-45D0-95F3-334A0818B206}" destId="{06BFEA31-DB97-4488-A4BF-8FC7D6B74C6A}" srcOrd="0" destOrd="0" presId="urn:microsoft.com/office/officeart/2005/8/layout/pyramid3"/>
    <dgm:cxn modelId="{904E8740-9E4B-41AD-8F45-A3A7009007A0}" srcId="{EC3CFB0F-22D8-46DD-8CE5-B89F95261120}" destId="{41E7E64F-3234-427C-B0A9-AEE68F0B7ED0}" srcOrd="2" destOrd="0" parTransId="{D14F2491-9C39-4BBF-A673-E6D9FF301396}" sibTransId="{E70AE0C9-0E6E-47C0-8B25-598DA6FED9D3}"/>
    <dgm:cxn modelId="{AD7FCE43-2DA1-41E7-ACC5-7EA7B6BCBB4C}" srcId="{EC3CFB0F-22D8-46DD-8CE5-B89F95261120}" destId="{E31CECE4-A682-4BAD-989C-B376805D69A3}" srcOrd="3" destOrd="0" parTransId="{B8BA115D-FB04-4285-B70D-FF519E27DC4F}" sibTransId="{FA18926A-F9BF-4B1A-B206-D59FF70FAAF2}"/>
    <dgm:cxn modelId="{711BEC81-1BBF-411F-A788-DB776E376FD1}" type="presOf" srcId="{41E7E64F-3234-427C-B0A9-AEE68F0B7ED0}" destId="{B45D3987-D90D-41C9-9DDD-2594ACBDD7AC}" srcOrd="1" destOrd="0" presId="urn:microsoft.com/office/officeart/2005/8/layout/pyramid3"/>
    <dgm:cxn modelId="{17C24489-50DF-42F0-B516-3617A8EE3AE1}" srcId="{EC3CFB0F-22D8-46DD-8CE5-B89F95261120}" destId="{B18465D8-232C-4283-8E96-BE9F5B608E71}" srcOrd="4" destOrd="0" parTransId="{97427DDE-89A8-4A92-8A2A-3994ED11AB60}" sibTransId="{8C9FA87E-E90F-4DA3-8358-3B762CB272B6}"/>
    <dgm:cxn modelId="{55CC2F97-A7D8-4E26-938B-639BF1AD6763}" type="presOf" srcId="{EC3CFB0F-22D8-46DD-8CE5-B89F95261120}" destId="{65C9C638-4CC2-4C52-A34B-7EE1C481E7A5}" srcOrd="0" destOrd="0" presId="urn:microsoft.com/office/officeart/2005/8/layout/pyramid3"/>
    <dgm:cxn modelId="{758621A2-B621-445B-AB42-497C212CAC3E}" srcId="{EC3CFB0F-22D8-46DD-8CE5-B89F95261120}" destId="{1FBEEB1C-C12C-4254-90F0-33EB657ADD2D}" srcOrd="1" destOrd="0" parTransId="{24D20981-D240-43CA-8245-FE5C2B9DD429}" sibTransId="{A2AE4CC9-2995-4A2D-8ADC-456902062D51}"/>
    <dgm:cxn modelId="{C12633A6-3685-4ACC-ABA5-18AA8D7C5D09}" type="presOf" srcId="{1FBEEB1C-C12C-4254-90F0-33EB657ADD2D}" destId="{EAD8BBF5-5E0F-4242-A866-FF90FA73671E}" srcOrd="0" destOrd="0" presId="urn:microsoft.com/office/officeart/2005/8/layout/pyramid3"/>
    <dgm:cxn modelId="{84D655A7-51F4-4A9A-8BC2-BFE5A371A848}" type="presOf" srcId="{E31CECE4-A682-4BAD-989C-B376805D69A3}" destId="{78BD1621-CA21-4442-8379-2B957E18DCD9}" srcOrd="1" destOrd="0" presId="urn:microsoft.com/office/officeart/2005/8/layout/pyramid3"/>
    <dgm:cxn modelId="{CF430AC0-DDFA-471B-8D5A-A4C9B5DAA724}" type="presOf" srcId="{1FBEEB1C-C12C-4254-90F0-33EB657ADD2D}" destId="{4B44E873-246D-4EBC-B20B-32DF0EEAD8B0}" srcOrd="1" destOrd="0" presId="urn:microsoft.com/office/officeart/2005/8/layout/pyramid3"/>
    <dgm:cxn modelId="{0D7A72C8-5C2A-4804-A941-151A6B20CF27}" type="presOf" srcId="{B18465D8-232C-4283-8E96-BE9F5B608E71}" destId="{1ECE480B-E69D-43FD-AC91-0B90B502D6C3}" srcOrd="1" destOrd="0" presId="urn:microsoft.com/office/officeart/2005/8/layout/pyramid3"/>
    <dgm:cxn modelId="{292B0AD7-2686-4E7A-AE62-674089DBBF86}" type="presOf" srcId="{41E7E64F-3234-427C-B0A9-AEE68F0B7ED0}" destId="{D397924D-172C-4E95-AB03-1A142B111681}" srcOrd="0" destOrd="0" presId="urn:microsoft.com/office/officeart/2005/8/layout/pyramid3"/>
    <dgm:cxn modelId="{32E67FDB-2CA2-4B43-B86E-7A51E21865FF}" srcId="{EC3CFB0F-22D8-46DD-8CE5-B89F95261120}" destId="{935003AA-58DC-45D0-95F3-334A0818B206}" srcOrd="0" destOrd="0" parTransId="{4526219A-8311-4C97-B0AD-D5441BB1FC6A}" sibTransId="{CF225424-A963-4391-89C5-5ECD37372281}"/>
    <dgm:cxn modelId="{4CFB4EEB-2D7E-423B-A4B7-F4AA73C8673D}" type="presOf" srcId="{B18465D8-232C-4283-8E96-BE9F5B608E71}" destId="{BA888E72-F7B2-4084-A62B-BAB092CFB4FB}" srcOrd="0" destOrd="0" presId="urn:microsoft.com/office/officeart/2005/8/layout/pyramid3"/>
    <dgm:cxn modelId="{EE41F0EF-C021-494A-9A6E-27B93AE18D16}" type="presOf" srcId="{E31CECE4-A682-4BAD-989C-B376805D69A3}" destId="{E4ECE6FB-1256-40E3-B176-2B82A32B8A03}" srcOrd="0" destOrd="0" presId="urn:microsoft.com/office/officeart/2005/8/layout/pyramid3"/>
    <dgm:cxn modelId="{56ADDFF8-2F7D-4AF8-A8AD-B90B53FA10AD}" srcId="{EC3CFB0F-22D8-46DD-8CE5-B89F95261120}" destId="{622C72AC-919F-4370-9AC7-5B40C47653F4}" srcOrd="5" destOrd="0" parTransId="{7C6CA58A-765A-456A-881C-933BE277E17B}" sibTransId="{34B87E35-69D4-4880-86CB-E21CEB09E866}"/>
    <dgm:cxn modelId="{80652AFB-A9E5-46F6-AB56-4F1D165C0FA6}" type="presOf" srcId="{622C72AC-919F-4370-9AC7-5B40C47653F4}" destId="{D222176F-3FC0-4323-B9BA-BF5DD5E68C2C}" srcOrd="1" destOrd="0" presId="urn:microsoft.com/office/officeart/2005/8/layout/pyramid3"/>
    <dgm:cxn modelId="{D3A2CD41-0B0C-4429-9599-504B796238CC}" type="presParOf" srcId="{65C9C638-4CC2-4C52-A34B-7EE1C481E7A5}" destId="{9C36E402-15B0-470A-AC6B-A3315F66795F}" srcOrd="0" destOrd="0" presId="urn:microsoft.com/office/officeart/2005/8/layout/pyramid3"/>
    <dgm:cxn modelId="{3CD8F667-537A-490F-BD6F-7BC1045224DB}" type="presParOf" srcId="{9C36E402-15B0-470A-AC6B-A3315F66795F}" destId="{06BFEA31-DB97-4488-A4BF-8FC7D6B74C6A}" srcOrd="0" destOrd="0" presId="urn:microsoft.com/office/officeart/2005/8/layout/pyramid3"/>
    <dgm:cxn modelId="{03A76C3D-800A-48AF-B2CD-352B3113DE7E}" type="presParOf" srcId="{9C36E402-15B0-470A-AC6B-A3315F66795F}" destId="{7E225A09-9D10-499E-8ABB-0739AF491E52}" srcOrd="1" destOrd="0" presId="urn:microsoft.com/office/officeart/2005/8/layout/pyramid3"/>
    <dgm:cxn modelId="{2E793712-442B-4A11-A621-F23A41005482}" type="presParOf" srcId="{65C9C638-4CC2-4C52-A34B-7EE1C481E7A5}" destId="{1B02036E-B2F0-4F78-98C6-F8347C1EB486}" srcOrd="1" destOrd="0" presId="urn:microsoft.com/office/officeart/2005/8/layout/pyramid3"/>
    <dgm:cxn modelId="{B2D66F64-872D-4FAC-B71A-0DAA406EA9EC}" type="presParOf" srcId="{1B02036E-B2F0-4F78-98C6-F8347C1EB486}" destId="{EAD8BBF5-5E0F-4242-A866-FF90FA73671E}" srcOrd="0" destOrd="0" presId="urn:microsoft.com/office/officeart/2005/8/layout/pyramid3"/>
    <dgm:cxn modelId="{356430A5-2C88-4CEF-8C88-FB75E706ED7D}" type="presParOf" srcId="{1B02036E-B2F0-4F78-98C6-F8347C1EB486}" destId="{4B44E873-246D-4EBC-B20B-32DF0EEAD8B0}" srcOrd="1" destOrd="0" presId="urn:microsoft.com/office/officeart/2005/8/layout/pyramid3"/>
    <dgm:cxn modelId="{6B1F3311-FC64-4193-A8AA-DB31CD74323F}" type="presParOf" srcId="{65C9C638-4CC2-4C52-A34B-7EE1C481E7A5}" destId="{3410272D-7AFF-4779-B3EF-C04074C44F2A}" srcOrd="2" destOrd="0" presId="urn:microsoft.com/office/officeart/2005/8/layout/pyramid3"/>
    <dgm:cxn modelId="{4F27E5B8-482C-49DF-A6F7-F73D6EA7C514}" type="presParOf" srcId="{3410272D-7AFF-4779-B3EF-C04074C44F2A}" destId="{D397924D-172C-4E95-AB03-1A142B111681}" srcOrd="0" destOrd="0" presId="urn:microsoft.com/office/officeart/2005/8/layout/pyramid3"/>
    <dgm:cxn modelId="{C4B52318-A9FE-48D6-A829-823CD350AFD3}" type="presParOf" srcId="{3410272D-7AFF-4779-B3EF-C04074C44F2A}" destId="{B45D3987-D90D-41C9-9DDD-2594ACBDD7AC}" srcOrd="1" destOrd="0" presId="urn:microsoft.com/office/officeart/2005/8/layout/pyramid3"/>
    <dgm:cxn modelId="{DF85669D-4D73-4B0F-A8BF-D8349C228A4D}" type="presParOf" srcId="{65C9C638-4CC2-4C52-A34B-7EE1C481E7A5}" destId="{07A3735C-E3D5-4137-97E0-DEA1CC1CEEDA}" srcOrd="3" destOrd="0" presId="urn:microsoft.com/office/officeart/2005/8/layout/pyramid3"/>
    <dgm:cxn modelId="{2CF808C3-645D-40C1-BFDB-AF4F5EC6362C}" type="presParOf" srcId="{07A3735C-E3D5-4137-97E0-DEA1CC1CEEDA}" destId="{E4ECE6FB-1256-40E3-B176-2B82A32B8A03}" srcOrd="0" destOrd="0" presId="urn:microsoft.com/office/officeart/2005/8/layout/pyramid3"/>
    <dgm:cxn modelId="{517E90FE-5F25-49D3-8BE8-B562DC7F850E}" type="presParOf" srcId="{07A3735C-E3D5-4137-97E0-DEA1CC1CEEDA}" destId="{78BD1621-CA21-4442-8379-2B957E18DCD9}" srcOrd="1" destOrd="0" presId="urn:microsoft.com/office/officeart/2005/8/layout/pyramid3"/>
    <dgm:cxn modelId="{4134AFC6-DE6B-4580-A446-5561DE22F481}" type="presParOf" srcId="{65C9C638-4CC2-4C52-A34B-7EE1C481E7A5}" destId="{272F5BF1-B01C-4C85-A10E-5681BD8F8166}" srcOrd="4" destOrd="0" presId="urn:microsoft.com/office/officeart/2005/8/layout/pyramid3"/>
    <dgm:cxn modelId="{F813907A-F217-4C38-83A6-9509AE3550C6}" type="presParOf" srcId="{272F5BF1-B01C-4C85-A10E-5681BD8F8166}" destId="{BA888E72-F7B2-4084-A62B-BAB092CFB4FB}" srcOrd="0" destOrd="0" presId="urn:microsoft.com/office/officeart/2005/8/layout/pyramid3"/>
    <dgm:cxn modelId="{E43C7793-A9E0-419C-A5E0-E792AD48BB9F}" type="presParOf" srcId="{272F5BF1-B01C-4C85-A10E-5681BD8F8166}" destId="{1ECE480B-E69D-43FD-AC91-0B90B502D6C3}" srcOrd="1" destOrd="0" presId="urn:microsoft.com/office/officeart/2005/8/layout/pyramid3"/>
    <dgm:cxn modelId="{F6042BB4-A500-410E-BE08-8422AC81F405}" type="presParOf" srcId="{65C9C638-4CC2-4C52-A34B-7EE1C481E7A5}" destId="{664D797D-F907-4DBB-87E1-B134263586B9}" srcOrd="5" destOrd="0" presId="urn:microsoft.com/office/officeart/2005/8/layout/pyramid3"/>
    <dgm:cxn modelId="{9008C9F9-5DA2-4104-A26E-FBE679F304CE}" type="presParOf" srcId="{664D797D-F907-4DBB-87E1-B134263586B9}" destId="{D66F52DE-6D82-4BB2-B33E-223E443A440F}" srcOrd="0" destOrd="0" presId="urn:microsoft.com/office/officeart/2005/8/layout/pyramid3"/>
    <dgm:cxn modelId="{A481D459-0CF0-4B8E-9492-6759F48CD210}" type="presParOf" srcId="{664D797D-F907-4DBB-87E1-B134263586B9}" destId="{D222176F-3FC0-4323-B9BA-BF5DD5E68C2C}" srcOrd="1" destOrd="0" presId="urn:microsoft.com/office/officeart/2005/8/layout/pyramid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BFEA31-DB97-4488-A4BF-8FC7D6B74C6A}">
      <dsp:nvSpPr>
        <dsp:cNvPr id="0" name=""/>
        <dsp:cNvSpPr/>
      </dsp:nvSpPr>
      <dsp:spPr>
        <a:xfrm rot="10800000">
          <a:off x="0" y="0"/>
          <a:ext cx="7304360" cy="716531"/>
        </a:xfrm>
        <a:prstGeom prst="trapezoid">
          <a:avLst>
            <a:gd name="adj" fmla="val 8495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None/>
          </a:pPr>
          <a:r>
            <a:rPr lang="en-GB" sz="1600" b="1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1. Bottom-up identification of investment opportunities</a:t>
          </a:r>
        </a:p>
      </dsp:txBody>
      <dsp:txXfrm rot="-10800000">
        <a:off x="1278262" y="0"/>
        <a:ext cx="4747834" cy="716531"/>
      </dsp:txXfrm>
    </dsp:sp>
    <dsp:sp modelId="{EAD8BBF5-5E0F-4242-A866-FF90FA73671E}">
      <dsp:nvSpPr>
        <dsp:cNvPr id="0" name=""/>
        <dsp:cNvSpPr/>
      </dsp:nvSpPr>
      <dsp:spPr>
        <a:xfrm rot="10800000">
          <a:off x="608696" y="716531"/>
          <a:ext cx="6086966" cy="716531"/>
        </a:xfrm>
        <a:prstGeom prst="trapezoid">
          <a:avLst>
            <a:gd name="adj" fmla="val 8495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None/>
          </a:pPr>
          <a:r>
            <a:rPr lang="en-GB" sz="1600" b="1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2. Potential projects are collected centrally</a:t>
          </a:r>
          <a:endParaRPr lang="nl-NL" sz="1600" b="1" kern="120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10800000">
        <a:off x="1673915" y="716531"/>
        <a:ext cx="3956528" cy="716531"/>
      </dsp:txXfrm>
    </dsp:sp>
    <dsp:sp modelId="{D397924D-172C-4E95-AB03-1A142B111681}">
      <dsp:nvSpPr>
        <dsp:cNvPr id="0" name=""/>
        <dsp:cNvSpPr/>
      </dsp:nvSpPr>
      <dsp:spPr>
        <a:xfrm rot="10800000">
          <a:off x="1217393" y="1433062"/>
          <a:ext cx="4869573" cy="716531"/>
        </a:xfrm>
        <a:prstGeom prst="trapezoid">
          <a:avLst>
            <a:gd name="adj" fmla="val 8495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None/>
          </a:pPr>
          <a:r>
            <a:rPr lang="en-GB" sz="1600" b="1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3. Initial assessment of the projects on financial and non-financial criteria</a:t>
          </a:r>
          <a:endParaRPr lang="nl-NL" sz="1600" b="1" kern="120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10800000">
        <a:off x="2069568" y="1433062"/>
        <a:ext cx="3165222" cy="716531"/>
      </dsp:txXfrm>
    </dsp:sp>
    <dsp:sp modelId="{E4ECE6FB-1256-40E3-B176-2B82A32B8A03}">
      <dsp:nvSpPr>
        <dsp:cNvPr id="0" name=""/>
        <dsp:cNvSpPr/>
      </dsp:nvSpPr>
      <dsp:spPr>
        <a:xfrm rot="10800000">
          <a:off x="1826090" y="2149593"/>
          <a:ext cx="3652179" cy="716531"/>
        </a:xfrm>
        <a:prstGeom prst="trapezoid">
          <a:avLst>
            <a:gd name="adj" fmla="val 8495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None/>
          </a:pPr>
          <a:r>
            <a:rPr lang="en-GB" sz="1600" b="1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4. Deep analysis including DCF done for a subset of investments </a:t>
          </a:r>
          <a:endParaRPr lang="nl-NL" sz="1600" b="1" kern="120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10800000">
        <a:off x="2465221" y="2149593"/>
        <a:ext cx="2373916" cy="716531"/>
      </dsp:txXfrm>
    </dsp:sp>
    <dsp:sp modelId="{BA888E72-F7B2-4084-A62B-BAB092CFB4FB}">
      <dsp:nvSpPr>
        <dsp:cNvPr id="0" name=""/>
        <dsp:cNvSpPr/>
      </dsp:nvSpPr>
      <dsp:spPr>
        <a:xfrm rot="10800000">
          <a:off x="2434786" y="2866124"/>
          <a:ext cx="2434786" cy="716531"/>
        </a:xfrm>
        <a:prstGeom prst="trapezoid">
          <a:avLst>
            <a:gd name="adj" fmla="val 8495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None/>
          </a:pPr>
          <a:endParaRPr lang="nl-NL" sz="4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10800000">
        <a:off x="2860874" y="2866124"/>
        <a:ext cx="1582611" cy="716531"/>
      </dsp:txXfrm>
    </dsp:sp>
    <dsp:sp modelId="{D66F52DE-6D82-4BB2-B33E-223E443A440F}">
      <dsp:nvSpPr>
        <dsp:cNvPr id="0" name=""/>
        <dsp:cNvSpPr/>
      </dsp:nvSpPr>
      <dsp:spPr>
        <a:xfrm rot="10800000">
          <a:off x="3043483" y="3582655"/>
          <a:ext cx="1217393" cy="716531"/>
        </a:xfrm>
        <a:prstGeom prst="trapezoid">
          <a:avLst>
            <a:gd name="adj" fmla="val 8495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None/>
          </a:pPr>
          <a:endParaRPr lang="nl-NL" sz="4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10800000">
        <a:off x="3043483" y="3582655"/>
        <a:ext cx="1217393" cy="7165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5862" cy="495793"/>
          </a:xfrm>
          <a:prstGeom prst="rect">
            <a:avLst/>
          </a:prstGeom>
        </p:spPr>
        <p:txBody>
          <a:bodyPr vert="horz" lIns="88211" tIns="44105" rIns="88211" bIns="44105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296" y="1"/>
            <a:ext cx="2945862" cy="495793"/>
          </a:xfrm>
          <a:prstGeom prst="rect">
            <a:avLst/>
          </a:prstGeom>
        </p:spPr>
        <p:txBody>
          <a:bodyPr vert="horz" lIns="88211" tIns="44105" rIns="88211" bIns="44105" rtlCol="0"/>
          <a:lstStyle>
            <a:lvl1pPr algn="r">
              <a:defRPr sz="1200"/>
            </a:lvl1pPr>
          </a:lstStyle>
          <a:p>
            <a:fld id="{3325F9F8-5D42-4208-880B-6708BBEBB10A}" type="datetimeFigureOut">
              <a:rPr lang="nl-NL" smtClean="0"/>
              <a:t>04-09-2023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9429306"/>
            <a:ext cx="2945862" cy="495793"/>
          </a:xfrm>
          <a:prstGeom prst="rect">
            <a:avLst/>
          </a:prstGeom>
        </p:spPr>
        <p:txBody>
          <a:bodyPr vert="horz" lIns="88211" tIns="44105" rIns="88211" bIns="44105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296" y="9429306"/>
            <a:ext cx="2945862" cy="495793"/>
          </a:xfrm>
          <a:prstGeom prst="rect">
            <a:avLst/>
          </a:prstGeom>
        </p:spPr>
        <p:txBody>
          <a:bodyPr vert="horz" lIns="88211" tIns="44105" rIns="88211" bIns="44105" rtlCol="0" anchor="b"/>
          <a:lstStyle>
            <a:lvl1pPr algn="r">
              <a:defRPr sz="1200"/>
            </a:lvl1pPr>
          </a:lstStyle>
          <a:p>
            <a:fld id="{5A154748-73CB-46B1-80DC-BF03F067AAB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760243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3"/>
            <a:ext cx="2945658" cy="496332"/>
          </a:xfrm>
          <a:prstGeom prst="rect">
            <a:avLst/>
          </a:prstGeom>
        </p:spPr>
        <p:txBody>
          <a:bodyPr vert="horz" lIns="95549" tIns="47774" rIns="95549" bIns="47774" rtlCol="0"/>
          <a:lstStyle>
            <a:lvl1pPr algn="l">
              <a:defRPr sz="13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5" y="3"/>
            <a:ext cx="2945658" cy="496332"/>
          </a:xfrm>
          <a:prstGeom prst="rect">
            <a:avLst/>
          </a:prstGeom>
        </p:spPr>
        <p:txBody>
          <a:bodyPr vert="horz" lIns="95549" tIns="47774" rIns="95549" bIns="47774" rtlCol="0"/>
          <a:lstStyle>
            <a:lvl1pPr algn="r">
              <a:defRPr sz="1300"/>
            </a:lvl1pPr>
          </a:lstStyle>
          <a:p>
            <a:fld id="{B064C223-EC3E-429A-AD8F-BB570CF7B08B}" type="datetimeFigureOut">
              <a:rPr lang="nl-NL" smtClean="0"/>
              <a:t>04-09-2023</a:t>
            </a:fld>
            <a:endParaRPr lang="nl-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13525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49" tIns="47774" rIns="95549" bIns="47774" rtlCol="0" anchor="ctr"/>
          <a:lstStyle/>
          <a:p>
            <a:endParaRPr lang="nl-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5549" tIns="47774" rIns="95549" bIns="4777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428589"/>
            <a:ext cx="2945658" cy="496332"/>
          </a:xfrm>
          <a:prstGeom prst="rect">
            <a:avLst/>
          </a:prstGeom>
        </p:spPr>
        <p:txBody>
          <a:bodyPr vert="horz" lIns="95549" tIns="47774" rIns="95549" bIns="47774" rtlCol="0" anchor="b"/>
          <a:lstStyle>
            <a:lvl1pPr algn="l">
              <a:defRPr sz="1300"/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5" y="9428589"/>
            <a:ext cx="2945658" cy="496332"/>
          </a:xfrm>
          <a:prstGeom prst="rect">
            <a:avLst/>
          </a:prstGeom>
        </p:spPr>
        <p:txBody>
          <a:bodyPr vert="horz" lIns="95549" tIns="47774" rIns="95549" bIns="47774" rtlCol="0" anchor="b"/>
          <a:lstStyle>
            <a:lvl1pPr algn="r">
              <a:defRPr sz="1300"/>
            </a:lvl1pPr>
          </a:lstStyle>
          <a:p>
            <a:fld id="{C31C44ED-C4AD-470A-9D13-4854E5C77B1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969846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12192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Rectangle 9"/>
          <p:cNvSpPr/>
          <p:nvPr/>
        </p:nvSpPr>
        <p:spPr>
          <a:xfrm>
            <a:off x="-12192" y="6053328"/>
            <a:ext cx="2999232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Rectangle 10"/>
          <p:cNvSpPr/>
          <p:nvPr/>
        </p:nvSpPr>
        <p:spPr>
          <a:xfrm>
            <a:off x="3145536" y="6044184"/>
            <a:ext cx="90464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3149600" y="4038600"/>
            <a:ext cx="8636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149600" y="6050037"/>
            <a:ext cx="89408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01600" y="6068699"/>
            <a:ext cx="27432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CE995674-3822-4210-B22F-ACD897F2951D}" type="datetime1">
              <a:rPr lang="nl-NL" smtClean="0"/>
              <a:t>04-09-2023</a:t>
            </a:fld>
            <a:endParaRPr lang="nl-NL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780524" y="236539"/>
            <a:ext cx="78232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0668000" y="228600"/>
            <a:ext cx="11176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7460DF1-6357-430F-98B5-137A4FF6C7DD}" type="slidenum">
              <a:rPr lang="nl-NL" smtClean="0"/>
              <a:t>‹nr.›</a:t>
            </a:fld>
            <a:endParaRPr lang="nl-N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ACCF7-383F-4E81-9924-63EE2C322453}" type="datetime1">
              <a:rPr lang="nl-NL" smtClean="0"/>
              <a:t>04-09-2023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60DF1-6357-430F-98B5-137A4FF6C7D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37600" y="609601"/>
            <a:ext cx="27432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74168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737600" y="6248403"/>
            <a:ext cx="2946400" cy="365125"/>
          </a:xfrm>
        </p:spPr>
        <p:txBody>
          <a:bodyPr/>
          <a:lstStyle/>
          <a:p>
            <a:fld id="{A17AD36F-11C5-49B6-B051-90CB29CA0AFC}" type="datetime1">
              <a:rPr lang="nl-NL" smtClean="0"/>
              <a:t>04-09-2023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2" y="6248208"/>
            <a:ext cx="7431311" cy="365125"/>
          </a:xfrm>
        </p:spPr>
        <p:txBody>
          <a:bodyPr/>
          <a:lstStyle/>
          <a:p>
            <a:endParaRPr lang="nl-NL"/>
          </a:p>
        </p:txBody>
      </p:sp>
      <p:sp>
        <p:nvSpPr>
          <p:cNvPr id="7" name="Rectangle 6"/>
          <p:cNvSpPr/>
          <p:nvPr/>
        </p:nvSpPr>
        <p:spPr bwMode="white">
          <a:xfrm>
            <a:off x="8128424" y="0"/>
            <a:ext cx="42672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>
          <a:xfrm>
            <a:off x="8189384" y="609600"/>
            <a:ext cx="3048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>
          <a:xfrm>
            <a:off x="8189384" y="0"/>
            <a:ext cx="3048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075084" y="103716"/>
            <a:ext cx="533400" cy="325968"/>
          </a:xfrm>
        </p:spPr>
        <p:txBody>
          <a:bodyPr/>
          <a:lstStyle/>
          <a:p>
            <a:fld id="{E7460DF1-6357-430F-98B5-137A4FF6C7DD}" type="slidenum">
              <a:rPr lang="nl-NL" smtClean="0"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6864" y="228600"/>
            <a:ext cx="108712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4BA67-60A5-409E-8DD4-10448592DE6E}" type="datetime1">
              <a:rPr lang="nl-NL" smtClean="0"/>
              <a:t>04-09-2023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7460DF1-6357-430F-98B5-137A4FF6C7DD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816864" y="1600200"/>
            <a:ext cx="108712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801" y="2743200"/>
            <a:ext cx="9497484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12192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7272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>
          <a:xfrm>
            <a:off x="1828800" y="1600200"/>
            <a:ext cx="103632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1600200"/>
            <a:ext cx="1016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E839C-F7D6-482F-9F38-C5243D7FA0DC}" type="datetime1">
              <a:rPr lang="nl-NL" smtClean="0"/>
              <a:t>04-09-2023</a:t>
            </a:fld>
            <a:endParaRPr lang="nl-NL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7272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E7460DF1-6357-430F-98B5-137A4FF6C7DD}" type="slidenum">
              <a:rPr lang="nl-NL" smtClean="0"/>
              <a:t>‹nr.›</a:t>
            </a:fld>
            <a:endParaRPr lang="nl-NL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812800" y="1589567"/>
            <a:ext cx="5181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459868" y="1589567"/>
            <a:ext cx="5181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8AD75C1-97C5-43AB-A618-A08561DF0A95}" type="datetime1">
              <a:rPr lang="nl-NL" smtClean="0"/>
              <a:t>04-09-2023</a:t>
            </a:fld>
            <a:endParaRPr lang="nl-NL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7460DF1-6357-430F-98B5-137A4FF6C7DD}" type="slidenum">
              <a:rPr lang="nl-NL" smtClean="0"/>
              <a:t>‹nr.›</a:t>
            </a:fld>
            <a:endParaRPr lang="nl-NL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273050"/>
            <a:ext cx="108712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812800" y="2438400"/>
            <a:ext cx="51816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6400800" y="2438400"/>
            <a:ext cx="51816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B9D848-C9A4-4662-BB4F-B0EBAEFE3374}" type="datetime1">
              <a:rPr lang="nl-NL" smtClean="0"/>
              <a:t>04-09-2023</a:t>
            </a:fld>
            <a:endParaRPr lang="nl-NL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7460DF1-6357-430F-98B5-137A4FF6C7DD}" type="slidenum">
              <a:rPr lang="nl-NL" smtClean="0"/>
              <a:t>‹nr.›</a:t>
            </a:fld>
            <a:endParaRPr lang="nl-NL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nl-NL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812800" y="1752600"/>
            <a:ext cx="51816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6400800" y="1752600"/>
            <a:ext cx="51816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56325-4EE2-417E-871E-643775FE5A8E}" type="datetime1">
              <a:rPr lang="nl-NL" smtClean="0"/>
              <a:t>04-09-2023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7460DF1-6357-430F-98B5-137A4FF6C7D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0E6C7-2C44-47BD-98BE-126A2D60E8B0}" type="datetime1">
              <a:rPr lang="nl-NL" smtClean="0"/>
              <a:t>04-09-2023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711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7460DF1-6357-430F-98B5-137A4FF6C7D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273050"/>
            <a:ext cx="107696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A8902-429F-4875-8F39-5A01A5339B73}" type="datetime1">
              <a:rPr lang="nl-NL" smtClean="0"/>
              <a:t>04-09-2023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7460DF1-6357-430F-98B5-137A4FF6C7DD}" type="slidenum">
              <a:rPr lang="nl-NL" smtClean="0"/>
              <a:t>‹nr.›</a:t>
            </a:fld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812800" y="1752600"/>
            <a:ext cx="21336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3149600" y="1752600"/>
            <a:ext cx="85344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33600" y="5486400"/>
            <a:ext cx="97536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12192" y="4572000"/>
            <a:ext cx="12192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>
          <a:xfrm>
            <a:off x="-12192" y="4663440"/>
            <a:ext cx="195072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Rectangle 9"/>
          <p:cNvSpPr/>
          <p:nvPr/>
        </p:nvSpPr>
        <p:spPr>
          <a:xfrm>
            <a:off x="2060448" y="4654296"/>
            <a:ext cx="10131552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4648200"/>
            <a:ext cx="97536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930400" y="0"/>
            <a:ext cx="134112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8331200" y="6248401"/>
            <a:ext cx="3556000" cy="365125"/>
          </a:xfrm>
        </p:spPr>
        <p:txBody>
          <a:bodyPr rtlCol="0"/>
          <a:lstStyle/>
          <a:p>
            <a:fld id="{DF3F8BC0-7C6F-4C14-A98E-54C9DDD88215}" type="datetime1">
              <a:rPr lang="nl-NL" smtClean="0"/>
              <a:t>04-09-2023</a:t>
            </a:fld>
            <a:endParaRPr lang="nl-NL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9304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E7460DF1-6357-430F-98B5-137A4FF6C7DD}" type="slidenum">
              <a:rPr lang="nl-NL" smtClean="0"/>
              <a:t>‹nr.›</a:t>
            </a:fld>
            <a:endParaRPr lang="nl-NL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2133600" y="6248207"/>
            <a:ext cx="6096000" cy="365125"/>
          </a:xfrm>
        </p:spPr>
        <p:txBody>
          <a:bodyPr rtlCol="0"/>
          <a:lstStyle/>
          <a:p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80768" y="0"/>
            <a:ext cx="10111232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812800" y="228600"/>
            <a:ext cx="108712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816864" y="1600200"/>
            <a:ext cx="108712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128000" y="6248401"/>
            <a:ext cx="3556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2C940B0-84B5-4EDF-949F-11EBC1AD2493}" type="datetime1">
              <a:rPr lang="nl-NL" smtClean="0"/>
              <a:t>04-09-2023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812801" y="6248207"/>
            <a:ext cx="7228111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12192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7112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>
          <a:xfrm>
            <a:off x="787400" y="1280160"/>
            <a:ext cx="1140460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7112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7460DF1-6357-430F-98B5-137A4FF6C7DD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0694" y="3933056"/>
            <a:ext cx="6912768" cy="1972816"/>
          </a:xfrm>
        </p:spPr>
        <p:txBody>
          <a:bodyPr>
            <a:normAutofit fontScale="90000"/>
          </a:bodyPr>
          <a:lstStyle/>
          <a:p>
            <a:pPr algn="r"/>
            <a:r>
              <a:rPr lang="en-US" sz="3600" b="1" dirty="0">
                <a:ea typeface="Arial" charset="0"/>
                <a:cs typeface="Arial" charset="0"/>
              </a:rPr>
              <a:t>Corporate Finance for</a:t>
            </a:r>
            <a:br>
              <a:rPr lang="en-US" sz="3600" b="1" dirty="0">
                <a:ea typeface="Arial" charset="0"/>
                <a:cs typeface="Arial" charset="0"/>
              </a:rPr>
            </a:br>
            <a:r>
              <a:rPr lang="en-US" sz="3600" b="1" dirty="0">
                <a:ea typeface="Arial" charset="0"/>
                <a:cs typeface="Arial" charset="0"/>
              </a:rPr>
              <a:t>Long-Term Value</a:t>
            </a:r>
            <a:br>
              <a:rPr lang="en-US" sz="3600" b="1" dirty="0">
                <a:ea typeface="Arial" charset="0"/>
                <a:cs typeface="Arial" charset="0"/>
              </a:rPr>
            </a:br>
            <a:br>
              <a:rPr lang="en-US" sz="3600" b="1" dirty="0">
                <a:ea typeface="Arial" charset="0"/>
                <a:cs typeface="Arial" charset="0"/>
              </a:rPr>
            </a:br>
            <a:endParaRPr lang="nl-NL" sz="3600" b="1" dirty="0">
              <a:ea typeface="Arial" charset="0"/>
              <a:cs typeface="Arial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95171" y="6021288"/>
            <a:ext cx="8896829" cy="720080"/>
          </a:xfrm>
        </p:spPr>
        <p:txBody>
          <a:bodyPr>
            <a:normAutofit/>
          </a:bodyPr>
          <a:lstStyle/>
          <a:p>
            <a:r>
              <a:rPr lang="en-US" dirty="0"/>
              <a:t>Chapter 7: Capital budgeting</a:t>
            </a:r>
            <a:endParaRPr lang="nl-NL" b="1" dirty="0"/>
          </a:p>
        </p:txBody>
      </p:sp>
    </p:spTree>
    <p:extLst>
      <p:ext uri="{BB962C8B-B14F-4D97-AF65-F5344CB8AC3E}">
        <p14:creationId xmlns:p14="http://schemas.microsoft.com/office/powerpoint/2010/main" val="22283990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Arial" charset="0"/>
                <a:ea typeface="Arial" charset="0"/>
                <a:cs typeface="Arial" charset="0"/>
              </a:rPr>
              <a:t>Incremental cash flows</a:t>
            </a:r>
            <a:endParaRPr lang="nl-NL" sz="3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460DF1-6357-430F-98B5-137A4FF6C7DD}" type="slidenum">
              <a:rPr lang="nl-NL" smtClean="0"/>
              <a:t>10</a:t>
            </a:fld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816864" y="1516698"/>
            <a:ext cx="10391704" cy="4925144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Investment assessment is about changes to the current situation</a:t>
            </a:r>
          </a:p>
          <a:p>
            <a:pPr lvl="1">
              <a:lnSpc>
                <a:spcPct val="150000"/>
              </a:lnSpc>
            </a:pPr>
            <a:r>
              <a:rPr lang="en-GB" sz="2100" dirty="0">
                <a:latin typeface="Arial" charset="0"/>
                <a:ea typeface="Arial" charset="0"/>
                <a:cs typeface="Arial" charset="0"/>
              </a:rPr>
              <a:t>If a project creates new cash flows - but at the same time reduces the cash flows on ongoing projects -  the net effect should be calculated (i.e. the incremental cash flows)</a:t>
            </a:r>
          </a:p>
          <a:p>
            <a:pPr>
              <a:lnSpc>
                <a:spcPct val="150000"/>
              </a:lnSpc>
            </a:pP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Incremental cash flows reflect the difference in the company’s overall cash flows with and without the project</a:t>
            </a:r>
          </a:p>
          <a:p>
            <a:pPr>
              <a:lnSpc>
                <a:spcPct val="150000"/>
              </a:lnSpc>
            </a:pP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Cannibalisation: if a new product has superior characteristics compared to the existing product, then clients will switch and buy the new product instead of the existing one</a:t>
            </a:r>
          </a:p>
          <a:p>
            <a:pPr>
              <a:lnSpc>
                <a:spcPct val="150000"/>
              </a:lnSpc>
            </a:pP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Opportunity cost of the project: missed value of what could have been done instead</a:t>
            </a:r>
          </a:p>
        </p:txBody>
      </p:sp>
    </p:spTree>
    <p:extLst>
      <p:ext uri="{BB962C8B-B14F-4D97-AF65-F5344CB8AC3E}">
        <p14:creationId xmlns:p14="http://schemas.microsoft.com/office/powerpoint/2010/main" val="11234893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Arial" charset="0"/>
                <a:ea typeface="Arial" charset="0"/>
                <a:cs typeface="Arial" charset="0"/>
              </a:rPr>
              <a:t>Incremental cash flows</a:t>
            </a:r>
            <a:endParaRPr lang="nl-NL" sz="3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460DF1-6357-430F-98B5-137A4FF6C7DD}" type="slidenum">
              <a:rPr lang="nl-NL" smtClean="0"/>
              <a:t>11</a:t>
            </a:fld>
            <a:endParaRPr lang="nl-NL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7D0BBE82-C4AE-A855-5A71-0CEB07A1D9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3265476"/>
              </p:ext>
            </p:extLst>
          </p:nvPr>
        </p:nvGraphicFramePr>
        <p:xfrm>
          <a:off x="816864" y="1700808"/>
          <a:ext cx="10391699" cy="41478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50744">
                  <a:extLst>
                    <a:ext uri="{9D8B030D-6E8A-4147-A177-3AD203B41FA5}">
                      <a16:colId xmlns:a16="http://schemas.microsoft.com/office/drawing/2014/main" val="1497513622"/>
                    </a:ext>
                  </a:extLst>
                </a:gridCol>
                <a:gridCol w="1908212">
                  <a:extLst>
                    <a:ext uri="{9D8B030D-6E8A-4147-A177-3AD203B41FA5}">
                      <a16:colId xmlns:a16="http://schemas.microsoft.com/office/drawing/2014/main" val="1332905056"/>
                    </a:ext>
                  </a:extLst>
                </a:gridCol>
                <a:gridCol w="1908212">
                  <a:extLst>
                    <a:ext uri="{9D8B030D-6E8A-4147-A177-3AD203B41FA5}">
                      <a16:colId xmlns:a16="http://schemas.microsoft.com/office/drawing/2014/main" val="4045637048"/>
                    </a:ext>
                  </a:extLst>
                </a:gridCol>
                <a:gridCol w="1548170">
                  <a:extLst>
                    <a:ext uri="{9D8B030D-6E8A-4147-A177-3AD203B41FA5}">
                      <a16:colId xmlns:a16="http://schemas.microsoft.com/office/drawing/2014/main" val="907830190"/>
                    </a:ext>
                  </a:extLst>
                </a:gridCol>
                <a:gridCol w="1548170">
                  <a:extLst>
                    <a:ext uri="{9D8B030D-6E8A-4147-A177-3AD203B41FA5}">
                      <a16:colId xmlns:a16="http://schemas.microsoft.com/office/drawing/2014/main" val="858709190"/>
                    </a:ext>
                  </a:extLst>
                </a:gridCol>
                <a:gridCol w="1728191">
                  <a:extLst>
                    <a:ext uri="{9D8B030D-6E8A-4147-A177-3AD203B41FA5}">
                      <a16:colId xmlns:a16="http://schemas.microsoft.com/office/drawing/2014/main" val="306752199"/>
                    </a:ext>
                  </a:extLst>
                </a:gridCol>
              </a:tblGrid>
              <a:tr h="648072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Product A before introduction product B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Product A after introduction product B</a:t>
                      </a:r>
                      <a:endParaRPr lang="en-GB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Change in product A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Product B</a:t>
                      </a:r>
                      <a:endParaRPr lang="en-GB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Incremental cash flows of product B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60750725"/>
                  </a:ext>
                </a:extLst>
              </a:tr>
              <a:tr h="318160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Sales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1,000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850</a:t>
                      </a:r>
                      <a:endParaRPr lang="en-GB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-150</a:t>
                      </a:r>
                      <a:endParaRPr lang="en-GB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1,200</a:t>
                      </a:r>
                      <a:endParaRPr lang="en-GB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1,050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2988093"/>
                  </a:ext>
                </a:extLst>
              </a:tr>
              <a:tr h="318160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Costs</a:t>
                      </a:r>
                      <a:endParaRPr lang="en-GB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-700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-620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80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-800</a:t>
                      </a:r>
                      <a:endParaRPr lang="en-GB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-720</a:t>
                      </a:r>
                      <a:endParaRPr lang="en-GB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3826947"/>
                  </a:ext>
                </a:extLst>
              </a:tr>
              <a:tr h="318160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EBIT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300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230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-70</a:t>
                      </a:r>
                      <a:endParaRPr lang="en-GB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400</a:t>
                      </a:r>
                      <a:endParaRPr lang="en-GB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330</a:t>
                      </a:r>
                      <a:endParaRPr lang="en-GB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5193286"/>
                  </a:ext>
                </a:extLst>
              </a:tr>
              <a:tr h="318160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EBIT margin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30%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27%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-3%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33%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31%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6711343"/>
                  </a:ext>
                </a:extLst>
              </a:tr>
              <a:tr h="318160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x applicable tax rate</a:t>
                      </a:r>
                      <a:endParaRPr lang="en-GB" sz="20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25%</a:t>
                      </a:r>
                      <a:endParaRPr lang="en-GB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25%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25%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25%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6112320"/>
                  </a:ext>
                </a:extLst>
              </a:tr>
              <a:tr h="318160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Corporate tax</a:t>
                      </a:r>
                      <a:endParaRPr lang="en-GB" sz="20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-75</a:t>
                      </a:r>
                      <a:endParaRPr lang="en-GB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-58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18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-100</a:t>
                      </a:r>
                      <a:endParaRPr lang="en-GB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-83</a:t>
                      </a:r>
                      <a:endParaRPr lang="en-GB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1098740"/>
                  </a:ext>
                </a:extLst>
              </a:tr>
              <a:tr h="318160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Net income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225</a:t>
                      </a:r>
                      <a:endParaRPr lang="en-GB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173</a:t>
                      </a:r>
                      <a:endParaRPr lang="en-GB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-53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300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248</a:t>
                      </a:r>
                      <a:endParaRPr lang="en-GB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9680955"/>
                  </a:ext>
                </a:extLst>
              </a:tr>
              <a:tr h="318160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+ depreciation</a:t>
                      </a:r>
                      <a:endParaRPr lang="en-GB" sz="20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50</a:t>
                      </a:r>
                      <a:endParaRPr lang="en-GB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50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GB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en-GB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154734"/>
                  </a:ext>
                </a:extLst>
              </a:tr>
              <a:tr h="318160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 CAPEX</a:t>
                      </a:r>
                      <a:endParaRPr lang="en-GB" sz="20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-50</a:t>
                      </a:r>
                      <a:endParaRPr lang="en-GB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-40</a:t>
                      </a:r>
                      <a:endParaRPr lang="en-GB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110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1777502"/>
                  </a:ext>
                </a:extLst>
              </a:tr>
              <a:tr h="318160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 increase in NWC</a:t>
                      </a:r>
                      <a:endParaRPr lang="en-GB" sz="20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-20</a:t>
                      </a:r>
                      <a:endParaRPr lang="en-GB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-20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GB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-30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-30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5337879"/>
                  </a:ext>
                </a:extLst>
              </a:tr>
              <a:tr h="318160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Total Cash Flows</a:t>
                      </a:r>
                      <a:endParaRPr lang="en-GB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205</a:t>
                      </a:r>
                      <a:endParaRPr lang="en-GB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163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-43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470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428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7515215"/>
                  </a:ext>
                </a:extLst>
              </a:tr>
            </a:tbl>
          </a:graphicData>
        </a:graphic>
      </p:graphicFrame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45D8B2-05DA-3C00-6B40-1D1066518A49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487488" y="5972473"/>
            <a:ext cx="8496944" cy="715550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Should project B be done?  Yes, incremental cash flows &gt; 0</a:t>
            </a:r>
          </a:p>
        </p:txBody>
      </p:sp>
    </p:spTree>
    <p:extLst>
      <p:ext uri="{BB962C8B-B14F-4D97-AF65-F5344CB8AC3E}">
        <p14:creationId xmlns:p14="http://schemas.microsoft.com/office/powerpoint/2010/main" val="3582784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Arial" charset="0"/>
                <a:ea typeface="Arial" charset="0"/>
                <a:cs typeface="Arial" charset="0"/>
              </a:rPr>
              <a:t>Including opportunity costs</a:t>
            </a:r>
            <a:endParaRPr lang="nl-NL" sz="3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460DF1-6357-430F-98B5-137A4FF6C7DD}" type="slidenum">
              <a:rPr lang="nl-NL" smtClean="0"/>
              <a:t>12</a:t>
            </a:fld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816864" y="1516698"/>
            <a:ext cx="10391704" cy="492514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Case: </a:t>
            </a: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the water stress of a project is so severe that it puts drinking water quality and availability for the local population at risk</a:t>
            </a:r>
          </a:p>
          <a:p>
            <a:pPr>
              <a:lnSpc>
                <a:spcPct val="150000"/>
              </a:lnSpc>
            </a:pP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Result: the company runs the risk of losing the project, and all cash flows associated with it, at the end of year 3 (with a 50% chance)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BCD2CB19-4E62-5E9E-92E2-AC89CE6DB4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0881209"/>
              </p:ext>
            </p:extLst>
          </p:nvPr>
        </p:nvGraphicFramePr>
        <p:xfrm>
          <a:off x="1440206" y="4440234"/>
          <a:ext cx="9145020" cy="143114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39260">
                  <a:extLst>
                    <a:ext uri="{9D8B030D-6E8A-4147-A177-3AD203B41FA5}">
                      <a16:colId xmlns:a16="http://schemas.microsoft.com/office/drawing/2014/main" val="1024024359"/>
                    </a:ext>
                  </a:extLst>
                </a:gridCol>
                <a:gridCol w="760576">
                  <a:extLst>
                    <a:ext uri="{9D8B030D-6E8A-4147-A177-3AD203B41FA5}">
                      <a16:colId xmlns:a16="http://schemas.microsoft.com/office/drawing/2014/main" val="2989940611"/>
                    </a:ext>
                  </a:extLst>
                </a:gridCol>
                <a:gridCol w="760576">
                  <a:extLst>
                    <a:ext uri="{9D8B030D-6E8A-4147-A177-3AD203B41FA5}">
                      <a16:colId xmlns:a16="http://schemas.microsoft.com/office/drawing/2014/main" val="3520139196"/>
                    </a:ext>
                  </a:extLst>
                </a:gridCol>
                <a:gridCol w="760576">
                  <a:extLst>
                    <a:ext uri="{9D8B030D-6E8A-4147-A177-3AD203B41FA5}">
                      <a16:colId xmlns:a16="http://schemas.microsoft.com/office/drawing/2014/main" val="1228701563"/>
                    </a:ext>
                  </a:extLst>
                </a:gridCol>
                <a:gridCol w="760576">
                  <a:extLst>
                    <a:ext uri="{9D8B030D-6E8A-4147-A177-3AD203B41FA5}">
                      <a16:colId xmlns:a16="http://schemas.microsoft.com/office/drawing/2014/main" val="1428625010"/>
                    </a:ext>
                  </a:extLst>
                </a:gridCol>
                <a:gridCol w="760576">
                  <a:extLst>
                    <a:ext uri="{9D8B030D-6E8A-4147-A177-3AD203B41FA5}">
                      <a16:colId xmlns:a16="http://schemas.microsoft.com/office/drawing/2014/main" val="271686972"/>
                    </a:ext>
                  </a:extLst>
                </a:gridCol>
                <a:gridCol w="760576">
                  <a:extLst>
                    <a:ext uri="{9D8B030D-6E8A-4147-A177-3AD203B41FA5}">
                      <a16:colId xmlns:a16="http://schemas.microsoft.com/office/drawing/2014/main" val="3441656530"/>
                    </a:ext>
                  </a:extLst>
                </a:gridCol>
                <a:gridCol w="760576">
                  <a:extLst>
                    <a:ext uri="{9D8B030D-6E8A-4147-A177-3AD203B41FA5}">
                      <a16:colId xmlns:a16="http://schemas.microsoft.com/office/drawing/2014/main" val="3290041503"/>
                    </a:ext>
                  </a:extLst>
                </a:gridCol>
                <a:gridCol w="760576">
                  <a:extLst>
                    <a:ext uri="{9D8B030D-6E8A-4147-A177-3AD203B41FA5}">
                      <a16:colId xmlns:a16="http://schemas.microsoft.com/office/drawing/2014/main" val="4274775554"/>
                    </a:ext>
                  </a:extLst>
                </a:gridCol>
                <a:gridCol w="760576">
                  <a:extLst>
                    <a:ext uri="{9D8B030D-6E8A-4147-A177-3AD203B41FA5}">
                      <a16:colId xmlns:a16="http://schemas.microsoft.com/office/drawing/2014/main" val="3007045448"/>
                    </a:ext>
                  </a:extLst>
                </a:gridCol>
                <a:gridCol w="760576">
                  <a:extLst>
                    <a:ext uri="{9D8B030D-6E8A-4147-A177-3AD203B41FA5}">
                      <a16:colId xmlns:a16="http://schemas.microsoft.com/office/drawing/2014/main" val="2312086189"/>
                    </a:ext>
                  </a:extLst>
                </a:gridCol>
              </a:tblGrid>
              <a:tr h="282019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Year 1</a:t>
                      </a:r>
                      <a:endParaRPr lang="en-GB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Year 2</a:t>
                      </a:r>
                      <a:endParaRPr lang="en-GB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Year 3</a:t>
                      </a:r>
                      <a:endParaRPr lang="en-GB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Year 4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Year 5</a:t>
                      </a:r>
                      <a:endParaRPr lang="en-GB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Year 6</a:t>
                      </a:r>
                      <a:endParaRPr lang="en-GB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Year 7</a:t>
                      </a:r>
                      <a:endParaRPr lang="en-GB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Year 8</a:t>
                      </a:r>
                      <a:endParaRPr lang="en-GB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Year 9</a:t>
                      </a:r>
                      <a:endParaRPr lang="en-GB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Year 10</a:t>
                      </a:r>
                      <a:endParaRPr lang="en-GB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96133455"/>
                  </a:ext>
                </a:extLst>
              </a:tr>
              <a:tr h="282019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Total cash flows</a:t>
                      </a:r>
                      <a:endParaRPr lang="en-GB" sz="14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GB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-145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-195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-210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-210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-210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-210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-1,878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5656760"/>
                  </a:ext>
                </a:extLst>
              </a:tr>
              <a:tr h="303065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Discount factor</a:t>
                      </a:r>
                      <a:endParaRPr lang="en-GB" sz="14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0.901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0.812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0.731</a:t>
                      </a:r>
                      <a:endParaRPr lang="en-GB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0.659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0.593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0.535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0.482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0.434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0.391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0.352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6268322"/>
                  </a:ext>
                </a:extLst>
              </a:tr>
              <a:tr h="282019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Present value</a:t>
                      </a:r>
                      <a:endParaRPr lang="en-GB" sz="14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-96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-116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-112</a:t>
                      </a:r>
                      <a:endParaRPr lang="en-GB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-101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-91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-82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-661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5611909"/>
                  </a:ext>
                </a:extLst>
              </a:tr>
              <a:tr h="282019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NPV</a:t>
                      </a:r>
                      <a:endParaRPr lang="en-GB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-1,258</a:t>
                      </a:r>
                      <a:endParaRPr lang="en-GB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5059862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A6B8A482-259C-1744-925A-CA9CA3723585}"/>
              </a:ext>
            </a:extLst>
          </p:cNvPr>
          <p:cNvSpPr txBox="1"/>
          <p:nvPr/>
        </p:nvSpPr>
        <p:spPr>
          <a:xfrm>
            <a:off x="3964017" y="4083830"/>
            <a:ext cx="45768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NPV of 50% chance of losing the asset in year 4</a:t>
            </a:r>
          </a:p>
        </p:txBody>
      </p:sp>
    </p:spTree>
    <p:extLst>
      <p:ext uri="{BB962C8B-B14F-4D97-AF65-F5344CB8AC3E}">
        <p14:creationId xmlns:p14="http://schemas.microsoft.com/office/powerpoint/2010/main" val="19067204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Arial" charset="0"/>
                <a:ea typeface="Arial" charset="0"/>
                <a:cs typeface="Arial" charset="0"/>
              </a:rPr>
              <a:t>Including opportunity costs</a:t>
            </a:r>
            <a:endParaRPr lang="nl-NL" sz="3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460DF1-6357-430F-98B5-137A4FF6C7DD}" type="slidenum">
              <a:rPr lang="nl-NL" smtClean="0"/>
              <a:t>13</a:t>
            </a:fld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816864" y="1516698"/>
            <a:ext cx="10391704" cy="492514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GB" sz="1800" dirty="0">
                <a:latin typeface="Arial" charset="0"/>
                <a:ea typeface="Arial" charset="0"/>
                <a:cs typeface="Arial" charset="0"/>
              </a:rPr>
              <a:t>To address this risk and reduce the probability of losing the asset to 0%, the company could build a desalination plant, which makes seawater suitable for human consumption.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BCD2CB19-4E62-5E9E-92E2-AC89CE6DB4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2581149"/>
              </p:ext>
            </p:extLst>
          </p:nvPr>
        </p:nvGraphicFramePr>
        <p:xfrm>
          <a:off x="1289785" y="2911389"/>
          <a:ext cx="8899711" cy="32403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92287">
                  <a:extLst>
                    <a:ext uri="{9D8B030D-6E8A-4147-A177-3AD203B41FA5}">
                      <a16:colId xmlns:a16="http://schemas.microsoft.com/office/drawing/2014/main" val="1024024359"/>
                    </a:ext>
                  </a:extLst>
                </a:gridCol>
                <a:gridCol w="788428">
                  <a:extLst>
                    <a:ext uri="{9D8B030D-6E8A-4147-A177-3AD203B41FA5}">
                      <a16:colId xmlns:a16="http://schemas.microsoft.com/office/drawing/2014/main" val="2989940611"/>
                    </a:ext>
                  </a:extLst>
                </a:gridCol>
                <a:gridCol w="788428">
                  <a:extLst>
                    <a:ext uri="{9D8B030D-6E8A-4147-A177-3AD203B41FA5}">
                      <a16:colId xmlns:a16="http://schemas.microsoft.com/office/drawing/2014/main" val="3520139196"/>
                    </a:ext>
                  </a:extLst>
                </a:gridCol>
                <a:gridCol w="788428">
                  <a:extLst>
                    <a:ext uri="{9D8B030D-6E8A-4147-A177-3AD203B41FA5}">
                      <a16:colId xmlns:a16="http://schemas.microsoft.com/office/drawing/2014/main" val="1228701563"/>
                    </a:ext>
                  </a:extLst>
                </a:gridCol>
                <a:gridCol w="788428">
                  <a:extLst>
                    <a:ext uri="{9D8B030D-6E8A-4147-A177-3AD203B41FA5}">
                      <a16:colId xmlns:a16="http://schemas.microsoft.com/office/drawing/2014/main" val="1428625010"/>
                    </a:ext>
                  </a:extLst>
                </a:gridCol>
                <a:gridCol w="788428">
                  <a:extLst>
                    <a:ext uri="{9D8B030D-6E8A-4147-A177-3AD203B41FA5}">
                      <a16:colId xmlns:a16="http://schemas.microsoft.com/office/drawing/2014/main" val="271686972"/>
                    </a:ext>
                  </a:extLst>
                </a:gridCol>
                <a:gridCol w="788428">
                  <a:extLst>
                    <a:ext uri="{9D8B030D-6E8A-4147-A177-3AD203B41FA5}">
                      <a16:colId xmlns:a16="http://schemas.microsoft.com/office/drawing/2014/main" val="3441656530"/>
                    </a:ext>
                  </a:extLst>
                </a:gridCol>
                <a:gridCol w="788428">
                  <a:extLst>
                    <a:ext uri="{9D8B030D-6E8A-4147-A177-3AD203B41FA5}">
                      <a16:colId xmlns:a16="http://schemas.microsoft.com/office/drawing/2014/main" val="4274775554"/>
                    </a:ext>
                  </a:extLst>
                </a:gridCol>
                <a:gridCol w="788428">
                  <a:extLst>
                    <a:ext uri="{9D8B030D-6E8A-4147-A177-3AD203B41FA5}">
                      <a16:colId xmlns:a16="http://schemas.microsoft.com/office/drawing/2014/main" val="666798154"/>
                    </a:ext>
                  </a:extLst>
                </a:gridCol>
              </a:tblGrid>
              <a:tr h="236546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Year 1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Year 2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Year 3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Year 4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Year 5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Year 6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..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Year 10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96133455"/>
                  </a:ext>
                </a:extLst>
              </a:tr>
              <a:tr h="214558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Marginal operating costs</a:t>
                      </a:r>
                      <a:endParaRPr lang="en-GB" sz="12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GB" sz="12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-10</a:t>
                      </a:r>
                      <a:endParaRPr lang="en-GB" sz="12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-10</a:t>
                      </a:r>
                      <a:endParaRPr lang="en-GB" sz="12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-10</a:t>
                      </a:r>
                      <a:endParaRPr lang="en-GB" sz="12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-10</a:t>
                      </a:r>
                      <a:endParaRPr lang="en-GB" sz="12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-10</a:t>
                      </a:r>
                      <a:endParaRPr lang="en-GB" sz="12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2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GB" sz="12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5656760"/>
                  </a:ext>
                </a:extLst>
              </a:tr>
              <a:tr h="214558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Marginal depreciation</a:t>
                      </a:r>
                      <a:endParaRPr lang="en-GB" sz="12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GB" sz="12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-25</a:t>
                      </a:r>
                      <a:endParaRPr lang="en-GB" sz="12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-25</a:t>
                      </a:r>
                      <a:endParaRPr lang="en-GB" sz="12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-25</a:t>
                      </a:r>
                      <a:endParaRPr lang="en-GB" sz="12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-25</a:t>
                      </a:r>
                      <a:endParaRPr lang="en-GB" sz="12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-25</a:t>
                      </a:r>
                      <a:endParaRPr lang="en-GB" sz="12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2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-25</a:t>
                      </a:r>
                      <a:endParaRPr lang="en-GB" sz="12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6268322"/>
                  </a:ext>
                </a:extLst>
              </a:tr>
              <a:tr h="214558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Marginal costs</a:t>
                      </a:r>
                      <a:endParaRPr lang="en-GB" sz="12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GB" sz="12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-35</a:t>
                      </a:r>
                      <a:endParaRPr lang="en-GB" sz="12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-35</a:t>
                      </a:r>
                      <a:endParaRPr lang="en-GB" sz="12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-35</a:t>
                      </a:r>
                      <a:endParaRPr lang="en-GB" sz="12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-35</a:t>
                      </a:r>
                      <a:endParaRPr lang="en-GB" sz="12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-35</a:t>
                      </a:r>
                      <a:endParaRPr lang="en-GB" sz="12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2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-35</a:t>
                      </a:r>
                      <a:endParaRPr lang="en-GB" sz="12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5611909"/>
                  </a:ext>
                </a:extLst>
              </a:tr>
              <a:tr h="214558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Marginal EBIT</a:t>
                      </a:r>
                      <a:endParaRPr lang="en-GB" sz="12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GB" sz="12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-35</a:t>
                      </a:r>
                      <a:endParaRPr lang="en-GB" sz="12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-35</a:t>
                      </a:r>
                      <a:endParaRPr lang="en-GB" sz="12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-35</a:t>
                      </a:r>
                      <a:endParaRPr lang="en-GB" sz="12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-35</a:t>
                      </a:r>
                      <a:endParaRPr lang="en-GB" sz="12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-35</a:t>
                      </a:r>
                      <a:endParaRPr lang="en-GB" sz="12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2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-35</a:t>
                      </a:r>
                      <a:endParaRPr lang="en-GB" sz="12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7949451"/>
                  </a:ext>
                </a:extLst>
              </a:tr>
              <a:tr h="214558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Marginal corporate tax </a:t>
                      </a:r>
                      <a:endParaRPr lang="en-GB" sz="12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GB" sz="12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GB" sz="12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GB" sz="12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GB" sz="12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GB" sz="12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GB" sz="12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2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GB" sz="12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7732617"/>
                  </a:ext>
                </a:extLst>
              </a:tr>
              <a:tr h="214558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Marginal Net Income</a:t>
                      </a:r>
                      <a:endParaRPr lang="en-GB" sz="12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GB" sz="12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-26</a:t>
                      </a:r>
                      <a:endParaRPr lang="en-GB" sz="12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-26</a:t>
                      </a:r>
                      <a:endParaRPr lang="en-GB" sz="12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-26</a:t>
                      </a:r>
                      <a:endParaRPr lang="en-GB" sz="12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-26</a:t>
                      </a:r>
                      <a:endParaRPr lang="en-GB" sz="12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-26</a:t>
                      </a:r>
                      <a:endParaRPr lang="en-GB" sz="12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2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-26</a:t>
                      </a:r>
                      <a:endParaRPr lang="en-GB" sz="12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2354404"/>
                  </a:ext>
                </a:extLst>
              </a:tr>
              <a:tr h="214558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Marginal depreciation</a:t>
                      </a:r>
                      <a:endParaRPr lang="en-GB" sz="12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GB" sz="12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25</a:t>
                      </a:r>
                      <a:endParaRPr lang="en-GB" sz="12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25</a:t>
                      </a:r>
                      <a:endParaRPr lang="en-GB" sz="12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25</a:t>
                      </a:r>
                      <a:endParaRPr lang="en-GB" sz="12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25</a:t>
                      </a:r>
                      <a:endParaRPr lang="en-GB" sz="12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25</a:t>
                      </a:r>
                      <a:endParaRPr lang="en-GB" sz="12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2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25</a:t>
                      </a:r>
                      <a:endParaRPr lang="en-GB" sz="12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254952"/>
                  </a:ext>
                </a:extLst>
              </a:tr>
              <a:tr h="214558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Marginal CAPEX</a:t>
                      </a:r>
                      <a:endParaRPr lang="en-GB" sz="12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-500</a:t>
                      </a:r>
                      <a:endParaRPr lang="en-GB" sz="12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-10</a:t>
                      </a:r>
                      <a:endParaRPr lang="en-GB" sz="12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-10</a:t>
                      </a:r>
                      <a:endParaRPr lang="en-GB" sz="12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-10</a:t>
                      </a:r>
                      <a:endParaRPr lang="en-GB" sz="12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-10</a:t>
                      </a:r>
                      <a:endParaRPr lang="en-GB" sz="12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-10</a:t>
                      </a:r>
                      <a:endParaRPr lang="en-GB" sz="12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2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-10</a:t>
                      </a:r>
                      <a:endParaRPr lang="en-GB" sz="12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511794"/>
                  </a:ext>
                </a:extLst>
              </a:tr>
              <a:tr h="214558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Marginal project cash flow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-500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-11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-11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-11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-11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-11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-11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0092127"/>
                  </a:ext>
                </a:extLst>
              </a:tr>
              <a:tr h="214558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Terminal value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-90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3700034"/>
                  </a:ext>
                </a:extLst>
              </a:tr>
              <a:tr h="214558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Total marginal project cash flow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-500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-11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-11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-11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-11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-11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-101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5059862"/>
                  </a:ext>
                </a:extLst>
              </a:tr>
              <a:tr h="214558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Discount factor</a:t>
                      </a:r>
                      <a:endParaRPr lang="en-GB" sz="12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0.901</a:t>
                      </a:r>
                      <a:endParaRPr lang="en-GB" sz="12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0.812</a:t>
                      </a:r>
                      <a:endParaRPr lang="en-GB" sz="12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0.731</a:t>
                      </a:r>
                      <a:endParaRPr lang="en-GB" sz="12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0.659</a:t>
                      </a:r>
                      <a:endParaRPr lang="en-GB" sz="12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0.593</a:t>
                      </a:r>
                      <a:endParaRPr lang="en-GB" sz="12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0.535</a:t>
                      </a:r>
                      <a:endParaRPr lang="en-GB" sz="12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2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0.352</a:t>
                      </a:r>
                      <a:endParaRPr lang="en-GB" sz="12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890851"/>
                  </a:ext>
                </a:extLst>
              </a:tr>
              <a:tr h="214558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Present value</a:t>
                      </a:r>
                      <a:endParaRPr lang="en-GB" sz="12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-450</a:t>
                      </a:r>
                      <a:endParaRPr lang="en-GB" sz="12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-9</a:t>
                      </a:r>
                      <a:endParaRPr lang="en-GB" sz="12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-8</a:t>
                      </a:r>
                      <a:endParaRPr lang="en-GB" sz="12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-7</a:t>
                      </a:r>
                      <a:endParaRPr lang="en-GB" sz="12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-7</a:t>
                      </a:r>
                      <a:endParaRPr lang="en-GB" sz="12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-6</a:t>
                      </a:r>
                      <a:endParaRPr lang="en-GB" sz="12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2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-36</a:t>
                      </a:r>
                      <a:endParaRPr lang="en-GB" sz="12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1133440"/>
                  </a:ext>
                </a:extLst>
              </a:tr>
              <a:tr h="214558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NPV</a:t>
                      </a:r>
                      <a:endParaRPr lang="en-GB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-538</a:t>
                      </a:r>
                      <a:endParaRPr lang="en-GB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2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2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2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2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2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2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2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3785134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A6B8A482-259C-1744-925A-CA9CA3723585}"/>
              </a:ext>
            </a:extLst>
          </p:cNvPr>
          <p:cNvSpPr txBox="1"/>
          <p:nvPr/>
        </p:nvSpPr>
        <p:spPr>
          <a:xfrm>
            <a:off x="2923753" y="2526115"/>
            <a:ext cx="63444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Desalination plant’s marginal cash flows excluding opportunity costs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EF182FD-CEC2-995C-D213-68E7F960F5AA}"/>
              </a:ext>
            </a:extLst>
          </p:cNvPr>
          <p:cNvSpPr txBox="1"/>
          <p:nvPr/>
        </p:nvSpPr>
        <p:spPr>
          <a:xfrm>
            <a:off x="3287688" y="6319285"/>
            <a:ext cx="490390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The desalination plant seems like a poor investment</a:t>
            </a:r>
          </a:p>
        </p:txBody>
      </p:sp>
      <p:sp>
        <p:nvSpPr>
          <p:cNvPr id="8" name="Arrow: Up 7">
            <a:extLst>
              <a:ext uri="{FF2B5EF4-FFF2-40B4-BE49-F238E27FC236}">
                <a16:creationId xmlns:a16="http://schemas.microsoft.com/office/drawing/2014/main" id="{A58C4278-3021-D6B1-B96F-32A352E0D33F}"/>
              </a:ext>
            </a:extLst>
          </p:cNvPr>
          <p:cNvSpPr/>
          <p:nvPr/>
        </p:nvSpPr>
        <p:spPr>
          <a:xfrm>
            <a:off x="4223792" y="6151746"/>
            <a:ext cx="144016" cy="208093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15132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Arial" charset="0"/>
                <a:ea typeface="Arial" charset="0"/>
                <a:cs typeface="Arial" charset="0"/>
              </a:rPr>
              <a:t>Including opportunity costs</a:t>
            </a:r>
            <a:endParaRPr lang="nl-NL" sz="3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460DF1-6357-430F-98B5-137A4FF6C7DD}" type="slidenum">
              <a:rPr lang="nl-NL" smtClean="0"/>
              <a:t>14</a:t>
            </a:fld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816864" y="1516698"/>
            <a:ext cx="10391704" cy="492514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GB" sz="2000" dirty="0">
                <a:latin typeface="Arial" charset="0"/>
                <a:ea typeface="Arial" charset="0"/>
                <a:cs typeface="Arial" charset="0"/>
              </a:rPr>
              <a:t>The analysis should include the benefits of eliminating the probability of losing the asset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BCD2CB19-4E62-5E9E-92E2-AC89CE6DB4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0660259"/>
              </p:ext>
            </p:extLst>
          </p:nvPr>
        </p:nvGraphicFramePr>
        <p:xfrm>
          <a:off x="1937537" y="2761019"/>
          <a:ext cx="8316925" cy="321306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53515">
                  <a:extLst>
                    <a:ext uri="{9D8B030D-6E8A-4147-A177-3AD203B41FA5}">
                      <a16:colId xmlns:a16="http://schemas.microsoft.com/office/drawing/2014/main" val="1024024359"/>
                    </a:ext>
                  </a:extLst>
                </a:gridCol>
                <a:gridCol w="546787">
                  <a:extLst>
                    <a:ext uri="{9D8B030D-6E8A-4147-A177-3AD203B41FA5}">
                      <a16:colId xmlns:a16="http://schemas.microsoft.com/office/drawing/2014/main" val="2989940611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3520139196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1228701563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1428625010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71686972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3441656530"/>
                    </a:ext>
                  </a:extLst>
                </a:gridCol>
                <a:gridCol w="466426">
                  <a:extLst>
                    <a:ext uri="{9D8B030D-6E8A-4147-A177-3AD203B41FA5}">
                      <a16:colId xmlns:a16="http://schemas.microsoft.com/office/drawing/2014/main" val="4274775554"/>
                    </a:ext>
                  </a:extLst>
                </a:gridCol>
                <a:gridCol w="829717">
                  <a:extLst>
                    <a:ext uri="{9D8B030D-6E8A-4147-A177-3AD203B41FA5}">
                      <a16:colId xmlns:a16="http://schemas.microsoft.com/office/drawing/2014/main" val="666798154"/>
                    </a:ext>
                  </a:extLst>
                </a:gridCol>
              </a:tblGrid>
              <a:tr h="286981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Year 1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Year 2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Year 3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Year 4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Year 5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Year 6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..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Year 10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9613345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Marginal CF of the desalination plant, standalone</a:t>
                      </a:r>
                      <a:endParaRPr lang="en-GB" sz="18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-500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-11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-11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-11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-11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-11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-11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565676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Opportunity cost: eliminating the expected loss in CF</a:t>
                      </a:r>
                      <a:endParaRPr lang="en-GB" sz="18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145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195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210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210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626832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Incremental cash flow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-500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-11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-11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134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184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198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198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5611909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Terminal value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1,579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794945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Total incremental cash flow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-500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-11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-11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134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184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198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1,777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7732617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Discount factor</a:t>
                      </a:r>
                      <a:endParaRPr lang="en-GB" sz="18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0.901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0.812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0.731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0.659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0.593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0.535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0.352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2354404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Present value</a:t>
                      </a:r>
                      <a:endParaRPr lang="en-GB" sz="18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-450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-9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-8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88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109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106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626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25495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NPV</a:t>
                      </a:r>
                      <a:endParaRPr lang="en-GB" sz="18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720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511794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A6B8A482-259C-1744-925A-CA9CA3723585}"/>
              </a:ext>
            </a:extLst>
          </p:cNvPr>
          <p:cNvSpPr txBox="1"/>
          <p:nvPr/>
        </p:nvSpPr>
        <p:spPr>
          <a:xfrm>
            <a:off x="4134598" y="2373968"/>
            <a:ext cx="446417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The desalination plant’s incremental cash flows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EF182FD-CEC2-995C-D213-68E7F960F5AA}"/>
              </a:ext>
            </a:extLst>
          </p:cNvPr>
          <p:cNvSpPr txBox="1"/>
          <p:nvPr/>
        </p:nvSpPr>
        <p:spPr>
          <a:xfrm>
            <a:off x="3361104" y="6262812"/>
            <a:ext cx="53479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Now the desalination plant seems like a good investment</a:t>
            </a:r>
          </a:p>
        </p:txBody>
      </p:sp>
      <p:sp>
        <p:nvSpPr>
          <p:cNvPr id="8" name="Arrow: Up 7">
            <a:extLst>
              <a:ext uri="{FF2B5EF4-FFF2-40B4-BE49-F238E27FC236}">
                <a16:creationId xmlns:a16="http://schemas.microsoft.com/office/drawing/2014/main" id="{A58C4278-3021-D6B1-B96F-32A352E0D33F}"/>
              </a:ext>
            </a:extLst>
          </p:cNvPr>
          <p:cNvSpPr/>
          <p:nvPr/>
        </p:nvSpPr>
        <p:spPr>
          <a:xfrm>
            <a:off x="4307078" y="6029764"/>
            <a:ext cx="132738" cy="233048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76014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Arial" charset="0"/>
                <a:ea typeface="Arial" charset="0"/>
                <a:cs typeface="Arial" charset="0"/>
              </a:rPr>
              <a:t>Including opportunity costs</a:t>
            </a:r>
            <a:endParaRPr lang="nl-NL" sz="3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460DF1-6357-430F-98B5-137A4FF6C7DD}" type="slidenum">
              <a:rPr lang="nl-NL" smtClean="0"/>
              <a:t>15</a:t>
            </a:fld>
            <a:endParaRPr lang="nl-NL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BCD2CB19-4E62-5E9E-92E2-AC89CE6DB4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7309986"/>
              </p:ext>
            </p:extLst>
          </p:nvPr>
        </p:nvGraphicFramePr>
        <p:xfrm>
          <a:off x="1703512" y="2060848"/>
          <a:ext cx="8636460" cy="24482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641632">
                  <a:extLst>
                    <a:ext uri="{9D8B030D-6E8A-4147-A177-3AD203B41FA5}">
                      <a16:colId xmlns:a16="http://schemas.microsoft.com/office/drawing/2014/main" val="1024024359"/>
                    </a:ext>
                  </a:extLst>
                </a:gridCol>
                <a:gridCol w="1611895">
                  <a:extLst>
                    <a:ext uri="{9D8B030D-6E8A-4147-A177-3AD203B41FA5}">
                      <a16:colId xmlns:a16="http://schemas.microsoft.com/office/drawing/2014/main" val="4274775554"/>
                    </a:ext>
                  </a:extLst>
                </a:gridCol>
                <a:gridCol w="1382933">
                  <a:extLst>
                    <a:ext uri="{9D8B030D-6E8A-4147-A177-3AD203B41FA5}">
                      <a16:colId xmlns:a16="http://schemas.microsoft.com/office/drawing/2014/main" val="666798154"/>
                    </a:ext>
                  </a:extLst>
                </a:gridCol>
              </a:tblGrid>
              <a:tr h="332080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Type of value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Calculation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Value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96133455"/>
                  </a:ext>
                </a:extLst>
              </a:tr>
              <a:tr h="423238">
                <a:tc>
                  <a:txBody>
                    <a:bodyPr/>
                    <a:lstStyle/>
                    <a:p>
                      <a:pPr marL="0" marR="0" lvl="0" indent="0"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+mj-lt"/>
                        <a:buNone/>
                      </a:pPr>
                      <a:r>
                        <a:rPr lang="en-GB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(1) Original NPV before the risk of losing the asset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1,210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5656760"/>
                  </a:ext>
                </a:extLst>
              </a:tr>
              <a:tr h="423238">
                <a:tc>
                  <a:txBody>
                    <a:bodyPr/>
                    <a:lstStyle/>
                    <a:p>
                      <a:pPr marL="0" marR="0" lvl="0" indent="0"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+mj-lt"/>
                        <a:buNone/>
                      </a:pPr>
                      <a:r>
                        <a:rPr lang="en-GB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(2) Loss due to risk of losing the asset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-1,258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6268322"/>
                  </a:ext>
                </a:extLst>
              </a:tr>
              <a:tr h="423238">
                <a:tc>
                  <a:txBody>
                    <a:bodyPr/>
                    <a:lstStyle/>
                    <a:p>
                      <a:pPr marL="0" marR="0" lvl="0" indent="0"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+mj-lt"/>
                        <a:buNone/>
                      </a:pPr>
                      <a:r>
                        <a:rPr lang="en-GB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(3) New NPV before the desalination plant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(3)=(1)+(2)</a:t>
                      </a:r>
                      <a:r>
                        <a:rPr lang="en-GB" sz="18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-48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5611909"/>
                  </a:ext>
                </a:extLst>
              </a:tr>
              <a:tr h="423238">
                <a:tc>
                  <a:txBody>
                    <a:bodyPr/>
                    <a:lstStyle/>
                    <a:p>
                      <a:pPr marL="0" marR="0" lvl="0" indent="0"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+mj-lt"/>
                        <a:buNone/>
                      </a:pPr>
                      <a:r>
                        <a:rPr lang="en-GB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(4) NPV of the desalination plant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720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7949451"/>
                  </a:ext>
                </a:extLst>
              </a:tr>
              <a:tr h="423238">
                <a:tc>
                  <a:txBody>
                    <a:bodyPr/>
                    <a:lstStyle/>
                    <a:p>
                      <a:pPr marL="0" marR="0" lvl="0" indent="0"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+mj-lt"/>
                        <a:buNone/>
                      </a:pPr>
                      <a:r>
                        <a:rPr lang="en-GB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(5) New NPV including the desalination plant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(5)=(3)+(4)</a:t>
                      </a:r>
                      <a:r>
                        <a:rPr lang="en-GB" sz="18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672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77326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08650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Arial" charset="0"/>
                <a:ea typeface="Arial" charset="0"/>
                <a:cs typeface="Arial" charset="0"/>
              </a:rPr>
              <a:t>Sanity checks in </a:t>
            </a:r>
            <a:r>
              <a:rPr lang="en-US" sz="3200" dirty="0" err="1">
                <a:latin typeface="Arial" charset="0"/>
                <a:ea typeface="Arial" charset="0"/>
                <a:cs typeface="Arial" charset="0"/>
              </a:rPr>
              <a:t>analysing</a:t>
            </a:r>
            <a:r>
              <a:rPr lang="en-US" sz="3200" dirty="0">
                <a:latin typeface="Arial" charset="0"/>
                <a:ea typeface="Arial" charset="0"/>
                <a:cs typeface="Arial" charset="0"/>
              </a:rPr>
              <a:t> projects</a:t>
            </a:r>
            <a:endParaRPr lang="nl-NL" sz="3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460DF1-6357-430F-98B5-137A4FF6C7DD}" type="slidenum">
              <a:rPr lang="nl-NL" smtClean="0"/>
              <a:t>16</a:t>
            </a:fld>
            <a:endParaRPr lang="nl-N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A1EA09-6816-E45D-57D3-7E0E55739F6B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816864" y="1516698"/>
            <a:ext cx="10391704" cy="492514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GB" sz="2000" dirty="0">
                <a:latin typeface="Arial" charset="0"/>
                <a:ea typeface="Arial" charset="0"/>
                <a:cs typeface="Arial" charset="0"/>
              </a:rPr>
              <a:t>A sanity check (or test) is a basic test to quickly evaluate whether a claim, or the result of a calculation, can possibly be true</a:t>
            </a:r>
          </a:p>
          <a:p>
            <a:pPr lvl="1">
              <a:lnSpc>
                <a:spcPct val="150000"/>
              </a:lnSpc>
            </a:pPr>
            <a:r>
              <a:rPr lang="en-GB" sz="2000" dirty="0">
                <a:latin typeface="Arial" charset="0"/>
                <a:ea typeface="Arial" charset="0"/>
                <a:cs typeface="Arial" charset="0"/>
              </a:rPr>
              <a:t>Sensitivity analysis</a:t>
            </a:r>
          </a:p>
          <a:p>
            <a:pPr lvl="1">
              <a:lnSpc>
                <a:spcPct val="150000"/>
              </a:lnSpc>
            </a:pPr>
            <a:r>
              <a:rPr lang="en-GB" sz="2000" dirty="0">
                <a:latin typeface="Arial" charset="0"/>
                <a:ea typeface="Arial" charset="0"/>
                <a:cs typeface="Arial" charset="0"/>
              </a:rPr>
              <a:t>Break-even analysis</a:t>
            </a:r>
          </a:p>
          <a:p>
            <a:pPr lvl="1">
              <a:lnSpc>
                <a:spcPct val="150000"/>
              </a:lnSpc>
            </a:pPr>
            <a:r>
              <a:rPr lang="en-GB" sz="2000" dirty="0">
                <a:latin typeface="Arial" charset="0"/>
                <a:ea typeface="Arial" charset="0"/>
                <a:cs typeface="Arial" charset="0"/>
              </a:rPr>
              <a:t>Scenario analysis</a:t>
            </a:r>
          </a:p>
          <a:p>
            <a:pPr>
              <a:lnSpc>
                <a:spcPct val="150000"/>
              </a:lnSpc>
            </a:pPr>
            <a:endParaRPr lang="en-GB" sz="2400" dirty="0">
              <a:latin typeface="Arial" charset="0"/>
              <a:ea typeface="Arial" charset="0"/>
              <a:cs typeface="Arial" charset="0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47F5CDA7-5CBE-5D5D-C0DE-37877F717B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8287609"/>
              </p:ext>
            </p:extLst>
          </p:nvPr>
        </p:nvGraphicFramePr>
        <p:xfrm>
          <a:off x="911423" y="4669697"/>
          <a:ext cx="4392488" cy="17338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96143">
                  <a:extLst>
                    <a:ext uri="{9D8B030D-6E8A-4147-A177-3AD203B41FA5}">
                      <a16:colId xmlns:a16="http://schemas.microsoft.com/office/drawing/2014/main" val="1497513622"/>
                    </a:ext>
                  </a:extLst>
                </a:gridCol>
                <a:gridCol w="619269">
                  <a:extLst>
                    <a:ext uri="{9D8B030D-6E8A-4147-A177-3AD203B41FA5}">
                      <a16:colId xmlns:a16="http://schemas.microsoft.com/office/drawing/2014/main" val="1332905056"/>
                    </a:ext>
                  </a:extLst>
                </a:gridCol>
                <a:gridCol w="619269">
                  <a:extLst>
                    <a:ext uri="{9D8B030D-6E8A-4147-A177-3AD203B41FA5}">
                      <a16:colId xmlns:a16="http://schemas.microsoft.com/office/drawing/2014/main" val="4108602565"/>
                    </a:ext>
                  </a:extLst>
                </a:gridCol>
                <a:gridCol w="619269">
                  <a:extLst>
                    <a:ext uri="{9D8B030D-6E8A-4147-A177-3AD203B41FA5}">
                      <a16:colId xmlns:a16="http://schemas.microsoft.com/office/drawing/2014/main" val="1477906196"/>
                    </a:ext>
                  </a:extLst>
                </a:gridCol>
                <a:gridCol w="619269">
                  <a:extLst>
                    <a:ext uri="{9D8B030D-6E8A-4147-A177-3AD203B41FA5}">
                      <a16:colId xmlns:a16="http://schemas.microsoft.com/office/drawing/2014/main" val="4045637048"/>
                    </a:ext>
                  </a:extLst>
                </a:gridCol>
                <a:gridCol w="619269">
                  <a:extLst>
                    <a:ext uri="{9D8B030D-6E8A-4147-A177-3AD203B41FA5}">
                      <a16:colId xmlns:a16="http://schemas.microsoft.com/office/drawing/2014/main" val="858709190"/>
                    </a:ext>
                  </a:extLst>
                </a:gridCol>
              </a:tblGrid>
              <a:tr h="238575">
                <a:tc>
                  <a:txBody>
                    <a:bodyPr/>
                    <a:lstStyle/>
                    <a:p>
                      <a:endParaRPr lang="en-GB" sz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4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GB" sz="14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EBIT margins</a:t>
                      </a:r>
                      <a:endParaRPr lang="en-GB" sz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60750725"/>
                  </a:ext>
                </a:extLst>
              </a:tr>
              <a:tr h="23857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4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Sales growth</a:t>
                      </a:r>
                      <a:endParaRPr lang="en-GB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4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27%</a:t>
                      </a:r>
                      <a:endParaRPr lang="en-GB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4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29%</a:t>
                      </a:r>
                      <a:endParaRPr lang="en-GB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4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31%</a:t>
                      </a:r>
                      <a:endParaRPr lang="en-GB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4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33%</a:t>
                      </a:r>
                      <a:endParaRPr lang="en-GB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4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35%</a:t>
                      </a:r>
                      <a:endParaRPr lang="en-GB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3212782"/>
                  </a:ext>
                </a:extLst>
              </a:tr>
              <a:tr h="25134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4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1%</a:t>
                      </a:r>
                      <a:endParaRPr lang="en-GB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GB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GB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16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2988093"/>
                  </a:ext>
                </a:extLst>
              </a:tr>
              <a:tr h="25134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4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3%</a:t>
                      </a:r>
                      <a:endParaRPr lang="en-GB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GB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16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3826947"/>
                  </a:ext>
                </a:extLst>
              </a:tr>
              <a:tr h="25134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4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5%</a:t>
                      </a:r>
                      <a:endParaRPr lang="en-GB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GB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en-GB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en-GB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lang="en-GB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24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5193286"/>
                  </a:ext>
                </a:extLst>
              </a:tr>
              <a:tr h="25134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4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7%</a:t>
                      </a:r>
                      <a:endParaRPr lang="en-GB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19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24</a:t>
                      </a:r>
                      <a:endParaRPr lang="en-GB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29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6711343"/>
                  </a:ext>
                </a:extLst>
              </a:tr>
              <a:tr h="25134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4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9%</a:t>
                      </a:r>
                      <a:endParaRPr lang="en-GB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18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23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28</a:t>
                      </a:r>
                      <a:endParaRPr lang="en-GB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33</a:t>
                      </a:r>
                      <a:endParaRPr lang="en-GB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6112320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275E68E7-2563-E775-F0F5-F4B0413F146B}"/>
              </a:ext>
            </a:extLst>
          </p:cNvPr>
          <p:cNvSpPr txBox="1"/>
          <p:nvPr/>
        </p:nvSpPr>
        <p:spPr>
          <a:xfrm>
            <a:off x="911423" y="4331122"/>
            <a:ext cx="30027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Sensitivity analysis on value drivers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A300DE23-33DD-C7BF-7EA8-BEDF16AB0C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0736722"/>
              </p:ext>
            </p:extLst>
          </p:nvPr>
        </p:nvGraphicFramePr>
        <p:xfrm>
          <a:off x="5591944" y="4669697"/>
          <a:ext cx="5544617" cy="173387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30423">
                  <a:extLst>
                    <a:ext uri="{9D8B030D-6E8A-4147-A177-3AD203B41FA5}">
                      <a16:colId xmlns:a16="http://schemas.microsoft.com/office/drawing/2014/main" val="1497513622"/>
                    </a:ext>
                  </a:extLst>
                </a:gridCol>
                <a:gridCol w="1171398">
                  <a:extLst>
                    <a:ext uri="{9D8B030D-6E8A-4147-A177-3AD203B41FA5}">
                      <a16:colId xmlns:a16="http://schemas.microsoft.com/office/drawing/2014/main" val="1332905056"/>
                    </a:ext>
                  </a:extLst>
                </a:gridCol>
                <a:gridCol w="1171398">
                  <a:extLst>
                    <a:ext uri="{9D8B030D-6E8A-4147-A177-3AD203B41FA5}">
                      <a16:colId xmlns:a16="http://schemas.microsoft.com/office/drawing/2014/main" val="4108602565"/>
                    </a:ext>
                  </a:extLst>
                </a:gridCol>
                <a:gridCol w="1171398">
                  <a:extLst>
                    <a:ext uri="{9D8B030D-6E8A-4147-A177-3AD203B41FA5}">
                      <a16:colId xmlns:a16="http://schemas.microsoft.com/office/drawing/2014/main" val="1477906196"/>
                    </a:ext>
                  </a:extLst>
                </a:gridCol>
              </a:tblGrid>
              <a:tr h="487495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Value driver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Base case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Bear case</a:t>
                      </a:r>
                      <a:endParaRPr lang="en-GB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Bull case</a:t>
                      </a:r>
                      <a:endParaRPr lang="en-GB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3212782"/>
                  </a:ext>
                </a:extLst>
              </a:tr>
              <a:tr h="311596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Product volume growth</a:t>
                      </a:r>
                      <a:endParaRPr lang="en-GB" sz="20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3%</a:t>
                      </a:r>
                      <a:endParaRPr lang="en-GB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en-GB" sz="2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5%</a:t>
                      </a:r>
                      <a:endParaRPr lang="en-GB" sz="2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2988093"/>
                  </a:ext>
                </a:extLst>
              </a:tr>
              <a:tr h="311596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Sales price</a:t>
                      </a:r>
                      <a:endParaRPr lang="en-GB" sz="20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€ 40</a:t>
                      </a:r>
                      <a:endParaRPr lang="en-GB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€ 30</a:t>
                      </a:r>
                      <a:endParaRPr lang="en-GB" sz="2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€ 50</a:t>
                      </a:r>
                      <a:endParaRPr lang="en-GB" sz="2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3826947"/>
                  </a:ext>
                </a:extLst>
              </a:tr>
              <a:tr h="311596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Cost per unit</a:t>
                      </a:r>
                      <a:endParaRPr lang="en-GB" sz="20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€ 25</a:t>
                      </a:r>
                      <a:endParaRPr lang="en-GB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€ 30</a:t>
                      </a:r>
                      <a:endParaRPr lang="en-GB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€ 20</a:t>
                      </a:r>
                      <a:endParaRPr lang="en-GB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5193286"/>
                  </a:ext>
                </a:extLst>
              </a:tr>
              <a:tr h="311596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Capex needed</a:t>
                      </a:r>
                      <a:endParaRPr lang="en-GB" sz="20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€ 100 million</a:t>
                      </a:r>
                      <a:endParaRPr lang="en-GB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€ 200 million</a:t>
                      </a:r>
                      <a:endParaRPr lang="en-GB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€ 80 million</a:t>
                      </a:r>
                      <a:endParaRPr lang="en-GB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6711343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6F41334B-665B-228A-F310-E4ACC0E87B24}"/>
              </a:ext>
            </a:extLst>
          </p:cNvPr>
          <p:cNvSpPr txBox="1"/>
          <p:nvPr/>
        </p:nvSpPr>
        <p:spPr>
          <a:xfrm>
            <a:off x="5591944" y="4331123"/>
            <a:ext cx="29915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Scenario analysis on value drivers</a:t>
            </a:r>
          </a:p>
        </p:txBody>
      </p:sp>
      <p:sp>
        <p:nvSpPr>
          <p:cNvPr id="11" name="Arrow: Up 10">
            <a:extLst>
              <a:ext uri="{FF2B5EF4-FFF2-40B4-BE49-F238E27FC236}">
                <a16:creationId xmlns:a16="http://schemas.microsoft.com/office/drawing/2014/main" id="{C1BED361-D2A2-0130-1F2C-E8454D2A6A6B}"/>
              </a:ext>
            </a:extLst>
          </p:cNvPr>
          <p:cNvSpPr/>
          <p:nvPr/>
        </p:nvSpPr>
        <p:spPr>
          <a:xfrm>
            <a:off x="10473476" y="4323786"/>
            <a:ext cx="216024" cy="284499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698FB7D-2D0E-EDD7-34B5-1D19F4F905EB}"/>
              </a:ext>
            </a:extLst>
          </p:cNvPr>
          <p:cNvSpPr txBox="1"/>
          <p:nvPr/>
        </p:nvSpPr>
        <p:spPr>
          <a:xfrm>
            <a:off x="10070771" y="4016007"/>
            <a:ext cx="10214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Prices rise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0228CD5-62C9-E53D-A1B7-17DBD3AF9B57}"/>
              </a:ext>
            </a:extLst>
          </p:cNvPr>
          <p:cNvSpPr txBox="1"/>
          <p:nvPr/>
        </p:nvSpPr>
        <p:spPr>
          <a:xfrm>
            <a:off x="8907295" y="4016226"/>
            <a:ext cx="96212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Prices fall</a:t>
            </a:r>
          </a:p>
        </p:txBody>
      </p:sp>
      <p:sp>
        <p:nvSpPr>
          <p:cNvPr id="14" name="Arrow: Up 13">
            <a:extLst>
              <a:ext uri="{FF2B5EF4-FFF2-40B4-BE49-F238E27FC236}">
                <a16:creationId xmlns:a16="http://schemas.microsoft.com/office/drawing/2014/main" id="{550B58EB-A88D-7B50-819F-F35B99D0E332}"/>
              </a:ext>
            </a:extLst>
          </p:cNvPr>
          <p:cNvSpPr/>
          <p:nvPr/>
        </p:nvSpPr>
        <p:spPr>
          <a:xfrm flipV="1">
            <a:off x="9280345" y="4324003"/>
            <a:ext cx="216024" cy="28449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4096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>
                <a:latin typeface="Arial" charset="0"/>
                <a:ea typeface="Arial" charset="0"/>
                <a:cs typeface="Arial" charset="0"/>
              </a:rPr>
              <a:t>Behavioural</a:t>
            </a:r>
            <a:r>
              <a:rPr lang="en-US" sz="3200" dirty="0">
                <a:latin typeface="Arial" charset="0"/>
                <a:ea typeface="Arial" charset="0"/>
                <a:cs typeface="Arial" charset="0"/>
              </a:rPr>
              <a:t> challenges in capital budgeting</a:t>
            </a:r>
            <a:endParaRPr lang="nl-NL" sz="3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460DF1-6357-430F-98B5-137A4FF6C7DD}" type="slidenum">
              <a:rPr lang="nl-NL" smtClean="0"/>
              <a:t>17</a:t>
            </a:fld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816864" y="1516698"/>
            <a:ext cx="10391704" cy="4925144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Sunk cost fallacy</a:t>
            </a:r>
          </a:p>
          <a:p>
            <a:pPr lvl="1">
              <a:lnSpc>
                <a:spcPct val="150000"/>
              </a:lnSpc>
            </a:pPr>
            <a:r>
              <a:rPr lang="en-GB" sz="2100" dirty="0">
                <a:latin typeface="Arial" charset="0"/>
                <a:ea typeface="Arial" charset="0"/>
                <a:cs typeface="Arial" charset="0"/>
              </a:rPr>
              <a:t>Sunk costs are costs that have been made and are unrecoverable</a:t>
            </a:r>
          </a:p>
          <a:p>
            <a:pPr lvl="1">
              <a:lnSpc>
                <a:spcPct val="150000"/>
              </a:lnSpc>
            </a:pPr>
            <a:r>
              <a:rPr lang="en-GB" sz="2100" dirty="0">
                <a:latin typeface="Arial" charset="0"/>
                <a:ea typeface="Arial" charset="0"/>
                <a:cs typeface="Arial" charset="0"/>
              </a:rPr>
              <a:t>Sunk costs have zero incremental impact, are irrelevant for the project and should not be included in incremental cash flows</a:t>
            </a:r>
          </a:p>
          <a:p>
            <a:pPr lvl="1">
              <a:lnSpc>
                <a:spcPct val="150000"/>
              </a:lnSpc>
            </a:pPr>
            <a:r>
              <a:rPr lang="en-GB" sz="2100" dirty="0">
                <a:latin typeface="Arial" charset="0"/>
                <a:ea typeface="Arial" charset="0"/>
                <a:cs typeface="Arial" charset="0"/>
              </a:rPr>
              <a:t>When sunk costs are wrongly included, it can lead to rejecting good projects because of the extra cost burden</a:t>
            </a:r>
          </a:p>
          <a:p>
            <a:pPr>
              <a:lnSpc>
                <a:spcPct val="150000"/>
              </a:lnSpc>
            </a:pP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Extrapolation bias</a:t>
            </a:r>
          </a:p>
          <a:p>
            <a:pPr lvl="1">
              <a:lnSpc>
                <a:spcPct val="150000"/>
              </a:lnSpc>
            </a:pPr>
            <a:r>
              <a:rPr lang="en-GB" sz="2100" dirty="0">
                <a:latin typeface="Arial" charset="0"/>
                <a:ea typeface="Arial" charset="0"/>
                <a:cs typeface="Arial" charset="0"/>
              </a:rPr>
              <a:t>When forecasting future cash flows, there is a tendency to extrapolate business as usual into the future</a:t>
            </a:r>
          </a:p>
          <a:p>
            <a:pPr lvl="1">
              <a:lnSpc>
                <a:spcPct val="150000"/>
              </a:lnSpc>
            </a:pPr>
            <a:r>
              <a:rPr lang="en-GB" sz="2100" dirty="0">
                <a:latin typeface="Arial" charset="0"/>
                <a:ea typeface="Arial" charset="0"/>
                <a:cs typeface="Arial" charset="0"/>
              </a:rPr>
              <a:t>Highly unrealistic when dealing with non-linear processes such as climate change and transitions</a:t>
            </a:r>
          </a:p>
        </p:txBody>
      </p:sp>
    </p:spTree>
    <p:extLst>
      <p:ext uri="{BB962C8B-B14F-4D97-AF65-F5344CB8AC3E}">
        <p14:creationId xmlns:p14="http://schemas.microsoft.com/office/powerpoint/2010/main" val="16102474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>
                <a:latin typeface="Arial" charset="0"/>
                <a:ea typeface="Arial" charset="0"/>
                <a:cs typeface="Arial" charset="0"/>
              </a:rPr>
              <a:t>Behavioural</a:t>
            </a:r>
            <a:r>
              <a:rPr lang="en-US" sz="3200" dirty="0">
                <a:latin typeface="Arial" charset="0"/>
                <a:ea typeface="Arial" charset="0"/>
                <a:cs typeface="Arial" charset="0"/>
              </a:rPr>
              <a:t> challenges in capital budgeting</a:t>
            </a:r>
            <a:endParaRPr lang="nl-NL" sz="3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460DF1-6357-430F-98B5-137A4FF6C7DD}" type="slidenum">
              <a:rPr lang="nl-NL" smtClean="0"/>
              <a:t>18</a:t>
            </a:fld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816864" y="1516698"/>
            <a:ext cx="10391704" cy="4925144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Escalation of commitment</a:t>
            </a:r>
          </a:p>
          <a:p>
            <a:pPr lvl="1">
              <a:lnSpc>
                <a:spcPct val="150000"/>
              </a:lnSpc>
            </a:pPr>
            <a:r>
              <a:rPr lang="en-GB" sz="2000" dirty="0">
                <a:latin typeface="Arial" charset="0"/>
                <a:ea typeface="Arial" charset="0"/>
                <a:cs typeface="Arial" charset="0"/>
              </a:rPr>
              <a:t>People feel so committed to the project that they ignore signals that it might not be as good as they thought</a:t>
            </a:r>
          </a:p>
          <a:p>
            <a:pPr lvl="1">
              <a:lnSpc>
                <a:spcPct val="150000"/>
              </a:lnSpc>
            </a:pPr>
            <a:r>
              <a:rPr lang="en-GB" sz="2000" dirty="0">
                <a:latin typeface="Arial" charset="0"/>
                <a:ea typeface="Arial" charset="0"/>
                <a:cs typeface="Arial" charset="0"/>
              </a:rPr>
              <a:t>Continuing with projects that should be stopped, or starting with projects that should not be started</a:t>
            </a:r>
          </a:p>
          <a:p>
            <a:pPr>
              <a:lnSpc>
                <a:spcPct val="150000"/>
              </a:lnSpc>
            </a:pPr>
            <a:r>
              <a:rPr lang="en-GB" sz="2300" dirty="0">
                <a:latin typeface="Arial" charset="0"/>
                <a:ea typeface="Arial" charset="0"/>
                <a:cs typeface="Arial" charset="0"/>
              </a:rPr>
              <a:t>Impact on discount rates</a:t>
            </a:r>
          </a:p>
          <a:p>
            <a:pPr lvl="1">
              <a:lnSpc>
                <a:spcPct val="150000"/>
              </a:lnSpc>
            </a:pPr>
            <a:r>
              <a:rPr lang="en-GB" sz="2000" dirty="0">
                <a:latin typeface="Arial" charset="0"/>
                <a:ea typeface="Arial" charset="0"/>
                <a:cs typeface="Arial" charset="0"/>
              </a:rPr>
              <a:t>People tend to underestimate the risk of business as usual, while overestimating risk of new models</a:t>
            </a:r>
          </a:p>
          <a:p>
            <a:pPr lvl="1">
              <a:lnSpc>
                <a:spcPct val="150000"/>
              </a:lnSpc>
            </a:pPr>
            <a:r>
              <a:rPr lang="en-GB" sz="2000" dirty="0">
                <a:latin typeface="Arial" charset="0"/>
                <a:ea typeface="Arial" charset="0"/>
                <a:cs typeface="Arial" charset="0"/>
              </a:rPr>
              <a:t>If new models benefit from internalisation processes, then their risk should fall; the risk of old business models rises with internalisation</a:t>
            </a:r>
          </a:p>
          <a:p>
            <a:pPr>
              <a:lnSpc>
                <a:spcPct val="150000"/>
              </a:lnSpc>
            </a:pPr>
            <a:r>
              <a:rPr lang="en-GB" sz="2300" dirty="0">
                <a:latin typeface="Arial" charset="0"/>
                <a:ea typeface="Arial" charset="0"/>
                <a:cs typeface="Arial" charset="0"/>
              </a:rPr>
              <a:t>Dealing with behavioural issues: </a:t>
            </a:r>
          </a:p>
          <a:p>
            <a:pPr lvl="1">
              <a:lnSpc>
                <a:spcPct val="150000"/>
              </a:lnSpc>
            </a:pPr>
            <a:r>
              <a:rPr lang="en-GB" sz="2000" dirty="0">
                <a:latin typeface="Arial" charset="0"/>
                <a:ea typeface="Arial" charset="0"/>
                <a:cs typeface="Arial" charset="0"/>
              </a:rPr>
              <a:t>Awareness</a:t>
            </a:r>
          </a:p>
          <a:p>
            <a:pPr lvl="1">
              <a:lnSpc>
                <a:spcPct val="150000"/>
              </a:lnSpc>
            </a:pPr>
            <a:r>
              <a:rPr lang="en-GB" sz="2000" dirty="0">
                <a:latin typeface="Arial" charset="0"/>
                <a:ea typeface="Arial" charset="0"/>
                <a:cs typeface="Arial" charset="0"/>
              </a:rPr>
              <a:t>Realistic grounding and testing of the validity of assumptions</a:t>
            </a:r>
          </a:p>
        </p:txBody>
      </p:sp>
    </p:spTree>
    <p:extLst>
      <p:ext uri="{BB962C8B-B14F-4D97-AF65-F5344CB8AC3E}">
        <p14:creationId xmlns:p14="http://schemas.microsoft.com/office/powerpoint/2010/main" val="25499358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Arial" charset="0"/>
                <a:ea typeface="Arial" charset="0"/>
                <a:cs typeface="Arial" charset="0"/>
              </a:rPr>
              <a:t>Integrating sustainability in capital budgeting</a:t>
            </a:r>
            <a:endParaRPr lang="nl-NL" sz="3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460DF1-6357-430F-98B5-137A4FF6C7DD}" type="slidenum">
              <a:rPr lang="nl-NL" smtClean="0"/>
              <a:t>19</a:t>
            </a:fld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816864" y="1516698"/>
            <a:ext cx="10391704" cy="4925144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Three ways to prioritise investments:</a:t>
            </a:r>
          </a:p>
          <a:p>
            <a:pPr lvl="1">
              <a:lnSpc>
                <a:spcPct val="150000"/>
              </a:lnSpc>
            </a:pPr>
            <a:r>
              <a:rPr lang="en-GB" sz="2000" b="1" dirty="0">
                <a:latin typeface="Arial" charset="0"/>
                <a:ea typeface="Arial" charset="0"/>
                <a:cs typeface="Arial" charset="0"/>
              </a:rPr>
              <a:t>Constrained PV:</a:t>
            </a:r>
            <a:r>
              <a:rPr lang="en-GB" sz="2000" dirty="0">
                <a:latin typeface="Arial" charset="0"/>
                <a:ea typeface="Arial" charset="0"/>
                <a:cs typeface="Arial" charset="0"/>
              </a:rPr>
              <a:t> includes S and E in own units as budget constraint</a:t>
            </a:r>
            <a:endParaRPr lang="en-GB" sz="2000" b="1" dirty="0">
              <a:latin typeface="Arial" charset="0"/>
              <a:ea typeface="Arial" charset="0"/>
              <a:cs typeface="Arial" charset="0"/>
            </a:endParaRPr>
          </a:p>
          <a:p>
            <a:pPr lvl="1">
              <a:lnSpc>
                <a:spcPct val="150000"/>
              </a:lnSpc>
            </a:pPr>
            <a:r>
              <a:rPr lang="en-GB" sz="2000" b="1" dirty="0">
                <a:latin typeface="Arial" charset="0"/>
                <a:ea typeface="Arial" charset="0"/>
                <a:cs typeface="Arial" charset="0"/>
              </a:rPr>
              <a:t>Expanded PV: </a:t>
            </a:r>
            <a:r>
              <a:rPr lang="en-GB" sz="2000" dirty="0">
                <a:latin typeface="Arial" charset="0"/>
                <a:ea typeface="Arial" charset="0"/>
                <a:cs typeface="Arial" charset="0"/>
              </a:rPr>
              <a:t>expresses S and E in monetary values and adds to FV</a:t>
            </a:r>
            <a:endParaRPr lang="en-GB" sz="2000" b="1" dirty="0">
              <a:latin typeface="Arial" charset="0"/>
              <a:ea typeface="Arial" charset="0"/>
              <a:cs typeface="Arial" charset="0"/>
            </a:endParaRPr>
          </a:p>
          <a:p>
            <a:pPr lvl="1">
              <a:lnSpc>
                <a:spcPct val="150000"/>
              </a:lnSpc>
            </a:pPr>
            <a:r>
              <a:rPr lang="en-GB" sz="2000" b="1" dirty="0">
                <a:latin typeface="Arial" charset="0"/>
                <a:ea typeface="Arial" charset="0"/>
                <a:cs typeface="Arial" charset="0"/>
              </a:rPr>
              <a:t>Integrated PV: </a:t>
            </a:r>
            <a:r>
              <a:rPr lang="en-GB" sz="2000" dirty="0">
                <a:latin typeface="Arial" charset="0"/>
                <a:ea typeface="Arial" charset="0"/>
                <a:cs typeface="Arial" charset="0"/>
              </a:rPr>
              <a:t>balances FV, SV and EV in formula</a:t>
            </a:r>
          </a:p>
          <a:p>
            <a:pPr lvl="1">
              <a:lnSpc>
                <a:spcPct val="150000"/>
              </a:lnSpc>
            </a:pPr>
            <a:endParaRPr lang="en-GB" sz="2000" dirty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150000"/>
              </a:lnSpc>
            </a:pPr>
            <a:r>
              <a:rPr lang="en-GB" sz="2300" dirty="0">
                <a:latin typeface="Arial" charset="0"/>
                <a:ea typeface="Arial" charset="0"/>
                <a:cs typeface="Arial" charset="0"/>
              </a:rPr>
              <a:t>Illustrated using example of copper mine</a:t>
            </a:r>
          </a:p>
          <a:p>
            <a:pPr lvl="1">
              <a:lnSpc>
                <a:spcPct val="150000"/>
              </a:lnSpc>
            </a:pPr>
            <a:r>
              <a:rPr lang="en-GB" sz="2000" dirty="0">
                <a:latin typeface="Arial" charset="0"/>
                <a:ea typeface="Arial" charset="0"/>
                <a:cs typeface="Arial" charset="0"/>
              </a:rPr>
              <a:t>E issues: GHG emissions, water use and biodiversity effects</a:t>
            </a:r>
          </a:p>
          <a:p>
            <a:pPr lvl="1">
              <a:lnSpc>
                <a:spcPct val="150000"/>
              </a:lnSpc>
            </a:pPr>
            <a:r>
              <a:rPr lang="en-GB" sz="2000" dirty="0">
                <a:latin typeface="Arial" charset="0"/>
                <a:ea typeface="Arial" charset="0"/>
                <a:cs typeface="Arial" charset="0"/>
              </a:rPr>
              <a:t>E benefits: enables renewable energy production</a:t>
            </a:r>
          </a:p>
          <a:p>
            <a:pPr lvl="1">
              <a:lnSpc>
                <a:spcPct val="150000"/>
              </a:lnSpc>
            </a:pPr>
            <a:r>
              <a:rPr lang="en-GB" sz="2000" dirty="0">
                <a:latin typeface="Arial" charset="0"/>
                <a:ea typeface="Arial" charset="0"/>
                <a:cs typeface="Arial" charset="0"/>
              </a:rPr>
              <a:t>S issues: pollution and access to water for local communities</a:t>
            </a:r>
          </a:p>
          <a:p>
            <a:pPr lvl="1">
              <a:lnSpc>
                <a:spcPct val="150000"/>
              </a:lnSpc>
            </a:pPr>
            <a:r>
              <a:rPr lang="en-GB" sz="2000" dirty="0">
                <a:latin typeface="Arial" charset="0"/>
                <a:ea typeface="Arial" charset="0"/>
                <a:cs typeface="Arial" charset="0"/>
              </a:rPr>
              <a:t>S benefits: jobs and schooling for local stakeholders</a:t>
            </a:r>
          </a:p>
          <a:p>
            <a:pPr>
              <a:lnSpc>
                <a:spcPct val="150000"/>
              </a:lnSpc>
            </a:pPr>
            <a:endParaRPr lang="en-GB" sz="2400" b="1" dirty="0">
              <a:latin typeface="Arial" charset="0"/>
              <a:ea typeface="Arial" charset="0"/>
              <a:cs typeface="Arial" charset="0"/>
            </a:endParaRPr>
          </a:p>
          <a:p>
            <a:pPr lvl="1">
              <a:lnSpc>
                <a:spcPct val="150000"/>
              </a:lnSpc>
            </a:pPr>
            <a:endParaRPr lang="en-GB" sz="2100" dirty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150000"/>
              </a:lnSpc>
            </a:pPr>
            <a:endParaRPr lang="en-GB" sz="2100" dirty="0">
              <a:latin typeface="Arial" charset="0"/>
              <a:ea typeface="Arial" charset="0"/>
              <a:cs typeface="Arial" charset="0"/>
            </a:endParaRPr>
          </a:p>
          <a:p>
            <a:pPr lvl="1">
              <a:lnSpc>
                <a:spcPct val="150000"/>
              </a:lnSpc>
            </a:pPr>
            <a:endParaRPr lang="nl-NL" sz="210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55074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38A61CE-6D9E-7B18-0367-09C55388B1A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28FCA5E-2706-BA1C-17AF-A2474FC031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9536" y="1608138"/>
            <a:ext cx="10160000" cy="990600"/>
          </a:xfrm>
        </p:spPr>
        <p:txBody>
          <a:bodyPr>
            <a:noAutofit/>
          </a:bodyPr>
          <a:lstStyle/>
          <a:p>
            <a:r>
              <a:rPr lang="en-GB" sz="2800" dirty="0"/>
              <a:t>Chapter 7: Capital budgeting</a:t>
            </a:r>
            <a:endParaRPr lang="nl-NL" sz="2800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4B4FABC6-EE75-7B9E-A76C-CF5DBC46E5C6}"/>
              </a:ext>
            </a:extLst>
          </p:cNvPr>
          <p:cNvSpPr txBox="1">
            <a:spLocks/>
          </p:cNvSpPr>
          <p:nvPr/>
        </p:nvSpPr>
        <p:spPr>
          <a:xfrm>
            <a:off x="7320135" y="1169114"/>
            <a:ext cx="4665501" cy="648072"/>
          </a:xfrm>
          <a:prstGeom prst="rect">
            <a:avLst/>
          </a:prstGeom>
          <a:solidFill>
            <a:srgbClr val="2683C6"/>
          </a:solidFill>
        </p:spPr>
        <p:txBody>
          <a:bodyPr vert="horz" anchor="t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b="0" kern="1200" cap="none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000" dirty="0"/>
              <a:t>Part 2: Discount rates and valuation methods</a:t>
            </a:r>
            <a:endParaRPr lang="nl-NL" sz="2000" dirty="0">
              <a:solidFill>
                <a:schemeClr val="bg2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25E0DAF-01BF-3CBC-55E4-CC25D15FB64F}"/>
              </a:ext>
            </a:extLst>
          </p:cNvPr>
          <p:cNvSpPr/>
          <p:nvPr/>
        </p:nvSpPr>
        <p:spPr>
          <a:xfrm>
            <a:off x="1828800" y="1600200"/>
            <a:ext cx="10363200" cy="23389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15430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Arial" charset="0"/>
                <a:ea typeface="Arial" charset="0"/>
                <a:cs typeface="Arial" charset="0"/>
              </a:rPr>
              <a:t>Constrained PV</a:t>
            </a:r>
            <a:endParaRPr lang="nl-NL" sz="3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460DF1-6357-430F-98B5-137A4FF6C7DD}" type="slidenum">
              <a:rPr lang="nl-NL" smtClean="0"/>
              <a:t>20</a:t>
            </a:fld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816864" y="1516698"/>
            <a:ext cx="10391704" cy="492514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E effects:</a:t>
            </a:r>
          </a:p>
          <a:p>
            <a:pPr>
              <a:lnSpc>
                <a:spcPct val="150000"/>
              </a:lnSpc>
            </a:pPr>
            <a:endParaRPr lang="en-GB" sz="2400" b="1" dirty="0">
              <a:latin typeface="Arial" charset="0"/>
              <a:ea typeface="Arial" charset="0"/>
              <a:cs typeface="Arial" charset="0"/>
            </a:endParaRPr>
          </a:p>
          <a:p>
            <a:pPr lvl="1">
              <a:lnSpc>
                <a:spcPct val="150000"/>
              </a:lnSpc>
            </a:pPr>
            <a:endParaRPr lang="en-GB" sz="2100" dirty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150000"/>
              </a:lnSpc>
            </a:pPr>
            <a:endParaRPr lang="en-GB" sz="2100" dirty="0">
              <a:latin typeface="Arial" charset="0"/>
              <a:ea typeface="Arial" charset="0"/>
              <a:cs typeface="Arial" charset="0"/>
            </a:endParaRPr>
          </a:p>
          <a:p>
            <a:pPr lvl="1">
              <a:lnSpc>
                <a:spcPct val="150000"/>
              </a:lnSpc>
            </a:pPr>
            <a:endParaRPr lang="nl-NL" sz="2100" dirty="0">
              <a:latin typeface="Arial" charset="0"/>
              <a:ea typeface="Arial" charset="0"/>
              <a:cs typeface="Arial" charset="0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FEC4A522-1D74-8F85-EA49-3DD8EFB4D3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0248281"/>
              </p:ext>
            </p:extLst>
          </p:nvPr>
        </p:nvGraphicFramePr>
        <p:xfrm>
          <a:off x="816864" y="2276872"/>
          <a:ext cx="10391704" cy="41044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94960">
                  <a:extLst>
                    <a:ext uri="{9D8B030D-6E8A-4147-A177-3AD203B41FA5}">
                      <a16:colId xmlns:a16="http://schemas.microsoft.com/office/drawing/2014/main" val="1024024359"/>
                    </a:ext>
                  </a:extLst>
                </a:gridCol>
                <a:gridCol w="837093">
                  <a:extLst>
                    <a:ext uri="{9D8B030D-6E8A-4147-A177-3AD203B41FA5}">
                      <a16:colId xmlns:a16="http://schemas.microsoft.com/office/drawing/2014/main" val="2989940611"/>
                    </a:ext>
                  </a:extLst>
                </a:gridCol>
                <a:gridCol w="837093">
                  <a:extLst>
                    <a:ext uri="{9D8B030D-6E8A-4147-A177-3AD203B41FA5}">
                      <a16:colId xmlns:a16="http://schemas.microsoft.com/office/drawing/2014/main" val="3520139196"/>
                    </a:ext>
                  </a:extLst>
                </a:gridCol>
                <a:gridCol w="837093">
                  <a:extLst>
                    <a:ext uri="{9D8B030D-6E8A-4147-A177-3AD203B41FA5}">
                      <a16:colId xmlns:a16="http://schemas.microsoft.com/office/drawing/2014/main" val="1228701563"/>
                    </a:ext>
                  </a:extLst>
                </a:gridCol>
                <a:gridCol w="837093">
                  <a:extLst>
                    <a:ext uri="{9D8B030D-6E8A-4147-A177-3AD203B41FA5}">
                      <a16:colId xmlns:a16="http://schemas.microsoft.com/office/drawing/2014/main" val="1428625010"/>
                    </a:ext>
                  </a:extLst>
                </a:gridCol>
                <a:gridCol w="837093">
                  <a:extLst>
                    <a:ext uri="{9D8B030D-6E8A-4147-A177-3AD203B41FA5}">
                      <a16:colId xmlns:a16="http://schemas.microsoft.com/office/drawing/2014/main" val="271686972"/>
                    </a:ext>
                  </a:extLst>
                </a:gridCol>
                <a:gridCol w="837093">
                  <a:extLst>
                    <a:ext uri="{9D8B030D-6E8A-4147-A177-3AD203B41FA5}">
                      <a16:colId xmlns:a16="http://schemas.microsoft.com/office/drawing/2014/main" val="3441656530"/>
                    </a:ext>
                  </a:extLst>
                </a:gridCol>
                <a:gridCol w="837093">
                  <a:extLst>
                    <a:ext uri="{9D8B030D-6E8A-4147-A177-3AD203B41FA5}">
                      <a16:colId xmlns:a16="http://schemas.microsoft.com/office/drawing/2014/main" val="4274775554"/>
                    </a:ext>
                  </a:extLst>
                </a:gridCol>
                <a:gridCol w="837093">
                  <a:extLst>
                    <a:ext uri="{9D8B030D-6E8A-4147-A177-3AD203B41FA5}">
                      <a16:colId xmlns:a16="http://schemas.microsoft.com/office/drawing/2014/main" val="666798154"/>
                    </a:ext>
                  </a:extLst>
                </a:gridCol>
              </a:tblGrid>
              <a:tr h="329131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Year 1</a:t>
                      </a: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Year 2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Year 3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Year 4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Year 5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Year 6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..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Year 10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96133455"/>
                  </a:ext>
                </a:extLst>
              </a:tr>
              <a:tr h="419481">
                <a:tc>
                  <a:txBody>
                    <a:bodyPr/>
                    <a:lstStyle/>
                    <a:p>
                      <a:pPr marL="0" marR="0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2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Emissions 750 kg per tonne copper </a:t>
                      </a:r>
                      <a:br>
                        <a:rPr lang="en-GB" sz="12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r>
                        <a:rPr lang="en-GB" sz="12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(thousands of tonnes CO2e)</a:t>
                      </a:r>
                      <a:endParaRPr lang="en-GB" sz="12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nl-NL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38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nl-NL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90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nl-NL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98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nl-NL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105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nl-NL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nl-NL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105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5656760"/>
                  </a:ext>
                </a:extLst>
              </a:tr>
              <a:tr h="419481">
                <a:tc>
                  <a:txBody>
                    <a:bodyPr/>
                    <a:lstStyle/>
                    <a:p>
                      <a:pPr marL="0" marR="0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2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Emissions avoided 4,000 kg per tonne copper  (thousands of tonnes CO2e)</a:t>
                      </a:r>
                      <a:endParaRPr lang="en-GB" sz="12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nl-NL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200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nl-NL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480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nl-NL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520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nl-NL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560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nl-NL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nl-NL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560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6268322"/>
                  </a:ext>
                </a:extLst>
              </a:tr>
              <a:tr h="419481">
                <a:tc>
                  <a:txBody>
                    <a:bodyPr/>
                    <a:lstStyle/>
                    <a:p>
                      <a:pPr marL="0" marR="0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2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of which attributable to the copper mining project</a:t>
                      </a:r>
                      <a:endParaRPr lang="en-GB" sz="12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nl-NL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20%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nl-NL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20%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nl-NL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20%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20%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nl-NL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nl-NL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20%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5611909"/>
                  </a:ext>
                </a:extLst>
              </a:tr>
              <a:tr h="419481">
                <a:tc>
                  <a:txBody>
                    <a:bodyPr/>
                    <a:lstStyle/>
                    <a:p>
                      <a:pPr marL="0" marR="0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2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Avoided emissions attributable </a:t>
                      </a:r>
                      <a:br>
                        <a:rPr lang="en-GB" sz="12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r>
                        <a:rPr lang="en-GB" sz="12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(thousands of tonnes CO2e)</a:t>
                      </a:r>
                      <a:endParaRPr lang="en-GB" sz="12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nl-NL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40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nl-NL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96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nl-NL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104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nl-NL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112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nl-NL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nl-NL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112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7949451"/>
                  </a:ext>
                </a:extLst>
              </a:tr>
              <a:tr h="419481">
                <a:tc>
                  <a:txBody>
                    <a:bodyPr/>
                    <a:lstStyle/>
                    <a:p>
                      <a:pPr marL="0" marR="0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2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Net emissions </a:t>
                      </a:r>
                      <a:br>
                        <a:rPr lang="en-GB" sz="12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r>
                        <a:rPr lang="en-GB" sz="12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(thousands of tonnes CO2e)</a:t>
                      </a:r>
                      <a:endParaRPr lang="en-GB" sz="12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nl-NL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-3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nl-NL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-6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nl-NL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-7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nl-NL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-7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nl-NL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nl-NL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-7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7732617"/>
                  </a:ext>
                </a:extLst>
              </a:tr>
              <a:tr h="419481">
                <a:tc>
                  <a:txBody>
                    <a:bodyPr/>
                    <a:lstStyle/>
                    <a:p>
                      <a:pPr marL="0" marR="0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2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Water stress: number of people at risk, thousands</a:t>
                      </a:r>
                      <a:endParaRPr lang="en-GB" sz="12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nl-NL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120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nl-NL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120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nl-NL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120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nl-NL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120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nl-NL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nl-NL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120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254952"/>
                  </a:ext>
                </a:extLst>
              </a:tr>
              <a:tr h="419481">
                <a:tc>
                  <a:txBody>
                    <a:bodyPr/>
                    <a:lstStyle/>
                    <a:p>
                      <a:pPr marL="0" marR="0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2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Probability of risk materialising</a:t>
                      </a:r>
                      <a:endParaRPr lang="en-GB" sz="12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nl-NL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1%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nl-NL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1%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nl-NL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1%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nl-NL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1%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nl-NL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nl-NL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1%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511794"/>
                  </a:ext>
                </a:extLst>
              </a:tr>
              <a:tr h="419481">
                <a:tc>
                  <a:txBody>
                    <a:bodyPr/>
                    <a:lstStyle/>
                    <a:p>
                      <a:pPr marL="0" marR="0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2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Expected number of people affected, thousands</a:t>
                      </a:r>
                      <a:endParaRPr lang="en-GB" sz="12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nl-NL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1.2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nl-NL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1.2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nl-NL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1.2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nl-NL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1.2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nl-NL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nl-NL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1.2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6818312"/>
                  </a:ext>
                </a:extLst>
              </a:tr>
              <a:tr h="419481">
                <a:tc>
                  <a:txBody>
                    <a:bodyPr/>
                    <a:lstStyle/>
                    <a:p>
                      <a:pPr marL="0" marR="0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2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Biodiversity damage: fall in MSA </a:t>
                      </a:r>
                      <a:br>
                        <a:rPr lang="en-GB" sz="12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r>
                        <a:rPr lang="en-GB" sz="12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(mean species abundance)</a:t>
                      </a:r>
                      <a:endParaRPr lang="en-GB" sz="12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nl-NL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?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nl-NL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?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nl-NL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?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nl-NL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?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nl-NL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nl-NL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?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4000973"/>
                  </a:ext>
                </a:extLst>
              </a:tr>
            </a:tbl>
          </a:graphicData>
        </a:graphic>
      </p:graphicFrame>
      <p:sp>
        <p:nvSpPr>
          <p:cNvPr id="6" name="Arrow: Up 5">
            <a:extLst>
              <a:ext uri="{FF2B5EF4-FFF2-40B4-BE49-F238E27FC236}">
                <a16:creationId xmlns:a16="http://schemas.microsoft.com/office/drawing/2014/main" id="{E5ADDEEB-81CB-C4C9-D773-CCC8BDD4B8DB}"/>
              </a:ext>
            </a:extLst>
          </p:cNvPr>
          <p:cNvSpPr/>
          <p:nvPr/>
        </p:nvSpPr>
        <p:spPr>
          <a:xfrm flipV="1">
            <a:off x="6456038" y="1906853"/>
            <a:ext cx="288032" cy="30777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89EA5F4-645A-FD39-4730-DD488EDD6444}"/>
              </a:ext>
            </a:extLst>
          </p:cNvPr>
          <p:cNvSpPr txBox="1"/>
          <p:nvPr/>
        </p:nvSpPr>
        <p:spPr>
          <a:xfrm>
            <a:off x="5462820" y="1536834"/>
            <a:ext cx="22744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Production starts in Year 3</a:t>
            </a:r>
          </a:p>
        </p:txBody>
      </p:sp>
    </p:spTree>
    <p:extLst>
      <p:ext uri="{BB962C8B-B14F-4D97-AF65-F5344CB8AC3E}">
        <p14:creationId xmlns:p14="http://schemas.microsoft.com/office/powerpoint/2010/main" val="413706281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934ED402-4AE0-A6FA-F273-AC3ABE48B0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2998962"/>
              </p:ext>
            </p:extLst>
          </p:nvPr>
        </p:nvGraphicFramePr>
        <p:xfrm>
          <a:off x="816864" y="2276872"/>
          <a:ext cx="10391704" cy="20070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94960">
                  <a:extLst>
                    <a:ext uri="{9D8B030D-6E8A-4147-A177-3AD203B41FA5}">
                      <a16:colId xmlns:a16="http://schemas.microsoft.com/office/drawing/2014/main" val="1024024359"/>
                    </a:ext>
                  </a:extLst>
                </a:gridCol>
                <a:gridCol w="837093">
                  <a:extLst>
                    <a:ext uri="{9D8B030D-6E8A-4147-A177-3AD203B41FA5}">
                      <a16:colId xmlns:a16="http://schemas.microsoft.com/office/drawing/2014/main" val="2989940611"/>
                    </a:ext>
                  </a:extLst>
                </a:gridCol>
                <a:gridCol w="837093">
                  <a:extLst>
                    <a:ext uri="{9D8B030D-6E8A-4147-A177-3AD203B41FA5}">
                      <a16:colId xmlns:a16="http://schemas.microsoft.com/office/drawing/2014/main" val="3520139196"/>
                    </a:ext>
                  </a:extLst>
                </a:gridCol>
                <a:gridCol w="837093">
                  <a:extLst>
                    <a:ext uri="{9D8B030D-6E8A-4147-A177-3AD203B41FA5}">
                      <a16:colId xmlns:a16="http://schemas.microsoft.com/office/drawing/2014/main" val="1228701563"/>
                    </a:ext>
                  </a:extLst>
                </a:gridCol>
                <a:gridCol w="837093">
                  <a:extLst>
                    <a:ext uri="{9D8B030D-6E8A-4147-A177-3AD203B41FA5}">
                      <a16:colId xmlns:a16="http://schemas.microsoft.com/office/drawing/2014/main" val="1428625010"/>
                    </a:ext>
                  </a:extLst>
                </a:gridCol>
                <a:gridCol w="837093">
                  <a:extLst>
                    <a:ext uri="{9D8B030D-6E8A-4147-A177-3AD203B41FA5}">
                      <a16:colId xmlns:a16="http://schemas.microsoft.com/office/drawing/2014/main" val="271686972"/>
                    </a:ext>
                  </a:extLst>
                </a:gridCol>
                <a:gridCol w="837093">
                  <a:extLst>
                    <a:ext uri="{9D8B030D-6E8A-4147-A177-3AD203B41FA5}">
                      <a16:colId xmlns:a16="http://schemas.microsoft.com/office/drawing/2014/main" val="3441656530"/>
                    </a:ext>
                  </a:extLst>
                </a:gridCol>
                <a:gridCol w="837093">
                  <a:extLst>
                    <a:ext uri="{9D8B030D-6E8A-4147-A177-3AD203B41FA5}">
                      <a16:colId xmlns:a16="http://schemas.microsoft.com/office/drawing/2014/main" val="4274775554"/>
                    </a:ext>
                  </a:extLst>
                </a:gridCol>
                <a:gridCol w="837093">
                  <a:extLst>
                    <a:ext uri="{9D8B030D-6E8A-4147-A177-3AD203B41FA5}">
                      <a16:colId xmlns:a16="http://schemas.microsoft.com/office/drawing/2014/main" val="666798154"/>
                    </a:ext>
                  </a:extLst>
                </a:gridCol>
              </a:tblGrid>
              <a:tr h="329131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Year 1</a:t>
                      </a: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Year 2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Year 3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Year 4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Year 5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Year 6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..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Year 10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96133455"/>
                  </a:ext>
                </a:extLst>
              </a:tr>
              <a:tr h="419481">
                <a:tc>
                  <a:txBody>
                    <a:bodyPr/>
                    <a:lstStyle/>
                    <a:p>
                      <a:pPr marL="0" marR="0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2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Positive health effects for the local community </a:t>
                      </a:r>
                      <a:br>
                        <a:rPr lang="en-GB" sz="12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r>
                        <a:rPr lang="en-GB" sz="12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(quality life years added) due to employment</a:t>
                      </a:r>
                      <a:endParaRPr lang="en-GB" sz="12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b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b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nl-NL" sz="12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25</a:t>
                      </a:r>
                      <a:endParaRPr lang="en-GB" sz="12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nl-NL" sz="12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25</a:t>
                      </a:r>
                      <a:endParaRPr lang="en-GB" sz="12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nl-NL" sz="12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25</a:t>
                      </a:r>
                      <a:endParaRPr lang="en-GB" sz="12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nl-NL" sz="12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25</a:t>
                      </a:r>
                      <a:endParaRPr lang="en-GB" sz="12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nl-NL" sz="12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2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nl-NL" sz="12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25</a:t>
                      </a:r>
                      <a:endParaRPr lang="en-GB" sz="12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5656760"/>
                  </a:ext>
                </a:extLst>
              </a:tr>
              <a:tr h="419481">
                <a:tc>
                  <a:txBody>
                    <a:bodyPr/>
                    <a:lstStyle/>
                    <a:p>
                      <a:pPr marL="0" marR="0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2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Negative health effects for the local community </a:t>
                      </a:r>
                      <a:br>
                        <a:rPr lang="en-GB" sz="12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r>
                        <a:rPr lang="en-GB" sz="12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(quality life years lost) due to accidents and pollution</a:t>
                      </a:r>
                      <a:endParaRPr lang="en-GB" sz="12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b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b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nl-NL" sz="12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-15</a:t>
                      </a:r>
                      <a:endParaRPr lang="en-GB" sz="12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nl-NL" sz="12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-15</a:t>
                      </a:r>
                      <a:endParaRPr lang="en-GB" sz="12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nl-NL" sz="12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-15</a:t>
                      </a:r>
                      <a:endParaRPr lang="en-GB" sz="12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nl-NL" sz="12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-15</a:t>
                      </a:r>
                      <a:endParaRPr lang="en-GB" sz="12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nl-NL" sz="12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2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nl-NL" sz="12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-15</a:t>
                      </a:r>
                      <a:endParaRPr lang="en-GB" sz="12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6268322"/>
                  </a:ext>
                </a:extLst>
              </a:tr>
              <a:tr h="419481">
                <a:tc>
                  <a:txBody>
                    <a:bodyPr/>
                    <a:lstStyle/>
                    <a:p>
                      <a:pPr marL="0" marR="0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2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Net health effects </a:t>
                      </a:r>
                      <a:br>
                        <a:rPr lang="en-GB" sz="12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r>
                        <a:rPr lang="en-GB" sz="12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(quality life years added)</a:t>
                      </a:r>
                      <a:endParaRPr lang="en-GB" sz="12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b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b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2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GB" sz="12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2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GB" sz="12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2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GB" sz="12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2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GB" sz="12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b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2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GB" sz="12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5611909"/>
                  </a:ext>
                </a:extLst>
              </a:tr>
              <a:tr h="419481">
                <a:tc>
                  <a:txBody>
                    <a:bodyPr/>
                    <a:lstStyle/>
                    <a:p>
                      <a:pPr marL="0" marR="0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2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Increase in years of schooling of the local population</a:t>
                      </a:r>
                      <a:endParaRPr lang="en-GB" sz="12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nl-NL" sz="12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200</a:t>
                      </a:r>
                      <a:endParaRPr lang="en-GB" sz="12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nl-NL" sz="12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200</a:t>
                      </a:r>
                      <a:endParaRPr lang="en-GB" sz="12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nl-NL" sz="12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200</a:t>
                      </a:r>
                      <a:endParaRPr lang="en-GB" sz="12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nl-NL" sz="12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200</a:t>
                      </a:r>
                      <a:endParaRPr lang="en-GB" sz="12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nl-NL" sz="12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2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nl-NL" sz="12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200</a:t>
                      </a:r>
                      <a:endParaRPr lang="en-GB" sz="12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7949451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Arial" charset="0"/>
                <a:ea typeface="Arial" charset="0"/>
                <a:cs typeface="Arial" charset="0"/>
              </a:rPr>
              <a:t>Constrained PV</a:t>
            </a:r>
            <a:endParaRPr lang="nl-NL" sz="3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460DF1-6357-430F-98B5-137A4FF6C7DD}" type="slidenum">
              <a:rPr lang="nl-NL" smtClean="0"/>
              <a:t>21</a:t>
            </a:fld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816864" y="1516698"/>
            <a:ext cx="10391704" cy="492514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S effects:</a:t>
            </a:r>
          </a:p>
          <a:p>
            <a:pPr>
              <a:lnSpc>
                <a:spcPct val="150000"/>
              </a:lnSpc>
            </a:pPr>
            <a:endParaRPr lang="en-GB" sz="2400" b="1" dirty="0">
              <a:latin typeface="Arial" charset="0"/>
              <a:ea typeface="Arial" charset="0"/>
              <a:cs typeface="Arial" charset="0"/>
            </a:endParaRPr>
          </a:p>
          <a:p>
            <a:pPr lvl="1">
              <a:lnSpc>
                <a:spcPct val="150000"/>
              </a:lnSpc>
            </a:pPr>
            <a:endParaRPr lang="en-GB" sz="2100" dirty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150000"/>
              </a:lnSpc>
            </a:pPr>
            <a:endParaRPr lang="en-GB" sz="2100" dirty="0">
              <a:latin typeface="Arial" charset="0"/>
              <a:ea typeface="Arial" charset="0"/>
              <a:cs typeface="Arial" charset="0"/>
            </a:endParaRPr>
          </a:p>
          <a:p>
            <a:pPr lvl="1">
              <a:lnSpc>
                <a:spcPct val="150000"/>
              </a:lnSpc>
            </a:pPr>
            <a:endParaRPr lang="nl-NL" sz="210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777486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Arial" charset="0"/>
                <a:ea typeface="Arial" charset="0"/>
                <a:cs typeface="Arial" charset="0"/>
              </a:rPr>
              <a:t>Expanded PV</a:t>
            </a:r>
            <a:endParaRPr lang="nl-NL" sz="3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460DF1-6357-430F-98B5-137A4FF6C7DD}" type="slidenum">
              <a:rPr lang="nl-NL" smtClean="0"/>
              <a:t>22</a:t>
            </a:fld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816864" y="1516698"/>
            <a:ext cx="10391704" cy="492514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E effects:</a:t>
            </a:r>
          </a:p>
          <a:p>
            <a:pPr>
              <a:lnSpc>
                <a:spcPct val="150000"/>
              </a:lnSpc>
            </a:pPr>
            <a:endParaRPr lang="en-GB" sz="2400" b="1" dirty="0">
              <a:latin typeface="Arial" charset="0"/>
              <a:ea typeface="Arial" charset="0"/>
              <a:cs typeface="Arial" charset="0"/>
            </a:endParaRPr>
          </a:p>
          <a:p>
            <a:pPr lvl="1">
              <a:lnSpc>
                <a:spcPct val="150000"/>
              </a:lnSpc>
            </a:pPr>
            <a:endParaRPr lang="en-GB" sz="2100" dirty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150000"/>
              </a:lnSpc>
            </a:pPr>
            <a:endParaRPr lang="en-GB" sz="2100" dirty="0">
              <a:latin typeface="Arial" charset="0"/>
              <a:ea typeface="Arial" charset="0"/>
              <a:cs typeface="Arial" charset="0"/>
            </a:endParaRPr>
          </a:p>
          <a:p>
            <a:pPr lvl="1">
              <a:lnSpc>
                <a:spcPct val="150000"/>
              </a:lnSpc>
            </a:pPr>
            <a:endParaRPr lang="nl-NL" sz="2100" dirty="0">
              <a:latin typeface="Arial" charset="0"/>
              <a:ea typeface="Arial" charset="0"/>
              <a:cs typeface="Arial" charset="0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FEC4A522-1D74-8F85-EA49-3DD8EFB4D3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0581188"/>
              </p:ext>
            </p:extLst>
          </p:nvPr>
        </p:nvGraphicFramePr>
        <p:xfrm>
          <a:off x="816864" y="2276872"/>
          <a:ext cx="10391704" cy="32654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94960">
                  <a:extLst>
                    <a:ext uri="{9D8B030D-6E8A-4147-A177-3AD203B41FA5}">
                      <a16:colId xmlns:a16="http://schemas.microsoft.com/office/drawing/2014/main" val="1024024359"/>
                    </a:ext>
                  </a:extLst>
                </a:gridCol>
                <a:gridCol w="837093">
                  <a:extLst>
                    <a:ext uri="{9D8B030D-6E8A-4147-A177-3AD203B41FA5}">
                      <a16:colId xmlns:a16="http://schemas.microsoft.com/office/drawing/2014/main" val="2989940611"/>
                    </a:ext>
                  </a:extLst>
                </a:gridCol>
                <a:gridCol w="837093">
                  <a:extLst>
                    <a:ext uri="{9D8B030D-6E8A-4147-A177-3AD203B41FA5}">
                      <a16:colId xmlns:a16="http://schemas.microsoft.com/office/drawing/2014/main" val="3520139196"/>
                    </a:ext>
                  </a:extLst>
                </a:gridCol>
                <a:gridCol w="837093">
                  <a:extLst>
                    <a:ext uri="{9D8B030D-6E8A-4147-A177-3AD203B41FA5}">
                      <a16:colId xmlns:a16="http://schemas.microsoft.com/office/drawing/2014/main" val="1228701563"/>
                    </a:ext>
                  </a:extLst>
                </a:gridCol>
                <a:gridCol w="837093">
                  <a:extLst>
                    <a:ext uri="{9D8B030D-6E8A-4147-A177-3AD203B41FA5}">
                      <a16:colId xmlns:a16="http://schemas.microsoft.com/office/drawing/2014/main" val="1428625010"/>
                    </a:ext>
                  </a:extLst>
                </a:gridCol>
                <a:gridCol w="837093">
                  <a:extLst>
                    <a:ext uri="{9D8B030D-6E8A-4147-A177-3AD203B41FA5}">
                      <a16:colId xmlns:a16="http://schemas.microsoft.com/office/drawing/2014/main" val="271686972"/>
                    </a:ext>
                  </a:extLst>
                </a:gridCol>
                <a:gridCol w="837093">
                  <a:extLst>
                    <a:ext uri="{9D8B030D-6E8A-4147-A177-3AD203B41FA5}">
                      <a16:colId xmlns:a16="http://schemas.microsoft.com/office/drawing/2014/main" val="3441656530"/>
                    </a:ext>
                  </a:extLst>
                </a:gridCol>
                <a:gridCol w="837093">
                  <a:extLst>
                    <a:ext uri="{9D8B030D-6E8A-4147-A177-3AD203B41FA5}">
                      <a16:colId xmlns:a16="http://schemas.microsoft.com/office/drawing/2014/main" val="4274775554"/>
                    </a:ext>
                  </a:extLst>
                </a:gridCol>
                <a:gridCol w="837093">
                  <a:extLst>
                    <a:ext uri="{9D8B030D-6E8A-4147-A177-3AD203B41FA5}">
                      <a16:colId xmlns:a16="http://schemas.microsoft.com/office/drawing/2014/main" val="666798154"/>
                    </a:ext>
                  </a:extLst>
                </a:gridCol>
              </a:tblGrid>
              <a:tr h="329131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Year 1</a:t>
                      </a: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Year 2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Year 3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Year 4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Year 5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Year 6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..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Year 10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96133455"/>
                  </a:ext>
                </a:extLst>
              </a:tr>
              <a:tr h="419481">
                <a:tc>
                  <a:txBody>
                    <a:bodyPr/>
                    <a:lstStyle/>
                    <a:p>
                      <a:pPr marL="0" marR="0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2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Net emissions (thousands of tonnes CO2e)</a:t>
                      </a:r>
                      <a:endParaRPr lang="en-GB" sz="12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b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b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2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-3</a:t>
                      </a:r>
                      <a:endParaRPr lang="en-GB" sz="12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2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-6</a:t>
                      </a:r>
                      <a:endParaRPr lang="en-GB" sz="12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2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-7</a:t>
                      </a:r>
                      <a:endParaRPr lang="en-GB" sz="12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2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-7</a:t>
                      </a:r>
                      <a:endParaRPr lang="en-GB" sz="12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b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nl-NL" sz="12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-7</a:t>
                      </a:r>
                      <a:endParaRPr lang="en-GB" sz="12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5656760"/>
                  </a:ext>
                </a:extLst>
              </a:tr>
              <a:tr h="419481">
                <a:tc>
                  <a:txBody>
                    <a:bodyPr/>
                    <a:lstStyle/>
                    <a:p>
                      <a:pPr marL="0" marR="0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2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Shadow price of emissions, USD/t</a:t>
                      </a:r>
                      <a:endParaRPr lang="en-GB" sz="12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b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b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2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240</a:t>
                      </a:r>
                      <a:endParaRPr lang="en-GB" sz="12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2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248</a:t>
                      </a:r>
                      <a:endParaRPr lang="en-GB" sz="12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2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257</a:t>
                      </a:r>
                      <a:endParaRPr lang="en-GB" sz="12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2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266</a:t>
                      </a:r>
                      <a:endParaRPr lang="en-GB" sz="12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b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nl-NL" sz="12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305</a:t>
                      </a:r>
                      <a:endParaRPr lang="en-GB" sz="12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6268322"/>
                  </a:ext>
                </a:extLst>
              </a:tr>
              <a:tr h="419481">
                <a:tc>
                  <a:txBody>
                    <a:bodyPr/>
                    <a:lstStyle/>
                    <a:p>
                      <a:pPr marL="0" marR="0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2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Net value of emissions (USD millions)</a:t>
                      </a:r>
                      <a:endParaRPr lang="en-GB" sz="12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b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2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0.6</a:t>
                      </a:r>
                      <a:endParaRPr lang="en-GB" sz="12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2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1.5</a:t>
                      </a:r>
                      <a:endParaRPr lang="en-GB" sz="12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2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1.7</a:t>
                      </a:r>
                      <a:endParaRPr lang="en-GB" sz="12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2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1.9</a:t>
                      </a:r>
                      <a:endParaRPr lang="en-GB" sz="12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b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nl-NL" sz="12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2.1</a:t>
                      </a:r>
                      <a:endParaRPr lang="en-GB" sz="12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5611909"/>
                  </a:ext>
                </a:extLst>
              </a:tr>
              <a:tr h="419481">
                <a:tc>
                  <a:txBody>
                    <a:bodyPr/>
                    <a:lstStyle/>
                    <a:p>
                      <a:pPr marL="0" marR="0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2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Expected number of people affected (thousands)</a:t>
                      </a:r>
                      <a:endParaRPr lang="en-GB" sz="12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b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b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nl-NL" sz="12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1.2</a:t>
                      </a:r>
                      <a:endParaRPr lang="en-GB" sz="12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nl-NL" sz="12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1.2</a:t>
                      </a:r>
                      <a:endParaRPr lang="en-GB" sz="12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nl-NL" sz="12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1.2</a:t>
                      </a:r>
                      <a:endParaRPr lang="en-GB" sz="12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nl-NL" sz="12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1.2</a:t>
                      </a:r>
                      <a:endParaRPr lang="en-GB" sz="12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b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nl-NL" sz="12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1.2</a:t>
                      </a:r>
                      <a:endParaRPr lang="en-GB" sz="12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7949451"/>
                  </a:ext>
                </a:extLst>
              </a:tr>
              <a:tr h="419481">
                <a:tc>
                  <a:txBody>
                    <a:bodyPr/>
                    <a:lstStyle/>
                    <a:p>
                      <a:pPr marL="0" marR="0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2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Damage per person when affected (USD thousands)</a:t>
                      </a:r>
                      <a:endParaRPr lang="en-GB" sz="12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b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b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2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29.8</a:t>
                      </a:r>
                      <a:endParaRPr lang="en-GB" sz="12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2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29.8</a:t>
                      </a:r>
                      <a:endParaRPr lang="en-GB" sz="12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2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29.8</a:t>
                      </a:r>
                      <a:endParaRPr lang="en-GB" sz="12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2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29.8</a:t>
                      </a:r>
                      <a:endParaRPr lang="en-GB" sz="12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b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2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29.8</a:t>
                      </a:r>
                      <a:endParaRPr lang="en-GB" sz="12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7732617"/>
                  </a:ext>
                </a:extLst>
              </a:tr>
              <a:tr h="419481">
                <a:tc>
                  <a:txBody>
                    <a:bodyPr/>
                    <a:lstStyle/>
                    <a:p>
                      <a:pPr marL="0" marR="0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2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Expected water stress damages (USD millions)</a:t>
                      </a:r>
                      <a:endParaRPr lang="en-GB" sz="12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b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2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-35.8</a:t>
                      </a:r>
                      <a:endParaRPr lang="en-GB" sz="12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2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-35.8</a:t>
                      </a:r>
                      <a:endParaRPr lang="en-GB" sz="12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2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-35.8</a:t>
                      </a:r>
                      <a:endParaRPr lang="en-GB" sz="12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2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-35.8</a:t>
                      </a:r>
                      <a:endParaRPr lang="en-GB" sz="12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2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-35.8</a:t>
                      </a:r>
                      <a:endParaRPr lang="en-GB" sz="12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254952"/>
                  </a:ext>
                </a:extLst>
              </a:tr>
              <a:tr h="419481">
                <a:tc>
                  <a:txBody>
                    <a:bodyPr/>
                    <a:lstStyle/>
                    <a:p>
                      <a:pPr marL="0" marR="0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2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Biodiversity damage</a:t>
                      </a:r>
                      <a:endParaRPr lang="en-GB" sz="12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b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nl-NL" sz="12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lang="en-GB" sz="12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nl-NL" sz="12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lang="en-GB" sz="12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nl-NL" sz="12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lang="en-GB" sz="12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nl-NL" sz="12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lang="en-GB" sz="12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nl-NL" sz="12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lang="en-GB" sz="12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5117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536770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Arial" charset="0"/>
                <a:ea typeface="Arial" charset="0"/>
                <a:cs typeface="Arial" charset="0"/>
              </a:rPr>
              <a:t>Expanded PV</a:t>
            </a:r>
            <a:endParaRPr lang="nl-NL" sz="3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460DF1-6357-430F-98B5-137A4FF6C7DD}" type="slidenum">
              <a:rPr lang="nl-NL" smtClean="0"/>
              <a:t>23</a:t>
            </a:fld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816864" y="1516698"/>
            <a:ext cx="10391704" cy="492514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S effects:</a:t>
            </a:r>
          </a:p>
          <a:p>
            <a:pPr>
              <a:lnSpc>
                <a:spcPct val="150000"/>
              </a:lnSpc>
            </a:pPr>
            <a:endParaRPr lang="en-GB" sz="2400" b="1" dirty="0">
              <a:latin typeface="Arial" charset="0"/>
              <a:ea typeface="Arial" charset="0"/>
              <a:cs typeface="Arial" charset="0"/>
            </a:endParaRPr>
          </a:p>
          <a:p>
            <a:pPr lvl="1">
              <a:lnSpc>
                <a:spcPct val="150000"/>
              </a:lnSpc>
            </a:pPr>
            <a:endParaRPr lang="en-GB" sz="2100" dirty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150000"/>
              </a:lnSpc>
            </a:pPr>
            <a:endParaRPr lang="en-GB" sz="2100" dirty="0">
              <a:latin typeface="Arial" charset="0"/>
              <a:ea typeface="Arial" charset="0"/>
              <a:cs typeface="Arial" charset="0"/>
            </a:endParaRPr>
          </a:p>
          <a:p>
            <a:pPr lvl="1">
              <a:lnSpc>
                <a:spcPct val="150000"/>
              </a:lnSpc>
            </a:pPr>
            <a:endParaRPr lang="nl-NL" sz="2100" dirty="0">
              <a:latin typeface="Arial" charset="0"/>
              <a:ea typeface="Arial" charset="0"/>
              <a:cs typeface="Arial" charset="0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FEC4A522-1D74-8F85-EA49-3DD8EFB4D3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3284167"/>
              </p:ext>
            </p:extLst>
          </p:nvPr>
        </p:nvGraphicFramePr>
        <p:xfrm>
          <a:off x="816864" y="2276872"/>
          <a:ext cx="10391704" cy="284601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94960">
                  <a:extLst>
                    <a:ext uri="{9D8B030D-6E8A-4147-A177-3AD203B41FA5}">
                      <a16:colId xmlns:a16="http://schemas.microsoft.com/office/drawing/2014/main" val="1024024359"/>
                    </a:ext>
                  </a:extLst>
                </a:gridCol>
                <a:gridCol w="837093">
                  <a:extLst>
                    <a:ext uri="{9D8B030D-6E8A-4147-A177-3AD203B41FA5}">
                      <a16:colId xmlns:a16="http://schemas.microsoft.com/office/drawing/2014/main" val="2989940611"/>
                    </a:ext>
                  </a:extLst>
                </a:gridCol>
                <a:gridCol w="837093">
                  <a:extLst>
                    <a:ext uri="{9D8B030D-6E8A-4147-A177-3AD203B41FA5}">
                      <a16:colId xmlns:a16="http://schemas.microsoft.com/office/drawing/2014/main" val="3520139196"/>
                    </a:ext>
                  </a:extLst>
                </a:gridCol>
                <a:gridCol w="837093">
                  <a:extLst>
                    <a:ext uri="{9D8B030D-6E8A-4147-A177-3AD203B41FA5}">
                      <a16:colId xmlns:a16="http://schemas.microsoft.com/office/drawing/2014/main" val="1228701563"/>
                    </a:ext>
                  </a:extLst>
                </a:gridCol>
                <a:gridCol w="837093">
                  <a:extLst>
                    <a:ext uri="{9D8B030D-6E8A-4147-A177-3AD203B41FA5}">
                      <a16:colId xmlns:a16="http://schemas.microsoft.com/office/drawing/2014/main" val="1428625010"/>
                    </a:ext>
                  </a:extLst>
                </a:gridCol>
                <a:gridCol w="837093">
                  <a:extLst>
                    <a:ext uri="{9D8B030D-6E8A-4147-A177-3AD203B41FA5}">
                      <a16:colId xmlns:a16="http://schemas.microsoft.com/office/drawing/2014/main" val="271686972"/>
                    </a:ext>
                  </a:extLst>
                </a:gridCol>
                <a:gridCol w="837093">
                  <a:extLst>
                    <a:ext uri="{9D8B030D-6E8A-4147-A177-3AD203B41FA5}">
                      <a16:colId xmlns:a16="http://schemas.microsoft.com/office/drawing/2014/main" val="3441656530"/>
                    </a:ext>
                  </a:extLst>
                </a:gridCol>
                <a:gridCol w="837093">
                  <a:extLst>
                    <a:ext uri="{9D8B030D-6E8A-4147-A177-3AD203B41FA5}">
                      <a16:colId xmlns:a16="http://schemas.microsoft.com/office/drawing/2014/main" val="4274775554"/>
                    </a:ext>
                  </a:extLst>
                </a:gridCol>
                <a:gridCol w="837093">
                  <a:extLst>
                    <a:ext uri="{9D8B030D-6E8A-4147-A177-3AD203B41FA5}">
                      <a16:colId xmlns:a16="http://schemas.microsoft.com/office/drawing/2014/main" val="666798154"/>
                    </a:ext>
                  </a:extLst>
                </a:gridCol>
              </a:tblGrid>
              <a:tr h="329131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Year 1</a:t>
                      </a: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Year 2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Year 3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Year 4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Year 5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Year 6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..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Year 10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96133455"/>
                  </a:ext>
                </a:extLst>
              </a:tr>
              <a:tr h="419481">
                <a:tc>
                  <a:txBody>
                    <a:bodyPr/>
                    <a:lstStyle/>
                    <a:p>
                      <a:pPr marL="0" marR="0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2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Net health effects (quality life years added)</a:t>
                      </a:r>
                      <a:endParaRPr lang="en-GB" sz="12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b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b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nl-NL" sz="12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GB" sz="12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nl-NL" sz="12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GB" sz="12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nl-NL" sz="12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GB" sz="12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nl-NL" sz="12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GB" sz="12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b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nl-NL" sz="12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GB" sz="12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5656760"/>
                  </a:ext>
                </a:extLst>
              </a:tr>
              <a:tr h="419481">
                <a:tc>
                  <a:txBody>
                    <a:bodyPr/>
                    <a:lstStyle/>
                    <a:p>
                      <a:pPr marL="0" marR="0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2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Value per quality life year added (USD thousands)</a:t>
                      </a:r>
                      <a:endParaRPr lang="en-GB" sz="12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b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b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2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119</a:t>
                      </a:r>
                      <a:endParaRPr lang="en-GB" sz="12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2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119</a:t>
                      </a:r>
                      <a:endParaRPr lang="en-GB" sz="12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2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119</a:t>
                      </a:r>
                      <a:endParaRPr lang="en-GB" sz="12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2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119</a:t>
                      </a:r>
                      <a:endParaRPr lang="en-GB" sz="12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b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2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119</a:t>
                      </a:r>
                      <a:endParaRPr lang="en-GB" sz="12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6268322"/>
                  </a:ext>
                </a:extLst>
              </a:tr>
              <a:tr h="419481">
                <a:tc>
                  <a:txBody>
                    <a:bodyPr/>
                    <a:lstStyle/>
                    <a:p>
                      <a:pPr marL="0" marR="0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2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Value of health effects (USD millions)</a:t>
                      </a:r>
                      <a:endParaRPr lang="en-GB" sz="12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b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b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2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1.2</a:t>
                      </a:r>
                      <a:endParaRPr lang="en-GB" sz="12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2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1.2</a:t>
                      </a:r>
                      <a:endParaRPr lang="en-GB" sz="12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2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1.2</a:t>
                      </a:r>
                      <a:endParaRPr lang="en-GB" sz="12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2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1.2</a:t>
                      </a:r>
                      <a:endParaRPr lang="en-GB" sz="12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b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2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1.2</a:t>
                      </a:r>
                      <a:endParaRPr lang="en-GB" sz="12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5611909"/>
                  </a:ext>
                </a:extLst>
              </a:tr>
              <a:tr h="419481">
                <a:tc>
                  <a:txBody>
                    <a:bodyPr/>
                    <a:lstStyle/>
                    <a:p>
                      <a:pPr marL="0" marR="0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2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Increase in years of schooling of the local population</a:t>
                      </a:r>
                      <a:endParaRPr lang="en-GB" sz="12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b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b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nl-NL" sz="12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200</a:t>
                      </a:r>
                      <a:endParaRPr lang="en-GB" sz="12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nl-NL" sz="12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200</a:t>
                      </a:r>
                      <a:endParaRPr lang="en-GB" sz="12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nl-NL" sz="12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200</a:t>
                      </a:r>
                      <a:endParaRPr lang="en-GB" sz="12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nl-NL" sz="12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200</a:t>
                      </a:r>
                      <a:endParaRPr lang="en-GB" sz="12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b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nl-NL" sz="12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200</a:t>
                      </a:r>
                      <a:endParaRPr lang="en-GB" sz="12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7949451"/>
                  </a:ext>
                </a:extLst>
              </a:tr>
              <a:tr h="419481">
                <a:tc>
                  <a:txBody>
                    <a:bodyPr/>
                    <a:lstStyle/>
                    <a:p>
                      <a:pPr marL="0" marR="0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2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Value per year of schooling added (USD thousands)</a:t>
                      </a:r>
                      <a:endParaRPr lang="en-GB" sz="12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b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b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2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25.3</a:t>
                      </a:r>
                      <a:endParaRPr lang="en-GB" sz="12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2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25.3</a:t>
                      </a:r>
                      <a:endParaRPr lang="en-GB" sz="12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2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25.3</a:t>
                      </a:r>
                      <a:endParaRPr lang="en-GB" sz="12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2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25.3</a:t>
                      </a:r>
                      <a:endParaRPr lang="en-GB" sz="12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2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25.3</a:t>
                      </a:r>
                      <a:endParaRPr lang="en-GB" sz="12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7732617"/>
                  </a:ext>
                </a:extLst>
              </a:tr>
              <a:tr h="419481">
                <a:tc>
                  <a:txBody>
                    <a:bodyPr/>
                    <a:lstStyle/>
                    <a:p>
                      <a:pPr marL="0" marR="0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2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Value of schooling effects (USD millions)</a:t>
                      </a:r>
                      <a:endParaRPr lang="en-GB" sz="12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b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b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2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5.1</a:t>
                      </a:r>
                      <a:endParaRPr lang="en-GB" sz="12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2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5.1</a:t>
                      </a:r>
                      <a:endParaRPr lang="en-GB" sz="12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2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5.1</a:t>
                      </a:r>
                      <a:endParaRPr lang="en-GB" sz="12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2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5.1</a:t>
                      </a:r>
                      <a:endParaRPr lang="en-GB" sz="12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2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5.1</a:t>
                      </a:r>
                      <a:endParaRPr lang="en-GB" sz="12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2549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186068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Arial" charset="0"/>
                <a:ea typeface="Arial" charset="0"/>
                <a:cs typeface="Arial" charset="0"/>
              </a:rPr>
              <a:t>Expanded PV</a:t>
            </a:r>
            <a:endParaRPr lang="nl-NL" sz="3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460DF1-6357-430F-98B5-137A4FF6C7DD}" type="slidenum">
              <a:rPr lang="nl-NL" smtClean="0"/>
              <a:t>24</a:t>
            </a:fld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816864" y="1516698"/>
            <a:ext cx="10391704" cy="492514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From annual EV flows to EV</a:t>
            </a:r>
          </a:p>
          <a:p>
            <a:pPr>
              <a:lnSpc>
                <a:spcPct val="150000"/>
              </a:lnSpc>
            </a:pPr>
            <a:endParaRPr lang="en-GB" sz="2400" dirty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150000"/>
              </a:lnSpc>
            </a:pPr>
            <a:endParaRPr lang="en-GB" sz="2400" dirty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150000"/>
              </a:lnSpc>
            </a:pPr>
            <a:endParaRPr lang="en-GB" sz="2400" dirty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150000"/>
              </a:lnSpc>
            </a:pPr>
            <a:endParaRPr lang="en-GB" sz="2400" dirty="0">
              <a:latin typeface="Arial" charset="0"/>
              <a:ea typeface="Arial" charset="0"/>
              <a:cs typeface="Arial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GB" sz="2400" dirty="0">
              <a:latin typeface="Arial" charset="0"/>
              <a:ea typeface="Arial" charset="0"/>
              <a:cs typeface="Arial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GB" sz="1600" dirty="0">
                <a:latin typeface="Arial" charset="0"/>
                <a:ea typeface="Arial" charset="0"/>
                <a:cs typeface="Arial" charset="0"/>
              </a:rPr>
              <a:t>* Water stress damages can be eliminated through the enhancement of the desalination plant</a:t>
            </a:r>
          </a:p>
          <a:p>
            <a:pPr>
              <a:lnSpc>
                <a:spcPct val="150000"/>
              </a:lnSpc>
            </a:pPr>
            <a:endParaRPr lang="en-GB" sz="2400" dirty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150000"/>
              </a:lnSpc>
            </a:pPr>
            <a:endParaRPr lang="en-GB" sz="2400" b="1" dirty="0">
              <a:latin typeface="Arial" charset="0"/>
              <a:ea typeface="Arial" charset="0"/>
              <a:cs typeface="Arial" charset="0"/>
            </a:endParaRPr>
          </a:p>
          <a:p>
            <a:pPr lvl="1">
              <a:lnSpc>
                <a:spcPct val="150000"/>
              </a:lnSpc>
            </a:pPr>
            <a:endParaRPr lang="en-GB" sz="2100" dirty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150000"/>
              </a:lnSpc>
            </a:pPr>
            <a:endParaRPr lang="en-GB" sz="2100" dirty="0">
              <a:latin typeface="Arial" charset="0"/>
              <a:ea typeface="Arial" charset="0"/>
              <a:cs typeface="Arial" charset="0"/>
            </a:endParaRPr>
          </a:p>
          <a:p>
            <a:pPr lvl="1">
              <a:lnSpc>
                <a:spcPct val="150000"/>
              </a:lnSpc>
            </a:pPr>
            <a:endParaRPr lang="nl-NL" sz="2100" dirty="0">
              <a:latin typeface="Arial" charset="0"/>
              <a:ea typeface="Arial" charset="0"/>
              <a:cs typeface="Arial" charset="0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FEC4A522-1D74-8F85-EA49-3DD8EFB4D3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8033841"/>
              </p:ext>
            </p:extLst>
          </p:nvPr>
        </p:nvGraphicFramePr>
        <p:xfrm>
          <a:off x="623392" y="2276872"/>
          <a:ext cx="10585178" cy="284601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41518">
                  <a:extLst>
                    <a:ext uri="{9D8B030D-6E8A-4147-A177-3AD203B41FA5}">
                      <a16:colId xmlns:a16="http://schemas.microsoft.com/office/drawing/2014/main" val="1024024359"/>
                    </a:ext>
                  </a:extLst>
                </a:gridCol>
                <a:gridCol w="734366">
                  <a:extLst>
                    <a:ext uri="{9D8B030D-6E8A-4147-A177-3AD203B41FA5}">
                      <a16:colId xmlns:a16="http://schemas.microsoft.com/office/drawing/2014/main" val="2989940611"/>
                    </a:ext>
                  </a:extLst>
                </a:gridCol>
                <a:gridCol w="734366">
                  <a:extLst>
                    <a:ext uri="{9D8B030D-6E8A-4147-A177-3AD203B41FA5}">
                      <a16:colId xmlns:a16="http://schemas.microsoft.com/office/drawing/2014/main" val="3520139196"/>
                    </a:ext>
                  </a:extLst>
                </a:gridCol>
                <a:gridCol w="734366">
                  <a:extLst>
                    <a:ext uri="{9D8B030D-6E8A-4147-A177-3AD203B41FA5}">
                      <a16:colId xmlns:a16="http://schemas.microsoft.com/office/drawing/2014/main" val="1228701563"/>
                    </a:ext>
                  </a:extLst>
                </a:gridCol>
                <a:gridCol w="734366">
                  <a:extLst>
                    <a:ext uri="{9D8B030D-6E8A-4147-A177-3AD203B41FA5}">
                      <a16:colId xmlns:a16="http://schemas.microsoft.com/office/drawing/2014/main" val="1428625010"/>
                    </a:ext>
                  </a:extLst>
                </a:gridCol>
                <a:gridCol w="734366">
                  <a:extLst>
                    <a:ext uri="{9D8B030D-6E8A-4147-A177-3AD203B41FA5}">
                      <a16:colId xmlns:a16="http://schemas.microsoft.com/office/drawing/2014/main" val="271686972"/>
                    </a:ext>
                  </a:extLst>
                </a:gridCol>
                <a:gridCol w="734366">
                  <a:extLst>
                    <a:ext uri="{9D8B030D-6E8A-4147-A177-3AD203B41FA5}">
                      <a16:colId xmlns:a16="http://schemas.microsoft.com/office/drawing/2014/main" val="3441656530"/>
                    </a:ext>
                  </a:extLst>
                </a:gridCol>
                <a:gridCol w="734366">
                  <a:extLst>
                    <a:ext uri="{9D8B030D-6E8A-4147-A177-3AD203B41FA5}">
                      <a16:colId xmlns:a16="http://schemas.microsoft.com/office/drawing/2014/main" val="4274775554"/>
                    </a:ext>
                  </a:extLst>
                </a:gridCol>
                <a:gridCol w="734366">
                  <a:extLst>
                    <a:ext uri="{9D8B030D-6E8A-4147-A177-3AD203B41FA5}">
                      <a16:colId xmlns:a16="http://schemas.microsoft.com/office/drawing/2014/main" val="3203725974"/>
                    </a:ext>
                  </a:extLst>
                </a:gridCol>
                <a:gridCol w="734366">
                  <a:extLst>
                    <a:ext uri="{9D8B030D-6E8A-4147-A177-3AD203B41FA5}">
                      <a16:colId xmlns:a16="http://schemas.microsoft.com/office/drawing/2014/main" val="746842746"/>
                    </a:ext>
                  </a:extLst>
                </a:gridCol>
                <a:gridCol w="734366">
                  <a:extLst>
                    <a:ext uri="{9D8B030D-6E8A-4147-A177-3AD203B41FA5}">
                      <a16:colId xmlns:a16="http://schemas.microsoft.com/office/drawing/2014/main" val="666798154"/>
                    </a:ext>
                  </a:extLst>
                </a:gridCol>
              </a:tblGrid>
              <a:tr h="329131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Year 1</a:t>
                      </a: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Year 2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Year 3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Year 4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Year 5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Year 6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nl-NL" sz="12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Year 7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nl-NL" sz="12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Year 8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nl-NL" sz="12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Year 9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nl-NL" sz="12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Year 10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96133455"/>
                  </a:ext>
                </a:extLst>
              </a:tr>
              <a:tr h="419481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Net external reduction in emissions (USD MM)</a:t>
                      </a:r>
                      <a:endParaRPr lang="en-GB" sz="12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b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b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0.6</a:t>
                      </a:r>
                      <a:endParaRPr lang="en-GB" sz="12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1.5</a:t>
                      </a:r>
                      <a:endParaRPr lang="en-GB" sz="12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1.7</a:t>
                      </a:r>
                      <a:endParaRPr lang="en-GB" sz="12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1.9</a:t>
                      </a:r>
                      <a:endParaRPr lang="en-GB" sz="12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1.9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2.0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2.1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2.1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5656760"/>
                  </a:ext>
                </a:extLst>
              </a:tr>
              <a:tr h="419481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Value of biodiversity damage</a:t>
                      </a:r>
                      <a:endParaRPr lang="en-GB" sz="12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2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2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lang="en-GB" sz="12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lang="en-GB" sz="12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lang="en-GB" sz="12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lang="en-GB" sz="12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6268322"/>
                  </a:ext>
                </a:extLst>
              </a:tr>
              <a:tr h="419481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Annual environmental value flows (EVF)</a:t>
                      </a:r>
                      <a:endParaRPr lang="en-GB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b="1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0.6</a:t>
                      </a:r>
                      <a:endParaRPr lang="en-GB" sz="12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1.5</a:t>
                      </a:r>
                      <a:endParaRPr lang="en-GB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1.7</a:t>
                      </a:r>
                      <a:endParaRPr lang="en-GB" sz="12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1.9</a:t>
                      </a:r>
                      <a:endParaRPr lang="en-GB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1.9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2.0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2.1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2.1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5611909"/>
                  </a:ext>
                </a:extLst>
              </a:tr>
              <a:tr h="419481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Discount factor, 2%</a:t>
                      </a:r>
                      <a:endParaRPr lang="en-GB" sz="12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2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2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0.942</a:t>
                      </a:r>
                      <a:endParaRPr lang="en-GB" sz="12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0.924</a:t>
                      </a:r>
                      <a:endParaRPr lang="en-GB" sz="12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0.906</a:t>
                      </a:r>
                      <a:endParaRPr lang="en-GB" sz="12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0.888</a:t>
                      </a:r>
                      <a:endParaRPr lang="en-GB" sz="12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0.871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0.853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0.837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0.820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7949451"/>
                  </a:ext>
                </a:extLst>
              </a:tr>
              <a:tr h="419481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PV (EVF)</a:t>
                      </a:r>
                      <a:endParaRPr lang="en-GB" sz="12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2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2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0.6</a:t>
                      </a:r>
                      <a:endParaRPr lang="en-GB" sz="12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1.4</a:t>
                      </a:r>
                      <a:endParaRPr lang="en-GB" sz="12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1.5</a:t>
                      </a:r>
                      <a:endParaRPr lang="en-GB" sz="12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1.7</a:t>
                      </a:r>
                      <a:endParaRPr lang="en-GB" sz="12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1.7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1.7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1.7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1.8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7732617"/>
                  </a:ext>
                </a:extLst>
              </a:tr>
              <a:tr h="419481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Environmental value (EV) (USD MM)</a:t>
                      </a:r>
                      <a:endParaRPr lang="en-GB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12.0</a:t>
                      </a:r>
                      <a:endParaRPr lang="en-GB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2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2549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166452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Arial" charset="0"/>
                <a:ea typeface="Arial" charset="0"/>
                <a:cs typeface="Arial" charset="0"/>
              </a:rPr>
              <a:t>Expanded PV</a:t>
            </a:r>
            <a:endParaRPr lang="nl-NL" sz="3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460DF1-6357-430F-98B5-137A4FF6C7DD}" type="slidenum">
              <a:rPr lang="nl-NL" smtClean="0"/>
              <a:t>25</a:t>
            </a:fld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816864" y="1516698"/>
            <a:ext cx="10391704" cy="492514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From annual SV flows to SV</a:t>
            </a:r>
          </a:p>
          <a:p>
            <a:pPr>
              <a:lnSpc>
                <a:spcPct val="150000"/>
              </a:lnSpc>
            </a:pPr>
            <a:endParaRPr lang="en-GB" sz="2400" dirty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150000"/>
              </a:lnSpc>
            </a:pPr>
            <a:endParaRPr lang="en-GB" sz="2400" b="1" dirty="0">
              <a:latin typeface="Arial" charset="0"/>
              <a:ea typeface="Arial" charset="0"/>
              <a:cs typeface="Arial" charset="0"/>
            </a:endParaRPr>
          </a:p>
          <a:p>
            <a:pPr lvl="1">
              <a:lnSpc>
                <a:spcPct val="150000"/>
              </a:lnSpc>
            </a:pPr>
            <a:endParaRPr lang="en-GB" sz="2100" dirty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150000"/>
              </a:lnSpc>
            </a:pPr>
            <a:endParaRPr lang="en-GB" sz="2100" dirty="0">
              <a:latin typeface="Arial" charset="0"/>
              <a:ea typeface="Arial" charset="0"/>
              <a:cs typeface="Arial" charset="0"/>
            </a:endParaRPr>
          </a:p>
          <a:p>
            <a:pPr lvl="1">
              <a:lnSpc>
                <a:spcPct val="150000"/>
              </a:lnSpc>
            </a:pPr>
            <a:endParaRPr lang="nl-NL" sz="2100" dirty="0">
              <a:latin typeface="Arial" charset="0"/>
              <a:ea typeface="Arial" charset="0"/>
              <a:cs typeface="Arial" charset="0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FEC4A522-1D74-8F85-EA49-3DD8EFB4D3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7399199"/>
              </p:ext>
            </p:extLst>
          </p:nvPr>
        </p:nvGraphicFramePr>
        <p:xfrm>
          <a:off x="470111" y="2320280"/>
          <a:ext cx="10871196" cy="32654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78885">
                  <a:extLst>
                    <a:ext uri="{9D8B030D-6E8A-4147-A177-3AD203B41FA5}">
                      <a16:colId xmlns:a16="http://schemas.microsoft.com/office/drawing/2014/main" val="1024024359"/>
                    </a:ext>
                  </a:extLst>
                </a:gridCol>
                <a:gridCol w="704430">
                  <a:extLst>
                    <a:ext uri="{9D8B030D-6E8A-4147-A177-3AD203B41FA5}">
                      <a16:colId xmlns:a16="http://schemas.microsoft.com/office/drawing/2014/main" val="2989940611"/>
                    </a:ext>
                  </a:extLst>
                </a:gridCol>
                <a:gridCol w="754209">
                  <a:extLst>
                    <a:ext uri="{9D8B030D-6E8A-4147-A177-3AD203B41FA5}">
                      <a16:colId xmlns:a16="http://schemas.microsoft.com/office/drawing/2014/main" val="3520139196"/>
                    </a:ext>
                  </a:extLst>
                </a:gridCol>
                <a:gridCol w="754209">
                  <a:extLst>
                    <a:ext uri="{9D8B030D-6E8A-4147-A177-3AD203B41FA5}">
                      <a16:colId xmlns:a16="http://schemas.microsoft.com/office/drawing/2014/main" val="1228701563"/>
                    </a:ext>
                  </a:extLst>
                </a:gridCol>
                <a:gridCol w="754209">
                  <a:extLst>
                    <a:ext uri="{9D8B030D-6E8A-4147-A177-3AD203B41FA5}">
                      <a16:colId xmlns:a16="http://schemas.microsoft.com/office/drawing/2014/main" val="1428625010"/>
                    </a:ext>
                  </a:extLst>
                </a:gridCol>
                <a:gridCol w="754209">
                  <a:extLst>
                    <a:ext uri="{9D8B030D-6E8A-4147-A177-3AD203B41FA5}">
                      <a16:colId xmlns:a16="http://schemas.microsoft.com/office/drawing/2014/main" val="271686972"/>
                    </a:ext>
                  </a:extLst>
                </a:gridCol>
                <a:gridCol w="754209">
                  <a:extLst>
                    <a:ext uri="{9D8B030D-6E8A-4147-A177-3AD203B41FA5}">
                      <a16:colId xmlns:a16="http://schemas.microsoft.com/office/drawing/2014/main" val="3441656530"/>
                    </a:ext>
                  </a:extLst>
                </a:gridCol>
                <a:gridCol w="754209">
                  <a:extLst>
                    <a:ext uri="{9D8B030D-6E8A-4147-A177-3AD203B41FA5}">
                      <a16:colId xmlns:a16="http://schemas.microsoft.com/office/drawing/2014/main" val="4274775554"/>
                    </a:ext>
                  </a:extLst>
                </a:gridCol>
                <a:gridCol w="754209">
                  <a:extLst>
                    <a:ext uri="{9D8B030D-6E8A-4147-A177-3AD203B41FA5}">
                      <a16:colId xmlns:a16="http://schemas.microsoft.com/office/drawing/2014/main" val="3203725974"/>
                    </a:ext>
                  </a:extLst>
                </a:gridCol>
                <a:gridCol w="754209">
                  <a:extLst>
                    <a:ext uri="{9D8B030D-6E8A-4147-A177-3AD203B41FA5}">
                      <a16:colId xmlns:a16="http://schemas.microsoft.com/office/drawing/2014/main" val="746842746"/>
                    </a:ext>
                  </a:extLst>
                </a:gridCol>
                <a:gridCol w="754209">
                  <a:extLst>
                    <a:ext uri="{9D8B030D-6E8A-4147-A177-3AD203B41FA5}">
                      <a16:colId xmlns:a16="http://schemas.microsoft.com/office/drawing/2014/main" val="666798154"/>
                    </a:ext>
                  </a:extLst>
                </a:gridCol>
              </a:tblGrid>
              <a:tr h="329131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Year 1</a:t>
                      </a: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Year 2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Year 3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Year 4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Year 5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Year 6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nl-NL" sz="12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Year 7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nl-NL" sz="12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Year 8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nl-NL" sz="12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Year 9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nl-NL" sz="12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Year 10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96133455"/>
                  </a:ext>
                </a:extLst>
              </a:tr>
              <a:tr h="419481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Expected water benefits or damages (USD MM)</a:t>
                      </a:r>
                      <a:endParaRPr lang="en-GB" sz="12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-35.8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-35.8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-35.8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-35.8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-35.8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-35.8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-35.8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-35.8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5656760"/>
                  </a:ext>
                </a:extLst>
              </a:tr>
              <a:tr h="419481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Value of health effects (USD MM)</a:t>
                      </a:r>
                      <a:endParaRPr lang="en-GB" sz="12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1.2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1.2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1.2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1.2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1.2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1.2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1.2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1.2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6268322"/>
                  </a:ext>
                </a:extLst>
              </a:tr>
              <a:tr h="419481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Value of schooling effects (USD MM)</a:t>
                      </a:r>
                      <a:endParaRPr lang="en-GB" sz="12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5.1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5.1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5.1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5.1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5.1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5.1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5.1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5.1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8046888"/>
                  </a:ext>
                </a:extLst>
              </a:tr>
              <a:tr h="419481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Annual social value flows (SVF)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-29.5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-29.5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-29.5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-29.5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-29.5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-29.5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-29.5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-29.5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5611909"/>
                  </a:ext>
                </a:extLst>
              </a:tr>
              <a:tr h="419481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Discount factor, 2%</a:t>
                      </a:r>
                      <a:endParaRPr lang="en-GB" sz="12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nl-NL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nl-NL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0.942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0.924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0.906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0.888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0.871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0.853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0.837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0.820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7949451"/>
                  </a:ext>
                </a:extLst>
              </a:tr>
              <a:tr h="419481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PV (SVF)</a:t>
                      </a:r>
                      <a:endParaRPr lang="en-GB" sz="12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nl-NL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nl-NL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-27.8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-27.3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-26.7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-26.2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-25.7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-25.2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-24.7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-24.2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7732617"/>
                  </a:ext>
                </a:extLst>
              </a:tr>
              <a:tr h="419481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Social value (SV) (USD MM)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-207.8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2549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438329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Arial" charset="0"/>
                <a:ea typeface="Arial" charset="0"/>
                <a:cs typeface="Arial" charset="0"/>
              </a:rPr>
              <a:t>Integrated PV = IPV</a:t>
            </a:r>
            <a:endParaRPr lang="nl-NL" sz="3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460DF1-6357-430F-98B5-137A4FF6C7DD}" type="slidenum">
              <a:rPr lang="nl-NL" smtClean="0"/>
              <a:t>26</a:t>
            </a:fld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711200" y="1516698"/>
            <a:ext cx="10391704" cy="492514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endParaRPr lang="en-GB" sz="2400" dirty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150000"/>
              </a:lnSpc>
            </a:pPr>
            <a:endParaRPr lang="en-GB" sz="2400" b="1" dirty="0">
              <a:latin typeface="Arial" charset="0"/>
              <a:ea typeface="Arial" charset="0"/>
              <a:cs typeface="Arial" charset="0"/>
            </a:endParaRPr>
          </a:p>
          <a:p>
            <a:pPr lvl="1">
              <a:lnSpc>
                <a:spcPct val="150000"/>
              </a:lnSpc>
            </a:pPr>
            <a:endParaRPr lang="en-GB" sz="2100" dirty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150000"/>
              </a:lnSpc>
            </a:pPr>
            <a:endParaRPr lang="en-GB" sz="2100" dirty="0">
              <a:latin typeface="Arial" charset="0"/>
              <a:ea typeface="Arial" charset="0"/>
              <a:cs typeface="Arial" charset="0"/>
            </a:endParaRPr>
          </a:p>
          <a:p>
            <a:pPr lvl="1">
              <a:lnSpc>
                <a:spcPct val="150000"/>
              </a:lnSpc>
            </a:pPr>
            <a:endParaRPr lang="nl-NL" sz="2100" dirty="0">
              <a:latin typeface="Arial" charset="0"/>
              <a:ea typeface="Arial" charset="0"/>
              <a:cs typeface="Arial" charset="0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FEC4A522-1D74-8F85-EA49-3DD8EFB4D3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7586586"/>
              </p:ext>
            </p:extLst>
          </p:nvPr>
        </p:nvGraphicFramePr>
        <p:xfrm>
          <a:off x="711200" y="1716259"/>
          <a:ext cx="7727414" cy="12961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66975">
                  <a:extLst>
                    <a:ext uri="{9D8B030D-6E8A-4147-A177-3AD203B41FA5}">
                      <a16:colId xmlns:a16="http://schemas.microsoft.com/office/drawing/2014/main" val="1024024359"/>
                    </a:ext>
                  </a:extLst>
                </a:gridCol>
                <a:gridCol w="840093">
                  <a:extLst>
                    <a:ext uri="{9D8B030D-6E8A-4147-A177-3AD203B41FA5}">
                      <a16:colId xmlns:a16="http://schemas.microsoft.com/office/drawing/2014/main" val="2989940611"/>
                    </a:ext>
                  </a:extLst>
                </a:gridCol>
                <a:gridCol w="840093">
                  <a:extLst>
                    <a:ext uri="{9D8B030D-6E8A-4147-A177-3AD203B41FA5}">
                      <a16:colId xmlns:a16="http://schemas.microsoft.com/office/drawing/2014/main" val="3520139196"/>
                    </a:ext>
                  </a:extLst>
                </a:gridCol>
                <a:gridCol w="840093">
                  <a:extLst>
                    <a:ext uri="{9D8B030D-6E8A-4147-A177-3AD203B41FA5}">
                      <a16:colId xmlns:a16="http://schemas.microsoft.com/office/drawing/2014/main" val="1228701563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1428625010"/>
                    </a:ext>
                  </a:extLst>
                </a:gridCol>
              </a:tblGrid>
              <a:tr h="268713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nl-NL" sz="12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Project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nl-NL" sz="12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FV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nl-NL" sz="12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SV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nl-NL" sz="12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EV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nl-NL" sz="12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IPV=SV+EV+FV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96133455"/>
                  </a:ext>
                </a:extLst>
              </a:tr>
              <a:tr h="342477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Mining project with original desalination plant</a:t>
                      </a:r>
                      <a:endParaRPr lang="en-GB" sz="12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nl-NL" sz="12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672</a:t>
                      </a:r>
                      <a:endParaRPr lang="en-GB" sz="12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nl-NL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-208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nl-NL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nl-NL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476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5656760"/>
                  </a:ext>
                </a:extLst>
              </a:tr>
              <a:tr h="342477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Desalination plant enhancement</a:t>
                      </a:r>
                      <a:endParaRPr lang="en-GB" sz="12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nl-NL" sz="12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-64</a:t>
                      </a:r>
                      <a:endParaRPr lang="en-GB" sz="12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nl-NL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214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nl-NL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nl-NL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150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6268322"/>
                  </a:ext>
                </a:extLst>
              </a:tr>
              <a:tr h="342477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Mining project with enhanced desalination plant</a:t>
                      </a:r>
                      <a:endParaRPr lang="en-GB" sz="12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nl-NL" sz="12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608</a:t>
                      </a:r>
                      <a:endParaRPr lang="en-GB" sz="12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nl-NL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nl-NL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nl-NL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626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8046888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Table 6">
                <a:extLst>
                  <a:ext uri="{FF2B5EF4-FFF2-40B4-BE49-F238E27FC236}">
                    <a16:creationId xmlns:a16="http://schemas.microsoft.com/office/drawing/2014/main" id="{0AA33AA5-05A3-B65A-BF4D-FED7044743B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238274655"/>
                  </p:ext>
                </p:extLst>
              </p:nvPr>
            </p:nvGraphicFramePr>
            <p:xfrm>
              <a:off x="711200" y="3496377"/>
              <a:ext cx="8529063" cy="1296144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3776536">
                      <a:extLst>
                        <a:ext uri="{9D8B030D-6E8A-4147-A177-3AD203B41FA5}">
                          <a16:colId xmlns:a16="http://schemas.microsoft.com/office/drawing/2014/main" val="1024024359"/>
                        </a:ext>
                      </a:extLst>
                    </a:gridCol>
                    <a:gridCol w="840093">
                      <a:extLst>
                        <a:ext uri="{9D8B030D-6E8A-4147-A177-3AD203B41FA5}">
                          <a16:colId xmlns:a16="http://schemas.microsoft.com/office/drawing/2014/main" val="2989940611"/>
                        </a:ext>
                      </a:extLst>
                    </a:gridCol>
                    <a:gridCol w="840093">
                      <a:extLst>
                        <a:ext uri="{9D8B030D-6E8A-4147-A177-3AD203B41FA5}">
                          <a16:colId xmlns:a16="http://schemas.microsoft.com/office/drawing/2014/main" val="3520139196"/>
                        </a:ext>
                      </a:extLst>
                    </a:gridCol>
                    <a:gridCol w="840093">
                      <a:extLst>
                        <a:ext uri="{9D8B030D-6E8A-4147-A177-3AD203B41FA5}">
                          <a16:colId xmlns:a16="http://schemas.microsoft.com/office/drawing/2014/main" val="1228701563"/>
                        </a:ext>
                      </a:extLst>
                    </a:gridCol>
                    <a:gridCol w="2232248">
                      <a:extLst>
                        <a:ext uri="{9D8B030D-6E8A-4147-A177-3AD203B41FA5}">
                          <a16:colId xmlns:a16="http://schemas.microsoft.com/office/drawing/2014/main" val="1428625010"/>
                        </a:ext>
                      </a:extLst>
                    </a:gridCol>
                  </a:tblGrid>
                  <a:tr h="268713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200"/>
                            </a:spcBef>
                            <a:spcAft>
                              <a:spcPts val="200"/>
                            </a:spcAft>
                          </a:pPr>
                          <a:r>
                            <a:rPr lang="en-GB" sz="1200" b="1" dirty="0">
                              <a:solidFill>
                                <a:srgbClr val="FFFFFF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Intermediate regime – </a:t>
                          </a:r>
                          <a14:m>
                            <m:oMath xmlns:m="http://schemas.openxmlformats.org/officeDocument/2006/math">
                              <m:r>
                                <a:rPr lang="en-GB" sz="1200" b="1" i="1">
                                  <a:solidFill>
                                    <a:srgbClr val="FFFFFF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Calibri" panose="020F0502020204030204" pitchFamily="34" charset="0"/>
                                </a:rPr>
                                <m:t>𝒃</m:t>
                              </m:r>
                              <m:r>
                                <a:rPr lang="en-GB" sz="1200" b="1" i="1">
                                  <a:solidFill>
                                    <a:srgbClr val="FFFFFF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Calibri" panose="020F0502020204030204" pitchFamily="34" charset="0"/>
                                </a:rPr>
                                <m:t>=</m:t>
                              </m:r>
                              <m:r>
                                <a:rPr lang="en-GB" sz="1200" b="1" i="1">
                                  <a:solidFill>
                                    <a:srgbClr val="FFFFFF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Calibri" panose="020F0502020204030204" pitchFamily="34" charset="0"/>
                                </a:rPr>
                                <m:t>𝟎</m:t>
                              </m:r>
                              <m:r>
                                <a:rPr lang="en-GB" sz="1200" b="1" i="1">
                                  <a:solidFill>
                                    <a:srgbClr val="FFFFFF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Calibri" panose="020F0502020204030204" pitchFamily="34" charset="0"/>
                                </a:rPr>
                                <m:t>, </m:t>
                              </m:r>
                              <m:r>
                                <a:rPr lang="en-GB" sz="1200" b="1" i="1">
                                  <a:solidFill>
                                    <a:srgbClr val="FFFFFF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Calibri" panose="020F0502020204030204" pitchFamily="34" charset="0"/>
                                </a:rPr>
                                <m:t>𝒄</m:t>
                              </m:r>
                              <m:r>
                                <a:rPr lang="en-GB" sz="1200" b="1" i="1">
                                  <a:solidFill>
                                    <a:srgbClr val="FFFFFF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Calibri" panose="020F0502020204030204" pitchFamily="34" charset="0"/>
                                </a:rPr>
                                <m:t>=</m:t>
                              </m:r>
                              <m:r>
                                <a:rPr lang="en-GB" sz="1200" b="1" i="1">
                                  <a:solidFill>
                                    <a:srgbClr val="FFFFFF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Calibri" panose="020F0502020204030204" pitchFamily="34" charset="0"/>
                                </a:rPr>
                                <m:t>𝟎</m:t>
                              </m:r>
                              <m:r>
                                <a:rPr lang="en-GB" sz="1200" b="1" i="1">
                                  <a:solidFill>
                                    <a:srgbClr val="FFFFFF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Calibri" panose="020F0502020204030204" pitchFamily="34" charset="0"/>
                                </a:rPr>
                                <m:t>.</m:t>
                              </m:r>
                              <m:r>
                                <a:rPr lang="en-GB" sz="1200" b="1" i="1">
                                  <a:solidFill>
                                    <a:srgbClr val="FFFFFF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Calibri" panose="020F0502020204030204" pitchFamily="34" charset="0"/>
                                </a:rPr>
                                <m:t>𝟓</m:t>
                              </m:r>
                            </m:oMath>
                          </a14:m>
                          <a:endParaRPr lang="en-GB" sz="12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44450" marR="4445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00"/>
                            </a:spcBef>
                            <a:spcAft>
                              <a:spcPts val="2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1" i="1">
                                    <a:solidFill>
                                      <a:srgbClr val="FFFFFF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Calibri" panose="020F0502020204030204" pitchFamily="34" charset="0"/>
                                  </a:rPr>
                                  <m:t>𝑭𝑽</m:t>
                                </m:r>
                              </m:oMath>
                            </m:oMathPara>
                          </a14:m>
                          <a:endParaRPr lang="en-GB" sz="12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44450" marR="4445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00"/>
                            </a:spcBef>
                            <a:spcAft>
                              <a:spcPts val="2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1" i="1">
                                    <a:solidFill>
                                      <a:srgbClr val="FFFFFF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Calibri" panose="020F0502020204030204" pitchFamily="34" charset="0"/>
                                  </a:rPr>
                                  <m:t>𝒃</m:t>
                                </m:r>
                                <m:r>
                                  <a:rPr lang="en-GB" sz="1200" b="1" i="1">
                                    <a:solidFill>
                                      <a:srgbClr val="FFFFFF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Calibri" panose="020F0502020204030204" pitchFamily="34" charset="0"/>
                                  </a:rPr>
                                  <m:t>∙</m:t>
                                </m:r>
                                <m:r>
                                  <a:rPr lang="en-GB" sz="1200" b="1" i="1">
                                    <a:solidFill>
                                      <a:srgbClr val="FFFFFF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Calibri" panose="020F0502020204030204" pitchFamily="34" charset="0"/>
                                  </a:rPr>
                                  <m:t>𝑺𝑽</m:t>
                                </m:r>
                              </m:oMath>
                            </m:oMathPara>
                          </a14:m>
                          <a:endParaRPr lang="en-GB" sz="12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44450" marR="4445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00"/>
                            </a:spcBef>
                            <a:spcAft>
                              <a:spcPts val="2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1" i="1">
                                    <a:solidFill>
                                      <a:srgbClr val="FFFFFF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Calibri" panose="020F0502020204030204" pitchFamily="34" charset="0"/>
                                  </a:rPr>
                                  <m:t>𝒄</m:t>
                                </m:r>
                                <m:r>
                                  <a:rPr lang="en-GB" sz="1200" b="1" i="1">
                                    <a:solidFill>
                                      <a:srgbClr val="FFFFFF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Calibri" panose="020F0502020204030204" pitchFamily="34" charset="0"/>
                                  </a:rPr>
                                  <m:t>∙</m:t>
                                </m:r>
                                <m:r>
                                  <a:rPr lang="en-GB" sz="1200" b="1" i="1">
                                    <a:solidFill>
                                      <a:srgbClr val="FFFFFF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Calibri" panose="020F0502020204030204" pitchFamily="34" charset="0"/>
                                  </a:rPr>
                                  <m:t>𝑬𝑽</m:t>
                                </m:r>
                              </m:oMath>
                            </m:oMathPara>
                          </a14:m>
                          <a:endParaRPr lang="en-GB" sz="12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44450" marR="4445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00"/>
                            </a:spcBef>
                            <a:spcAft>
                              <a:spcPts val="2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1" i="1">
                                    <a:solidFill>
                                      <a:srgbClr val="FFFFFF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Calibri" panose="020F0502020204030204" pitchFamily="34" charset="0"/>
                                  </a:rPr>
                                  <m:t>𝑰𝑷𝑽</m:t>
                                </m:r>
                                <m:r>
                                  <a:rPr lang="en-GB" sz="1200" b="1" i="1">
                                    <a:solidFill>
                                      <a:srgbClr val="FFFFFF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Calibri" panose="020F0502020204030204" pitchFamily="34" charset="0"/>
                                  </a:rPr>
                                  <m:t>=</m:t>
                                </m:r>
                                <m:r>
                                  <a:rPr lang="en-GB" sz="1200" b="1" i="1">
                                    <a:solidFill>
                                      <a:srgbClr val="FFFFFF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Calibri" panose="020F0502020204030204" pitchFamily="34" charset="0"/>
                                  </a:rPr>
                                  <m:t>𝑭𝑽</m:t>
                                </m:r>
                                <m:r>
                                  <a:rPr lang="nl-NL" sz="1200" b="1" i="1">
                                    <a:solidFill>
                                      <a:srgbClr val="FFFFFF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Calibri" panose="020F0502020204030204" pitchFamily="34" charset="0"/>
                                  </a:rPr>
                                  <m:t>+</m:t>
                                </m:r>
                                <m:r>
                                  <a:rPr lang="en-GB" sz="1200" b="1" i="1">
                                    <a:solidFill>
                                      <a:srgbClr val="FFFFFF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Calibri" panose="020F0502020204030204" pitchFamily="34" charset="0"/>
                                  </a:rPr>
                                  <m:t>𝒃</m:t>
                                </m:r>
                                <m:r>
                                  <a:rPr lang="nl-NL" sz="1200" b="1" i="1">
                                    <a:solidFill>
                                      <a:srgbClr val="FFFFFF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Calibri" panose="020F0502020204030204" pitchFamily="34" charset="0"/>
                                  </a:rPr>
                                  <m:t>∙</m:t>
                                </m:r>
                                <m:r>
                                  <a:rPr lang="en-GB" sz="1200" b="1" i="1">
                                    <a:solidFill>
                                      <a:srgbClr val="FFFFFF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Calibri" panose="020F0502020204030204" pitchFamily="34" charset="0"/>
                                  </a:rPr>
                                  <m:t>𝑺𝑽</m:t>
                                </m:r>
                                <m:r>
                                  <a:rPr lang="nl-NL" sz="1200" b="1" i="1">
                                    <a:solidFill>
                                      <a:srgbClr val="FFFFFF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Calibri" panose="020F0502020204030204" pitchFamily="34" charset="0"/>
                                  </a:rPr>
                                  <m:t>+</m:t>
                                </m:r>
                                <m:r>
                                  <a:rPr lang="en-GB" sz="1200" b="1" i="1">
                                    <a:solidFill>
                                      <a:srgbClr val="FFFFFF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Calibri" panose="020F0502020204030204" pitchFamily="34" charset="0"/>
                                  </a:rPr>
                                  <m:t>𝒄</m:t>
                                </m:r>
                                <m:r>
                                  <a:rPr lang="nl-NL" sz="1200" b="1" i="1">
                                    <a:solidFill>
                                      <a:srgbClr val="FFFFFF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Calibri" panose="020F0502020204030204" pitchFamily="34" charset="0"/>
                                  </a:rPr>
                                  <m:t>∙</m:t>
                                </m:r>
                                <m:r>
                                  <a:rPr lang="en-GB" sz="1200" b="1" i="1">
                                    <a:solidFill>
                                      <a:srgbClr val="FFFFFF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Calibri" panose="020F0502020204030204" pitchFamily="34" charset="0"/>
                                  </a:rPr>
                                  <m:t>𝑬𝑽</m:t>
                                </m:r>
                              </m:oMath>
                            </m:oMathPara>
                          </a14:m>
                          <a:endParaRPr lang="en-GB" sz="12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44450" marR="4445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196133455"/>
                      </a:ext>
                    </a:extLst>
                  </a:tr>
                  <a:tr h="342477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200"/>
                            </a:spcBef>
                            <a:spcAft>
                              <a:spcPts val="200"/>
                            </a:spcAft>
                          </a:pPr>
                          <a:r>
                            <a:rPr lang="en-GB" sz="1200" b="0" dirty="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Mining project with original desalination plant</a:t>
                          </a:r>
                          <a:endParaRPr lang="en-GB" sz="1200" b="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44450" marR="4445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E7F1FA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00"/>
                            </a:spcBef>
                            <a:spcAft>
                              <a:spcPts val="200"/>
                            </a:spcAft>
                          </a:pPr>
                          <a:r>
                            <a:rPr lang="en-GB" sz="1200" dirty="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672</a:t>
                          </a:r>
                          <a:endParaRPr lang="en-GB" sz="12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44450" marR="4445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E7F1FA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00"/>
                            </a:spcBef>
                            <a:spcAft>
                              <a:spcPts val="200"/>
                            </a:spcAft>
                          </a:pPr>
                          <a:r>
                            <a:rPr lang="en-GB" sz="120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0</a:t>
                          </a:r>
                          <a:endParaRPr lang="en-GB" sz="120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44450" marR="4445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E7F1FA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00"/>
                            </a:spcBef>
                            <a:spcAft>
                              <a:spcPts val="200"/>
                            </a:spcAft>
                          </a:pPr>
                          <a:r>
                            <a:rPr lang="en-GB" sz="1200" dirty="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6</a:t>
                          </a:r>
                          <a:endParaRPr lang="en-GB" sz="12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44450" marR="4445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E7F1FA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00"/>
                            </a:spcBef>
                            <a:spcAft>
                              <a:spcPts val="200"/>
                            </a:spcAft>
                          </a:pPr>
                          <a:r>
                            <a:rPr lang="en-GB" sz="1200" dirty="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678</a:t>
                          </a:r>
                          <a:endParaRPr lang="en-GB" sz="12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44450" marR="4445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E7F1FA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545656760"/>
                      </a:ext>
                    </a:extLst>
                  </a:tr>
                  <a:tr h="342477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200"/>
                            </a:spcBef>
                            <a:spcAft>
                              <a:spcPts val="200"/>
                            </a:spcAft>
                          </a:pPr>
                          <a:r>
                            <a:rPr lang="en-GB" sz="1200" b="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Desalination plant enhancement</a:t>
                          </a:r>
                          <a:endParaRPr lang="en-GB" sz="1200" b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44450" marR="4445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E7F1FA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00"/>
                            </a:spcBef>
                            <a:spcAft>
                              <a:spcPts val="200"/>
                            </a:spcAft>
                          </a:pPr>
                          <a:r>
                            <a:rPr lang="en-GB" sz="1200" dirty="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-64</a:t>
                          </a:r>
                          <a:endParaRPr lang="en-GB" sz="12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44450" marR="4445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E7F1FA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00"/>
                            </a:spcBef>
                            <a:spcAft>
                              <a:spcPts val="200"/>
                            </a:spcAft>
                          </a:pPr>
                          <a:r>
                            <a:rPr lang="en-GB" sz="1200" dirty="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0</a:t>
                          </a:r>
                          <a:endParaRPr lang="en-GB" sz="12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44450" marR="4445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E7F1FA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00"/>
                            </a:spcBef>
                            <a:spcAft>
                              <a:spcPts val="200"/>
                            </a:spcAft>
                          </a:pPr>
                          <a:r>
                            <a:rPr lang="en-GB" sz="1200" dirty="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0</a:t>
                          </a:r>
                          <a:endParaRPr lang="en-GB" sz="12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44450" marR="4445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E7F1FA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00"/>
                            </a:spcBef>
                            <a:spcAft>
                              <a:spcPts val="200"/>
                            </a:spcAft>
                          </a:pPr>
                          <a:r>
                            <a:rPr lang="en-GB" sz="120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-64</a:t>
                          </a:r>
                          <a:endParaRPr lang="en-GB" sz="120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44450" marR="4445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E7F1FA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126268322"/>
                      </a:ext>
                    </a:extLst>
                  </a:tr>
                  <a:tr h="342477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200"/>
                            </a:spcBef>
                            <a:spcAft>
                              <a:spcPts val="200"/>
                            </a:spcAft>
                          </a:pPr>
                          <a:r>
                            <a:rPr lang="en-GB" sz="1200" b="0" dirty="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Mining project with enhanced desalination plant</a:t>
                          </a:r>
                          <a:endParaRPr lang="en-GB" sz="1200" b="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44450" marR="4445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E7F1FA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00"/>
                            </a:spcBef>
                            <a:spcAft>
                              <a:spcPts val="200"/>
                            </a:spcAft>
                          </a:pPr>
                          <a:r>
                            <a:rPr lang="en-GB" sz="120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608</a:t>
                          </a:r>
                          <a:endParaRPr lang="en-GB" sz="120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44450" marR="4445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E7F1FA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00"/>
                            </a:spcBef>
                            <a:spcAft>
                              <a:spcPts val="200"/>
                            </a:spcAft>
                          </a:pPr>
                          <a:r>
                            <a:rPr lang="en-GB" sz="1200" dirty="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0</a:t>
                          </a:r>
                          <a:endParaRPr lang="en-GB" sz="12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44450" marR="4445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E7F1FA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00"/>
                            </a:spcBef>
                            <a:spcAft>
                              <a:spcPts val="200"/>
                            </a:spcAft>
                          </a:pPr>
                          <a:r>
                            <a:rPr lang="en-GB" sz="1200" dirty="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6</a:t>
                          </a:r>
                          <a:endParaRPr lang="en-GB" sz="12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44450" marR="4445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E7F1FA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00"/>
                            </a:spcBef>
                            <a:spcAft>
                              <a:spcPts val="200"/>
                            </a:spcAft>
                          </a:pPr>
                          <a:r>
                            <a:rPr lang="en-GB" sz="1200" dirty="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614</a:t>
                          </a:r>
                          <a:endParaRPr lang="en-GB" sz="12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44450" marR="4445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E7F1FA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5804688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Table 6">
                <a:extLst>
                  <a:ext uri="{FF2B5EF4-FFF2-40B4-BE49-F238E27FC236}">
                    <a16:creationId xmlns:a16="http://schemas.microsoft.com/office/drawing/2014/main" id="{0AA33AA5-05A3-B65A-BF4D-FED7044743B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238274655"/>
                  </p:ext>
                </p:extLst>
              </p:nvPr>
            </p:nvGraphicFramePr>
            <p:xfrm>
              <a:off x="711200" y="3496377"/>
              <a:ext cx="8529063" cy="1296144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3776536">
                      <a:extLst>
                        <a:ext uri="{9D8B030D-6E8A-4147-A177-3AD203B41FA5}">
                          <a16:colId xmlns:a16="http://schemas.microsoft.com/office/drawing/2014/main" val="1024024359"/>
                        </a:ext>
                      </a:extLst>
                    </a:gridCol>
                    <a:gridCol w="840093">
                      <a:extLst>
                        <a:ext uri="{9D8B030D-6E8A-4147-A177-3AD203B41FA5}">
                          <a16:colId xmlns:a16="http://schemas.microsoft.com/office/drawing/2014/main" val="2989940611"/>
                        </a:ext>
                      </a:extLst>
                    </a:gridCol>
                    <a:gridCol w="840093">
                      <a:extLst>
                        <a:ext uri="{9D8B030D-6E8A-4147-A177-3AD203B41FA5}">
                          <a16:colId xmlns:a16="http://schemas.microsoft.com/office/drawing/2014/main" val="3520139196"/>
                        </a:ext>
                      </a:extLst>
                    </a:gridCol>
                    <a:gridCol w="840093">
                      <a:extLst>
                        <a:ext uri="{9D8B030D-6E8A-4147-A177-3AD203B41FA5}">
                          <a16:colId xmlns:a16="http://schemas.microsoft.com/office/drawing/2014/main" val="1228701563"/>
                        </a:ext>
                      </a:extLst>
                    </a:gridCol>
                    <a:gridCol w="2232248">
                      <a:extLst>
                        <a:ext uri="{9D8B030D-6E8A-4147-A177-3AD203B41FA5}">
                          <a16:colId xmlns:a16="http://schemas.microsoft.com/office/drawing/2014/main" val="1428625010"/>
                        </a:ext>
                      </a:extLst>
                    </a:gridCol>
                  </a:tblGrid>
                  <a:tr h="268713">
                    <a:tc>
                      <a:txBody>
                        <a:bodyPr/>
                        <a:lstStyle/>
                        <a:p>
                          <a:endParaRPr lang="nl-US"/>
                        </a:p>
                      </a:txBody>
                      <a:tcPr marL="44450" marR="4445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36" r="-125839" b="-3952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nl-US"/>
                        </a:p>
                      </a:txBody>
                      <a:tcPr marL="44450" marR="4445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453030" r="-468182" b="-3952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nl-US"/>
                        </a:p>
                      </a:txBody>
                      <a:tcPr marL="44450" marR="4445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553030" r="-368182" b="-3952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nl-US"/>
                        </a:p>
                      </a:txBody>
                      <a:tcPr marL="44450" marR="4445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653030" r="-268182" b="-3952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nl-US"/>
                        </a:p>
                      </a:txBody>
                      <a:tcPr marL="44450" marR="4445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82386" r="-568" b="-39523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196133455"/>
                      </a:ext>
                    </a:extLst>
                  </a:tr>
                  <a:tr h="342477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200"/>
                            </a:spcBef>
                            <a:spcAft>
                              <a:spcPts val="200"/>
                            </a:spcAft>
                          </a:pPr>
                          <a:r>
                            <a:rPr lang="en-GB" sz="1200" b="0" dirty="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Mining project with original desalination plant</a:t>
                          </a:r>
                          <a:endParaRPr lang="en-GB" sz="1200" b="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44450" marR="4445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E7F1FA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00"/>
                            </a:spcBef>
                            <a:spcAft>
                              <a:spcPts val="200"/>
                            </a:spcAft>
                          </a:pPr>
                          <a:r>
                            <a:rPr lang="en-GB" sz="1200" dirty="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672</a:t>
                          </a:r>
                          <a:endParaRPr lang="en-GB" sz="12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44450" marR="4445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E7F1FA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00"/>
                            </a:spcBef>
                            <a:spcAft>
                              <a:spcPts val="200"/>
                            </a:spcAft>
                          </a:pPr>
                          <a:r>
                            <a:rPr lang="en-GB" sz="120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0</a:t>
                          </a:r>
                          <a:endParaRPr lang="en-GB" sz="120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44450" marR="4445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E7F1FA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00"/>
                            </a:spcBef>
                            <a:spcAft>
                              <a:spcPts val="200"/>
                            </a:spcAft>
                          </a:pPr>
                          <a:r>
                            <a:rPr lang="en-GB" sz="1200" dirty="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6</a:t>
                          </a:r>
                          <a:endParaRPr lang="en-GB" sz="12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44450" marR="4445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E7F1FA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00"/>
                            </a:spcBef>
                            <a:spcAft>
                              <a:spcPts val="200"/>
                            </a:spcAft>
                          </a:pPr>
                          <a:r>
                            <a:rPr lang="en-GB" sz="1200" dirty="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678</a:t>
                          </a:r>
                          <a:endParaRPr lang="en-GB" sz="12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44450" marR="4445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E7F1FA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545656760"/>
                      </a:ext>
                    </a:extLst>
                  </a:tr>
                  <a:tr h="342477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200"/>
                            </a:spcBef>
                            <a:spcAft>
                              <a:spcPts val="200"/>
                            </a:spcAft>
                          </a:pPr>
                          <a:r>
                            <a:rPr lang="en-GB" sz="1200" b="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Desalination plant enhancement</a:t>
                          </a:r>
                          <a:endParaRPr lang="en-GB" sz="1200" b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44450" marR="4445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E7F1FA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00"/>
                            </a:spcBef>
                            <a:spcAft>
                              <a:spcPts val="200"/>
                            </a:spcAft>
                          </a:pPr>
                          <a:r>
                            <a:rPr lang="en-GB" sz="1200" dirty="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-64</a:t>
                          </a:r>
                          <a:endParaRPr lang="en-GB" sz="12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44450" marR="4445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E7F1FA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00"/>
                            </a:spcBef>
                            <a:spcAft>
                              <a:spcPts val="200"/>
                            </a:spcAft>
                          </a:pPr>
                          <a:r>
                            <a:rPr lang="en-GB" sz="1200" dirty="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0</a:t>
                          </a:r>
                          <a:endParaRPr lang="en-GB" sz="12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44450" marR="4445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E7F1FA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00"/>
                            </a:spcBef>
                            <a:spcAft>
                              <a:spcPts val="200"/>
                            </a:spcAft>
                          </a:pPr>
                          <a:r>
                            <a:rPr lang="en-GB" sz="1200" dirty="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0</a:t>
                          </a:r>
                          <a:endParaRPr lang="en-GB" sz="12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44450" marR="4445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E7F1FA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00"/>
                            </a:spcBef>
                            <a:spcAft>
                              <a:spcPts val="200"/>
                            </a:spcAft>
                          </a:pPr>
                          <a:r>
                            <a:rPr lang="en-GB" sz="120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-64</a:t>
                          </a:r>
                          <a:endParaRPr lang="en-GB" sz="120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44450" marR="4445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E7F1FA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126268322"/>
                      </a:ext>
                    </a:extLst>
                  </a:tr>
                  <a:tr h="342477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200"/>
                            </a:spcBef>
                            <a:spcAft>
                              <a:spcPts val="200"/>
                            </a:spcAft>
                          </a:pPr>
                          <a:r>
                            <a:rPr lang="en-GB" sz="1200" b="0" dirty="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Mining project with enhanced desalination plant</a:t>
                          </a:r>
                          <a:endParaRPr lang="en-GB" sz="1200" b="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44450" marR="4445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E7F1FA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00"/>
                            </a:spcBef>
                            <a:spcAft>
                              <a:spcPts val="200"/>
                            </a:spcAft>
                          </a:pPr>
                          <a:r>
                            <a:rPr lang="en-GB" sz="120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608</a:t>
                          </a:r>
                          <a:endParaRPr lang="en-GB" sz="120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44450" marR="4445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E7F1FA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00"/>
                            </a:spcBef>
                            <a:spcAft>
                              <a:spcPts val="200"/>
                            </a:spcAft>
                          </a:pPr>
                          <a:r>
                            <a:rPr lang="en-GB" sz="1200" dirty="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0</a:t>
                          </a:r>
                          <a:endParaRPr lang="en-GB" sz="12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44450" marR="4445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E7F1FA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00"/>
                            </a:spcBef>
                            <a:spcAft>
                              <a:spcPts val="200"/>
                            </a:spcAft>
                          </a:pPr>
                          <a:r>
                            <a:rPr lang="en-GB" sz="1200" dirty="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6</a:t>
                          </a:r>
                          <a:endParaRPr lang="en-GB" sz="12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44450" marR="4445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E7F1FA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00"/>
                            </a:spcBef>
                            <a:spcAft>
                              <a:spcPts val="200"/>
                            </a:spcAft>
                          </a:pPr>
                          <a:r>
                            <a:rPr lang="en-GB" sz="1200" dirty="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614</a:t>
                          </a:r>
                          <a:endParaRPr lang="en-GB" sz="12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44450" marR="4445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E7F1FA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58046888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8" name="TextBox 7">
            <a:extLst>
              <a:ext uri="{FF2B5EF4-FFF2-40B4-BE49-F238E27FC236}">
                <a16:creationId xmlns:a16="http://schemas.microsoft.com/office/drawing/2014/main" id="{812566DE-A6A3-48C6-358F-4F9B80E7E0EE}"/>
              </a:ext>
            </a:extLst>
          </p:cNvPr>
          <p:cNvSpPr txBox="1"/>
          <p:nvPr/>
        </p:nvSpPr>
        <p:spPr>
          <a:xfrm>
            <a:off x="630219" y="3128426"/>
            <a:ext cx="40318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Integrated PV under </a:t>
            </a:r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intermediate regime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175B9A0-9990-10AE-99AE-81ED81B120A7}"/>
              </a:ext>
            </a:extLst>
          </p:cNvPr>
          <p:cNvSpPr txBox="1"/>
          <p:nvPr/>
        </p:nvSpPr>
        <p:spPr>
          <a:xfrm>
            <a:off x="630219" y="4937941"/>
            <a:ext cx="39613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Integrated PV under </a:t>
            </a:r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responsible regime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0" name="Table 9">
                <a:extLst>
                  <a:ext uri="{FF2B5EF4-FFF2-40B4-BE49-F238E27FC236}">
                    <a16:creationId xmlns:a16="http://schemas.microsoft.com/office/drawing/2014/main" id="{608DB8C1-4D5F-C625-516F-A3E566D259E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152572"/>
                  </p:ext>
                </p:extLst>
              </p:nvPr>
            </p:nvGraphicFramePr>
            <p:xfrm>
              <a:off x="711199" y="5302486"/>
              <a:ext cx="8529063" cy="1296144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3776536">
                      <a:extLst>
                        <a:ext uri="{9D8B030D-6E8A-4147-A177-3AD203B41FA5}">
                          <a16:colId xmlns:a16="http://schemas.microsoft.com/office/drawing/2014/main" val="1024024359"/>
                        </a:ext>
                      </a:extLst>
                    </a:gridCol>
                    <a:gridCol w="840093">
                      <a:extLst>
                        <a:ext uri="{9D8B030D-6E8A-4147-A177-3AD203B41FA5}">
                          <a16:colId xmlns:a16="http://schemas.microsoft.com/office/drawing/2014/main" val="2989940611"/>
                        </a:ext>
                      </a:extLst>
                    </a:gridCol>
                    <a:gridCol w="840093">
                      <a:extLst>
                        <a:ext uri="{9D8B030D-6E8A-4147-A177-3AD203B41FA5}">
                          <a16:colId xmlns:a16="http://schemas.microsoft.com/office/drawing/2014/main" val="3520139196"/>
                        </a:ext>
                      </a:extLst>
                    </a:gridCol>
                    <a:gridCol w="840093">
                      <a:extLst>
                        <a:ext uri="{9D8B030D-6E8A-4147-A177-3AD203B41FA5}">
                          <a16:colId xmlns:a16="http://schemas.microsoft.com/office/drawing/2014/main" val="1228701563"/>
                        </a:ext>
                      </a:extLst>
                    </a:gridCol>
                    <a:gridCol w="2232248">
                      <a:extLst>
                        <a:ext uri="{9D8B030D-6E8A-4147-A177-3AD203B41FA5}">
                          <a16:colId xmlns:a16="http://schemas.microsoft.com/office/drawing/2014/main" val="1428625010"/>
                        </a:ext>
                      </a:extLst>
                    </a:gridCol>
                  </a:tblGrid>
                  <a:tr h="268713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200"/>
                            </a:spcBef>
                            <a:spcAft>
                              <a:spcPts val="200"/>
                            </a:spcAft>
                          </a:pPr>
                          <a:r>
                            <a:rPr lang="en-GB" sz="1200" b="1" dirty="0">
                              <a:solidFill>
                                <a:srgbClr val="FFFFFF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Responsible regime – </a:t>
                          </a:r>
                          <a14:m>
                            <m:oMath xmlns:m="http://schemas.openxmlformats.org/officeDocument/2006/math">
                              <m:r>
                                <a:rPr lang="en-GB" sz="1200" b="1" i="1">
                                  <a:solidFill>
                                    <a:srgbClr val="FFFFFF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Calibri" panose="020F0502020204030204" pitchFamily="34" charset="0"/>
                                </a:rPr>
                                <m:t>𝒃</m:t>
                              </m:r>
                              <m:r>
                                <a:rPr lang="en-GB" sz="1200" b="1" i="1">
                                  <a:solidFill>
                                    <a:srgbClr val="FFFFFF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Calibri" panose="020F0502020204030204" pitchFamily="34" charset="0"/>
                                </a:rPr>
                                <m:t>=</m:t>
                              </m:r>
                              <m:r>
                                <a:rPr lang="en-GB" sz="1200" b="1" i="1">
                                  <a:solidFill>
                                    <a:srgbClr val="FFFFFF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Calibri" panose="020F0502020204030204" pitchFamily="34" charset="0"/>
                                </a:rPr>
                                <m:t>𝟏</m:t>
                              </m:r>
                              <m:r>
                                <a:rPr lang="en-GB" sz="1200" b="1" i="1">
                                  <a:solidFill>
                                    <a:srgbClr val="FFFFFF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Calibri" panose="020F0502020204030204" pitchFamily="34" charset="0"/>
                                </a:rPr>
                                <m:t>, </m:t>
                              </m:r>
                              <m:r>
                                <a:rPr lang="en-GB" sz="1200" b="1" i="1">
                                  <a:solidFill>
                                    <a:srgbClr val="FFFFFF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Calibri" panose="020F0502020204030204" pitchFamily="34" charset="0"/>
                                </a:rPr>
                                <m:t>𝒄</m:t>
                              </m:r>
                              <m:r>
                                <a:rPr lang="en-GB" sz="1200" b="1" i="1">
                                  <a:solidFill>
                                    <a:srgbClr val="FFFFFF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Calibri" panose="020F0502020204030204" pitchFamily="34" charset="0"/>
                                </a:rPr>
                                <m:t>=</m:t>
                              </m:r>
                              <m:r>
                                <a:rPr lang="en-GB" sz="1200" b="1" i="1">
                                  <a:solidFill>
                                    <a:srgbClr val="FFFFFF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Calibri" panose="020F0502020204030204" pitchFamily="34" charset="0"/>
                                </a:rPr>
                                <m:t>𝟏</m:t>
                              </m:r>
                            </m:oMath>
                          </a14:m>
                          <a:endParaRPr lang="en-GB" sz="12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44450" marR="4445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00"/>
                            </a:spcBef>
                            <a:spcAft>
                              <a:spcPts val="2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1" i="1">
                                    <a:solidFill>
                                      <a:srgbClr val="FFFFFF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Calibri" panose="020F0502020204030204" pitchFamily="34" charset="0"/>
                                  </a:rPr>
                                  <m:t>𝑭𝑽</m:t>
                                </m:r>
                              </m:oMath>
                            </m:oMathPara>
                          </a14:m>
                          <a:endParaRPr lang="en-GB" sz="120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44450" marR="4445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00"/>
                            </a:spcBef>
                            <a:spcAft>
                              <a:spcPts val="2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1" i="1">
                                    <a:solidFill>
                                      <a:srgbClr val="FFFFFF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Calibri" panose="020F0502020204030204" pitchFamily="34" charset="0"/>
                                  </a:rPr>
                                  <m:t>𝒃</m:t>
                                </m:r>
                                <m:r>
                                  <a:rPr lang="en-GB" sz="1200" b="1" i="1">
                                    <a:solidFill>
                                      <a:srgbClr val="FFFFFF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Calibri" panose="020F0502020204030204" pitchFamily="34" charset="0"/>
                                  </a:rPr>
                                  <m:t>∙</m:t>
                                </m:r>
                                <m:r>
                                  <a:rPr lang="en-GB" sz="1200" b="1" i="1">
                                    <a:solidFill>
                                      <a:srgbClr val="FFFFFF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Calibri" panose="020F0502020204030204" pitchFamily="34" charset="0"/>
                                  </a:rPr>
                                  <m:t>𝑺𝑽</m:t>
                                </m:r>
                              </m:oMath>
                            </m:oMathPara>
                          </a14:m>
                          <a:endParaRPr lang="en-GB" sz="120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44450" marR="4445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00"/>
                            </a:spcBef>
                            <a:spcAft>
                              <a:spcPts val="2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1" i="1">
                                    <a:solidFill>
                                      <a:srgbClr val="FFFFFF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Calibri" panose="020F0502020204030204" pitchFamily="34" charset="0"/>
                                  </a:rPr>
                                  <m:t>𝒄</m:t>
                                </m:r>
                                <m:r>
                                  <a:rPr lang="en-GB" sz="1200" b="1" i="1">
                                    <a:solidFill>
                                      <a:srgbClr val="FFFFFF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Calibri" panose="020F0502020204030204" pitchFamily="34" charset="0"/>
                                  </a:rPr>
                                  <m:t>∙</m:t>
                                </m:r>
                                <m:r>
                                  <a:rPr lang="en-GB" sz="1200" b="1" i="1">
                                    <a:solidFill>
                                      <a:srgbClr val="FFFFFF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Calibri" panose="020F0502020204030204" pitchFamily="34" charset="0"/>
                                  </a:rPr>
                                  <m:t>𝑬𝑽</m:t>
                                </m:r>
                              </m:oMath>
                            </m:oMathPara>
                          </a14:m>
                          <a:endParaRPr lang="en-GB" sz="120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44450" marR="4445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00"/>
                            </a:spcBef>
                            <a:spcAft>
                              <a:spcPts val="2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1" i="1">
                                    <a:solidFill>
                                      <a:srgbClr val="FFFFFF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Calibri" panose="020F0502020204030204" pitchFamily="34" charset="0"/>
                                  </a:rPr>
                                  <m:t>𝑰𝑷𝑽</m:t>
                                </m:r>
                                <m:r>
                                  <a:rPr lang="en-GB" sz="1200" b="1" i="1">
                                    <a:solidFill>
                                      <a:srgbClr val="FFFFFF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Calibri" panose="020F0502020204030204" pitchFamily="34" charset="0"/>
                                  </a:rPr>
                                  <m:t>=</m:t>
                                </m:r>
                                <m:r>
                                  <a:rPr lang="en-GB" sz="1200" b="1" i="1">
                                    <a:solidFill>
                                      <a:srgbClr val="FFFFFF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Calibri" panose="020F0502020204030204" pitchFamily="34" charset="0"/>
                                  </a:rPr>
                                  <m:t>𝑭𝑽</m:t>
                                </m:r>
                                <m:r>
                                  <a:rPr lang="nl-NL" sz="1200" b="1" i="1">
                                    <a:solidFill>
                                      <a:srgbClr val="FFFFFF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Calibri" panose="020F0502020204030204" pitchFamily="34" charset="0"/>
                                  </a:rPr>
                                  <m:t>+</m:t>
                                </m:r>
                                <m:r>
                                  <a:rPr lang="en-GB" sz="1200" b="1" i="1">
                                    <a:solidFill>
                                      <a:srgbClr val="FFFFFF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Calibri" panose="020F0502020204030204" pitchFamily="34" charset="0"/>
                                  </a:rPr>
                                  <m:t>𝒃</m:t>
                                </m:r>
                                <m:r>
                                  <a:rPr lang="nl-NL" sz="1200" b="1" i="1">
                                    <a:solidFill>
                                      <a:srgbClr val="FFFFFF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Calibri" panose="020F0502020204030204" pitchFamily="34" charset="0"/>
                                  </a:rPr>
                                  <m:t>∙</m:t>
                                </m:r>
                                <m:r>
                                  <a:rPr lang="en-GB" sz="1200" b="1" i="1">
                                    <a:solidFill>
                                      <a:srgbClr val="FFFFFF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Calibri" panose="020F0502020204030204" pitchFamily="34" charset="0"/>
                                  </a:rPr>
                                  <m:t>𝑺𝑽</m:t>
                                </m:r>
                                <m:r>
                                  <a:rPr lang="nl-NL" sz="1200" b="1" i="1">
                                    <a:solidFill>
                                      <a:srgbClr val="FFFFFF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Calibri" panose="020F0502020204030204" pitchFamily="34" charset="0"/>
                                  </a:rPr>
                                  <m:t>+</m:t>
                                </m:r>
                                <m:r>
                                  <a:rPr lang="en-GB" sz="1200" b="1" i="1">
                                    <a:solidFill>
                                      <a:srgbClr val="FFFFFF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Calibri" panose="020F0502020204030204" pitchFamily="34" charset="0"/>
                                  </a:rPr>
                                  <m:t>𝒄</m:t>
                                </m:r>
                                <m:r>
                                  <a:rPr lang="nl-NL" sz="1200" b="1" i="1">
                                    <a:solidFill>
                                      <a:srgbClr val="FFFFFF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Calibri" panose="020F0502020204030204" pitchFamily="34" charset="0"/>
                                  </a:rPr>
                                  <m:t>∙</m:t>
                                </m:r>
                                <m:r>
                                  <a:rPr lang="en-GB" sz="1200" b="1" i="1">
                                    <a:solidFill>
                                      <a:srgbClr val="FFFFFF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Calibri" panose="020F0502020204030204" pitchFamily="34" charset="0"/>
                                  </a:rPr>
                                  <m:t>𝑬𝑽</m:t>
                                </m:r>
                              </m:oMath>
                            </m:oMathPara>
                          </a14:m>
                          <a:endParaRPr lang="en-GB" sz="12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44450" marR="4445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196133455"/>
                      </a:ext>
                    </a:extLst>
                  </a:tr>
                  <a:tr h="342477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200"/>
                            </a:spcBef>
                            <a:spcAft>
                              <a:spcPts val="200"/>
                            </a:spcAft>
                          </a:pPr>
                          <a:r>
                            <a:rPr lang="en-GB" sz="1200" b="0" dirty="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Mining project with original desalination plant</a:t>
                          </a:r>
                          <a:endParaRPr lang="en-GB" sz="1200" b="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44450" marR="4445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E7F1FA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00"/>
                            </a:spcBef>
                            <a:spcAft>
                              <a:spcPts val="200"/>
                            </a:spcAft>
                          </a:pPr>
                          <a:r>
                            <a:rPr lang="en-GB" sz="120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672</a:t>
                          </a:r>
                          <a:endParaRPr lang="en-GB" sz="120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44450" marR="4445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E7F1FA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00"/>
                            </a:spcBef>
                            <a:spcAft>
                              <a:spcPts val="200"/>
                            </a:spcAft>
                          </a:pPr>
                          <a:r>
                            <a:rPr lang="nl-NL" sz="120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-208</a:t>
                          </a:r>
                          <a:endParaRPr lang="en-GB" sz="120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44450" marR="4445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E7F1FA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00"/>
                            </a:spcBef>
                            <a:spcAft>
                              <a:spcPts val="200"/>
                            </a:spcAft>
                          </a:pPr>
                          <a:r>
                            <a:rPr lang="nl-NL" sz="120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12</a:t>
                          </a:r>
                          <a:endParaRPr lang="en-GB" sz="120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44450" marR="4445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E7F1FA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00"/>
                            </a:spcBef>
                            <a:spcAft>
                              <a:spcPts val="200"/>
                            </a:spcAft>
                          </a:pPr>
                          <a:r>
                            <a:rPr lang="nl-NL" sz="120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476</a:t>
                          </a:r>
                          <a:endParaRPr lang="en-GB" sz="120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44450" marR="4445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E7F1FA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545656760"/>
                      </a:ext>
                    </a:extLst>
                  </a:tr>
                  <a:tr h="342477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200"/>
                            </a:spcBef>
                            <a:spcAft>
                              <a:spcPts val="200"/>
                            </a:spcAft>
                          </a:pPr>
                          <a:r>
                            <a:rPr lang="en-GB" sz="1200" b="0" dirty="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Desalination plant enhancement</a:t>
                          </a:r>
                          <a:endParaRPr lang="en-GB" sz="1200" b="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44450" marR="4445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E7F1FA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00"/>
                            </a:spcBef>
                            <a:spcAft>
                              <a:spcPts val="200"/>
                            </a:spcAft>
                          </a:pPr>
                          <a:r>
                            <a:rPr lang="en-GB" sz="1200" dirty="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-64</a:t>
                          </a:r>
                          <a:endParaRPr lang="en-GB" sz="12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44450" marR="4445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E7F1FA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00"/>
                            </a:spcBef>
                            <a:spcAft>
                              <a:spcPts val="200"/>
                            </a:spcAft>
                          </a:pPr>
                          <a:r>
                            <a:rPr lang="nl-NL" sz="120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214</a:t>
                          </a:r>
                          <a:endParaRPr lang="en-GB" sz="120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44450" marR="4445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E7F1FA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00"/>
                            </a:spcBef>
                            <a:spcAft>
                              <a:spcPts val="200"/>
                            </a:spcAft>
                          </a:pPr>
                          <a:r>
                            <a:rPr lang="nl-NL" sz="120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0</a:t>
                          </a:r>
                          <a:endParaRPr lang="en-GB" sz="120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44450" marR="4445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E7F1FA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00"/>
                            </a:spcBef>
                            <a:spcAft>
                              <a:spcPts val="200"/>
                            </a:spcAft>
                          </a:pPr>
                          <a:r>
                            <a:rPr lang="nl-NL" sz="1200" dirty="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150</a:t>
                          </a:r>
                          <a:endParaRPr lang="en-GB" sz="12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44450" marR="4445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E7F1FA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126268322"/>
                      </a:ext>
                    </a:extLst>
                  </a:tr>
                  <a:tr h="342477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200"/>
                            </a:spcBef>
                            <a:spcAft>
                              <a:spcPts val="200"/>
                            </a:spcAft>
                          </a:pPr>
                          <a:r>
                            <a:rPr lang="en-GB" sz="1200" b="0" dirty="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Mining project with enhanced desalination plant</a:t>
                          </a:r>
                          <a:endParaRPr lang="en-GB" sz="1200" b="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44450" marR="4445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E7F1FA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00"/>
                            </a:spcBef>
                            <a:spcAft>
                              <a:spcPts val="200"/>
                            </a:spcAft>
                          </a:pPr>
                          <a:r>
                            <a:rPr lang="en-GB" sz="1200" dirty="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608</a:t>
                          </a:r>
                          <a:endParaRPr lang="en-GB" sz="12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44450" marR="4445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E7F1FA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00"/>
                            </a:spcBef>
                            <a:spcAft>
                              <a:spcPts val="200"/>
                            </a:spcAft>
                          </a:pPr>
                          <a:r>
                            <a:rPr lang="nl-NL" sz="1200" dirty="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6</a:t>
                          </a:r>
                          <a:endParaRPr lang="en-GB" sz="12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44450" marR="4445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E7F1FA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00"/>
                            </a:spcBef>
                            <a:spcAft>
                              <a:spcPts val="200"/>
                            </a:spcAft>
                          </a:pPr>
                          <a:r>
                            <a:rPr lang="nl-NL" sz="1200" dirty="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12</a:t>
                          </a:r>
                          <a:endParaRPr lang="en-GB" sz="12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44450" marR="4445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E7F1FA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00"/>
                            </a:spcBef>
                            <a:spcAft>
                              <a:spcPts val="200"/>
                            </a:spcAft>
                          </a:pPr>
                          <a:r>
                            <a:rPr lang="nl-NL" sz="1200" dirty="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626</a:t>
                          </a:r>
                          <a:endParaRPr lang="en-GB" sz="12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44450" marR="4445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E7F1FA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5804688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0" name="Table 9">
                <a:extLst>
                  <a:ext uri="{FF2B5EF4-FFF2-40B4-BE49-F238E27FC236}">
                    <a16:creationId xmlns:a16="http://schemas.microsoft.com/office/drawing/2014/main" id="{608DB8C1-4D5F-C625-516F-A3E566D259E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152572"/>
                  </p:ext>
                </p:extLst>
              </p:nvPr>
            </p:nvGraphicFramePr>
            <p:xfrm>
              <a:off x="711199" y="5302486"/>
              <a:ext cx="8529063" cy="1296144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3776536">
                      <a:extLst>
                        <a:ext uri="{9D8B030D-6E8A-4147-A177-3AD203B41FA5}">
                          <a16:colId xmlns:a16="http://schemas.microsoft.com/office/drawing/2014/main" val="1024024359"/>
                        </a:ext>
                      </a:extLst>
                    </a:gridCol>
                    <a:gridCol w="840093">
                      <a:extLst>
                        <a:ext uri="{9D8B030D-6E8A-4147-A177-3AD203B41FA5}">
                          <a16:colId xmlns:a16="http://schemas.microsoft.com/office/drawing/2014/main" val="2989940611"/>
                        </a:ext>
                      </a:extLst>
                    </a:gridCol>
                    <a:gridCol w="840093">
                      <a:extLst>
                        <a:ext uri="{9D8B030D-6E8A-4147-A177-3AD203B41FA5}">
                          <a16:colId xmlns:a16="http://schemas.microsoft.com/office/drawing/2014/main" val="3520139196"/>
                        </a:ext>
                      </a:extLst>
                    </a:gridCol>
                    <a:gridCol w="840093">
                      <a:extLst>
                        <a:ext uri="{9D8B030D-6E8A-4147-A177-3AD203B41FA5}">
                          <a16:colId xmlns:a16="http://schemas.microsoft.com/office/drawing/2014/main" val="1228701563"/>
                        </a:ext>
                      </a:extLst>
                    </a:gridCol>
                    <a:gridCol w="2232248">
                      <a:extLst>
                        <a:ext uri="{9D8B030D-6E8A-4147-A177-3AD203B41FA5}">
                          <a16:colId xmlns:a16="http://schemas.microsoft.com/office/drawing/2014/main" val="1428625010"/>
                        </a:ext>
                      </a:extLst>
                    </a:gridCol>
                  </a:tblGrid>
                  <a:tr h="268713">
                    <a:tc>
                      <a:txBody>
                        <a:bodyPr/>
                        <a:lstStyle/>
                        <a:p>
                          <a:endParaRPr lang="nl-US"/>
                        </a:p>
                      </a:txBody>
                      <a:tcPr marL="44450" marR="4445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r="-126174" b="-4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nl-US"/>
                        </a:p>
                      </a:txBody>
                      <a:tcPr marL="44450" marR="4445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451515" r="-469697" b="-4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nl-US"/>
                        </a:p>
                      </a:txBody>
                      <a:tcPr marL="44450" marR="4445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543284" r="-362687" b="-4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nl-US"/>
                        </a:p>
                      </a:txBody>
                      <a:tcPr marL="44450" marR="4445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653030" r="-268182" b="-4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nl-US"/>
                        </a:p>
                      </a:txBody>
                      <a:tcPr marL="44450" marR="4445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282386" r="-568" b="-4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196133455"/>
                      </a:ext>
                    </a:extLst>
                  </a:tr>
                  <a:tr h="342477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200"/>
                            </a:spcBef>
                            <a:spcAft>
                              <a:spcPts val="200"/>
                            </a:spcAft>
                          </a:pPr>
                          <a:r>
                            <a:rPr lang="en-GB" sz="1200" b="0" dirty="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Mining project with original desalination plant</a:t>
                          </a:r>
                          <a:endParaRPr lang="en-GB" sz="1200" b="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44450" marR="4445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E7F1FA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00"/>
                            </a:spcBef>
                            <a:spcAft>
                              <a:spcPts val="200"/>
                            </a:spcAft>
                          </a:pPr>
                          <a:r>
                            <a:rPr lang="en-GB" sz="120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672</a:t>
                          </a:r>
                          <a:endParaRPr lang="en-GB" sz="120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44450" marR="4445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E7F1FA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00"/>
                            </a:spcBef>
                            <a:spcAft>
                              <a:spcPts val="200"/>
                            </a:spcAft>
                          </a:pPr>
                          <a:r>
                            <a:rPr lang="nl-NL" sz="120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-208</a:t>
                          </a:r>
                          <a:endParaRPr lang="en-GB" sz="120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44450" marR="4445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E7F1FA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00"/>
                            </a:spcBef>
                            <a:spcAft>
                              <a:spcPts val="200"/>
                            </a:spcAft>
                          </a:pPr>
                          <a:r>
                            <a:rPr lang="nl-NL" sz="120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12</a:t>
                          </a:r>
                          <a:endParaRPr lang="en-GB" sz="120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44450" marR="4445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E7F1FA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00"/>
                            </a:spcBef>
                            <a:spcAft>
                              <a:spcPts val="200"/>
                            </a:spcAft>
                          </a:pPr>
                          <a:r>
                            <a:rPr lang="nl-NL" sz="120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476</a:t>
                          </a:r>
                          <a:endParaRPr lang="en-GB" sz="120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44450" marR="4445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E7F1FA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545656760"/>
                      </a:ext>
                    </a:extLst>
                  </a:tr>
                  <a:tr h="342477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200"/>
                            </a:spcBef>
                            <a:spcAft>
                              <a:spcPts val="200"/>
                            </a:spcAft>
                          </a:pPr>
                          <a:r>
                            <a:rPr lang="en-GB" sz="1200" b="0" dirty="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Desalination plant enhancement</a:t>
                          </a:r>
                          <a:endParaRPr lang="en-GB" sz="1200" b="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44450" marR="4445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E7F1FA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00"/>
                            </a:spcBef>
                            <a:spcAft>
                              <a:spcPts val="200"/>
                            </a:spcAft>
                          </a:pPr>
                          <a:r>
                            <a:rPr lang="en-GB" sz="1200" dirty="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-64</a:t>
                          </a:r>
                          <a:endParaRPr lang="en-GB" sz="12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44450" marR="4445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E7F1FA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00"/>
                            </a:spcBef>
                            <a:spcAft>
                              <a:spcPts val="200"/>
                            </a:spcAft>
                          </a:pPr>
                          <a:r>
                            <a:rPr lang="nl-NL" sz="120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214</a:t>
                          </a:r>
                          <a:endParaRPr lang="en-GB" sz="120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44450" marR="4445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E7F1FA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00"/>
                            </a:spcBef>
                            <a:spcAft>
                              <a:spcPts val="200"/>
                            </a:spcAft>
                          </a:pPr>
                          <a:r>
                            <a:rPr lang="nl-NL" sz="120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0</a:t>
                          </a:r>
                          <a:endParaRPr lang="en-GB" sz="120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44450" marR="4445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E7F1FA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00"/>
                            </a:spcBef>
                            <a:spcAft>
                              <a:spcPts val="200"/>
                            </a:spcAft>
                          </a:pPr>
                          <a:r>
                            <a:rPr lang="nl-NL" sz="1200" dirty="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150</a:t>
                          </a:r>
                          <a:endParaRPr lang="en-GB" sz="12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44450" marR="4445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E7F1FA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126268322"/>
                      </a:ext>
                    </a:extLst>
                  </a:tr>
                  <a:tr h="342477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200"/>
                            </a:spcBef>
                            <a:spcAft>
                              <a:spcPts val="200"/>
                            </a:spcAft>
                          </a:pPr>
                          <a:r>
                            <a:rPr lang="en-GB" sz="1200" b="0" dirty="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Mining project with enhanced desalination plant</a:t>
                          </a:r>
                          <a:endParaRPr lang="en-GB" sz="1200" b="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44450" marR="4445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E7F1FA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00"/>
                            </a:spcBef>
                            <a:spcAft>
                              <a:spcPts val="200"/>
                            </a:spcAft>
                          </a:pPr>
                          <a:r>
                            <a:rPr lang="en-GB" sz="1200" dirty="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608</a:t>
                          </a:r>
                          <a:endParaRPr lang="en-GB" sz="12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44450" marR="4445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E7F1FA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00"/>
                            </a:spcBef>
                            <a:spcAft>
                              <a:spcPts val="200"/>
                            </a:spcAft>
                          </a:pPr>
                          <a:r>
                            <a:rPr lang="nl-NL" sz="1200" dirty="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6</a:t>
                          </a:r>
                          <a:endParaRPr lang="en-GB" sz="12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44450" marR="4445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E7F1FA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00"/>
                            </a:spcBef>
                            <a:spcAft>
                              <a:spcPts val="200"/>
                            </a:spcAft>
                          </a:pPr>
                          <a:r>
                            <a:rPr lang="nl-NL" sz="1200" dirty="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12</a:t>
                          </a:r>
                          <a:endParaRPr lang="en-GB" sz="12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44450" marR="4445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E7F1FA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00"/>
                            </a:spcBef>
                            <a:spcAft>
                              <a:spcPts val="200"/>
                            </a:spcAft>
                          </a:pPr>
                          <a:r>
                            <a:rPr lang="nl-NL" sz="1200" dirty="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626</a:t>
                          </a:r>
                          <a:endParaRPr lang="en-GB" sz="12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44450" marR="4445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E7F1FA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58046888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6" name="TextBox 6">
            <a:extLst>
              <a:ext uri="{FF2B5EF4-FFF2-40B4-BE49-F238E27FC236}">
                <a16:creationId xmlns:a16="http://schemas.microsoft.com/office/drawing/2014/main" id="{D897FCF0-C3CA-9485-4A63-7007A6AB1DDD}"/>
              </a:ext>
            </a:extLst>
          </p:cNvPr>
          <p:cNvSpPr txBox="1"/>
          <p:nvPr/>
        </p:nvSpPr>
        <p:spPr>
          <a:xfrm>
            <a:off x="9575032" y="3876111"/>
            <a:ext cx="2616968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Choice of regime matters:</a:t>
            </a:r>
          </a:p>
          <a:p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Intermediate regime</a:t>
            </a:r>
            <a:b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GB" sz="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Don’t do enhancement (IPV&lt;0)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Responsible regime</a:t>
            </a:r>
            <a:b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GB" sz="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Do enhancement (IPV&gt;0)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727153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Arial" charset="0"/>
                <a:ea typeface="Arial" charset="0"/>
                <a:cs typeface="Arial" charset="0"/>
              </a:rPr>
              <a:t>Internalisation</a:t>
            </a:r>
            <a:endParaRPr lang="nl-NL" sz="3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460DF1-6357-430F-98B5-137A4FF6C7DD}" type="slidenum">
              <a:rPr lang="nl-NL" smtClean="0"/>
              <a:t>27</a:t>
            </a:fld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816864" y="1516698"/>
            <a:ext cx="10391704" cy="492514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Internalisation is the (partial) elimination of external impacts due to changing market conditions, higher taxes, and/or tougher regulations</a:t>
            </a:r>
          </a:p>
          <a:p>
            <a:pPr>
              <a:lnSpc>
                <a:spcPct val="150000"/>
              </a:lnSpc>
            </a:pPr>
            <a:endParaRPr lang="en-GB" sz="300" dirty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150000"/>
              </a:lnSpc>
            </a:pP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Internalisation often involves spillovers from SV or EV to FV</a:t>
            </a:r>
          </a:p>
          <a:p>
            <a:pPr lvl="1">
              <a:lnSpc>
                <a:spcPct val="150000"/>
              </a:lnSpc>
            </a:pPr>
            <a:r>
              <a:rPr lang="en-GB" sz="2000" dirty="0">
                <a:latin typeface="Arial" charset="0"/>
                <a:ea typeface="Arial" charset="0"/>
                <a:cs typeface="Arial" charset="0"/>
              </a:rPr>
              <a:t>For example, a higher carbon tax on emissions (EV) leads to reduced profits (FV)</a:t>
            </a:r>
          </a:p>
          <a:p>
            <a:pPr lvl="1">
              <a:lnSpc>
                <a:spcPct val="150000"/>
              </a:lnSpc>
            </a:pPr>
            <a:endParaRPr lang="en-GB" sz="300" dirty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150000"/>
              </a:lnSpc>
            </a:pPr>
            <a:r>
              <a:rPr lang="en-GB" sz="2300" dirty="0">
                <a:latin typeface="Arial" charset="0"/>
                <a:ea typeface="Arial" charset="0"/>
                <a:cs typeface="Arial" charset="0"/>
              </a:rPr>
              <a:t>Dynamic perspective: do not assume the current conditions are going to last forever, but acknowledge that they can change in various ways</a:t>
            </a:r>
          </a:p>
          <a:p>
            <a:pPr>
              <a:lnSpc>
                <a:spcPct val="150000"/>
              </a:lnSpc>
            </a:pPr>
            <a:endParaRPr lang="en-GB" sz="300" dirty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150000"/>
              </a:lnSpc>
            </a:pPr>
            <a:r>
              <a:rPr lang="en-GB" sz="2300" dirty="0">
                <a:latin typeface="Arial" charset="0"/>
                <a:ea typeface="Arial" charset="0"/>
                <a:cs typeface="Arial" charset="0"/>
              </a:rPr>
              <a:t>The challenge: future outcomes are clouded in uncertainty</a:t>
            </a:r>
          </a:p>
          <a:p>
            <a:pPr>
              <a:lnSpc>
                <a:spcPct val="150000"/>
              </a:lnSpc>
            </a:pPr>
            <a:endParaRPr lang="en-GB" sz="2000" dirty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150000"/>
              </a:lnSpc>
            </a:pPr>
            <a:endParaRPr lang="en-GB" sz="2400" b="1" dirty="0">
              <a:latin typeface="Arial" charset="0"/>
              <a:ea typeface="Arial" charset="0"/>
              <a:cs typeface="Arial" charset="0"/>
            </a:endParaRPr>
          </a:p>
          <a:p>
            <a:pPr lvl="1">
              <a:lnSpc>
                <a:spcPct val="150000"/>
              </a:lnSpc>
            </a:pPr>
            <a:endParaRPr lang="en-GB" sz="2100" dirty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150000"/>
              </a:lnSpc>
            </a:pPr>
            <a:endParaRPr lang="en-GB" sz="2100" dirty="0">
              <a:latin typeface="Arial" charset="0"/>
              <a:ea typeface="Arial" charset="0"/>
              <a:cs typeface="Arial" charset="0"/>
            </a:endParaRPr>
          </a:p>
          <a:p>
            <a:pPr lvl="1">
              <a:lnSpc>
                <a:spcPct val="150000"/>
              </a:lnSpc>
            </a:pPr>
            <a:endParaRPr lang="nl-NL" sz="210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095405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Arial" charset="0"/>
                <a:ea typeface="Arial" charset="0"/>
                <a:cs typeface="Arial" charset="0"/>
              </a:rPr>
              <a:t>Internalisation example</a:t>
            </a:r>
            <a:endParaRPr lang="nl-NL" sz="3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460DF1-6357-430F-98B5-137A4FF6C7DD}" type="slidenum">
              <a:rPr lang="nl-NL" smtClean="0"/>
              <a:t>28</a:t>
            </a:fld>
            <a:endParaRPr lang="nl-NL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A997F22-0586-8932-1AC0-571969A791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8217811"/>
              </p:ext>
            </p:extLst>
          </p:nvPr>
        </p:nvGraphicFramePr>
        <p:xfrm>
          <a:off x="503936" y="4011966"/>
          <a:ext cx="5448049" cy="229517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80041">
                  <a:extLst>
                    <a:ext uri="{9D8B030D-6E8A-4147-A177-3AD203B41FA5}">
                      <a16:colId xmlns:a16="http://schemas.microsoft.com/office/drawing/2014/main" val="2735904798"/>
                    </a:ext>
                  </a:extLst>
                </a:gridCol>
                <a:gridCol w="546001">
                  <a:extLst>
                    <a:ext uri="{9D8B030D-6E8A-4147-A177-3AD203B41FA5}">
                      <a16:colId xmlns:a16="http://schemas.microsoft.com/office/drawing/2014/main" val="190514030"/>
                    </a:ext>
                  </a:extLst>
                </a:gridCol>
                <a:gridCol w="546001">
                  <a:extLst>
                    <a:ext uri="{9D8B030D-6E8A-4147-A177-3AD203B41FA5}">
                      <a16:colId xmlns:a16="http://schemas.microsoft.com/office/drawing/2014/main" val="603674984"/>
                    </a:ext>
                  </a:extLst>
                </a:gridCol>
                <a:gridCol w="546001">
                  <a:extLst>
                    <a:ext uri="{9D8B030D-6E8A-4147-A177-3AD203B41FA5}">
                      <a16:colId xmlns:a16="http://schemas.microsoft.com/office/drawing/2014/main" val="2457652772"/>
                    </a:ext>
                  </a:extLst>
                </a:gridCol>
                <a:gridCol w="546001">
                  <a:extLst>
                    <a:ext uri="{9D8B030D-6E8A-4147-A177-3AD203B41FA5}">
                      <a16:colId xmlns:a16="http://schemas.microsoft.com/office/drawing/2014/main" val="4183961457"/>
                    </a:ext>
                  </a:extLst>
                </a:gridCol>
                <a:gridCol w="546001">
                  <a:extLst>
                    <a:ext uri="{9D8B030D-6E8A-4147-A177-3AD203B41FA5}">
                      <a16:colId xmlns:a16="http://schemas.microsoft.com/office/drawing/2014/main" val="3612046035"/>
                    </a:ext>
                  </a:extLst>
                </a:gridCol>
                <a:gridCol w="546001">
                  <a:extLst>
                    <a:ext uri="{9D8B030D-6E8A-4147-A177-3AD203B41FA5}">
                      <a16:colId xmlns:a16="http://schemas.microsoft.com/office/drawing/2014/main" val="530268308"/>
                    </a:ext>
                  </a:extLst>
                </a:gridCol>
                <a:gridCol w="546001">
                  <a:extLst>
                    <a:ext uri="{9D8B030D-6E8A-4147-A177-3AD203B41FA5}">
                      <a16:colId xmlns:a16="http://schemas.microsoft.com/office/drawing/2014/main" val="711706490"/>
                    </a:ext>
                  </a:extLst>
                </a:gridCol>
                <a:gridCol w="546001">
                  <a:extLst>
                    <a:ext uri="{9D8B030D-6E8A-4147-A177-3AD203B41FA5}">
                      <a16:colId xmlns:a16="http://schemas.microsoft.com/office/drawing/2014/main" val="3862886843"/>
                    </a:ext>
                  </a:extLst>
                </a:gridCol>
              </a:tblGrid>
              <a:tr h="287957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Year 0</a:t>
                      </a:r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Year 1</a:t>
                      </a: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Year 2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Year 3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Year 4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Year 5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Year 6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nl-NL" sz="12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Year 7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39598079"/>
                  </a:ext>
                </a:extLst>
              </a:tr>
              <a:tr h="286746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Sales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900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3,200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3,264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3,329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3,396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3,464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5809232"/>
                  </a:ext>
                </a:extLst>
              </a:tr>
              <a:tr h="286746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Sales growth</a:t>
                      </a:r>
                      <a:endParaRPr lang="en-GB" sz="12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0" i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256%</a:t>
                      </a:r>
                      <a:endParaRPr lang="en-GB" sz="12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0" i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2%</a:t>
                      </a:r>
                      <a:endParaRPr lang="en-GB" sz="12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0" i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2%</a:t>
                      </a:r>
                      <a:endParaRPr lang="en-GB" sz="12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0" i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2%</a:t>
                      </a:r>
                      <a:endParaRPr lang="en-GB" sz="12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0" i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2%</a:t>
                      </a:r>
                      <a:endParaRPr lang="en-GB" sz="12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5346624"/>
                  </a:ext>
                </a:extLst>
              </a:tr>
              <a:tr h="286746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Costs</a:t>
                      </a:r>
                      <a:endParaRPr lang="en-GB" sz="12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-200</a:t>
                      </a:r>
                      <a:endParaRPr lang="en-GB" sz="12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-200</a:t>
                      </a:r>
                      <a:endParaRPr lang="en-GB" sz="12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-1,100</a:t>
                      </a:r>
                      <a:endParaRPr lang="en-GB" sz="12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-2,976</a:t>
                      </a:r>
                      <a:endParaRPr lang="en-GB" sz="12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-3,036</a:t>
                      </a:r>
                      <a:endParaRPr lang="en-GB" sz="12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-3,096</a:t>
                      </a:r>
                      <a:endParaRPr lang="en-GB" sz="12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-3,158</a:t>
                      </a:r>
                      <a:endParaRPr lang="en-GB" sz="12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-3,221</a:t>
                      </a:r>
                      <a:endParaRPr lang="en-GB" sz="12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2432791"/>
                  </a:ext>
                </a:extLst>
              </a:tr>
              <a:tr h="286746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EBIT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-200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-200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-200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224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228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233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238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242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4403785"/>
                  </a:ext>
                </a:extLst>
              </a:tr>
              <a:tr h="286746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EBIT margin</a:t>
                      </a:r>
                      <a:endParaRPr lang="en-GB" sz="12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b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-22%</a:t>
                      </a:r>
                      <a:endParaRPr lang="en-GB" sz="12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7%</a:t>
                      </a:r>
                      <a:endParaRPr lang="en-GB" sz="12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7%</a:t>
                      </a:r>
                      <a:endParaRPr lang="en-GB" sz="12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7%</a:t>
                      </a:r>
                      <a:endParaRPr lang="en-GB" sz="12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7%</a:t>
                      </a:r>
                      <a:endParaRPr lang="en-GB" sz="12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7%</a:t>
                      </a:r>
                      <a:endParaRPr lang="en-GB" sz="12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1319766"/>
                  </a:ext>
                </a:extLst>
              </a:tr>
              <a:tr h="286746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Corporate tax </a:t>
                      </a:r>
                      <a:endParaRPr lang="en-GB" sz="12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50</a:t>
                      </a:r>
                      <a:endParaRPr lang="en-GB" sz="12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50</a:t>
                      </a:r>
                      <a:endParaRPr lang="en-GB" sz="12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50</a:t>
                      </a:r>
                      <a:endParaRPr lang="en-GB" sz="12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-56</a:t>
                      </a:r>
                      <a:endParaRPr lang="en-GB" sz="12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-57</a:t>
                      </a:r>
                      <a:endParaRPr lang="en-GB" sz="12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-58</a:t>
                      </a:r>
                      <a:endParaRPr lang="en-GB" sz="12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-59</a:t>
                      </a:r>
                      <a:endParaRPr lang="en-GB" sz="12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-61</a:t>
                      </a:r>
                      <a:endParaRPr lang="en-GB" sz="12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7075491"/>
                  </a:ext>
                </a:extLst>
              </a:tr>
              <a:tr h="286746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Net income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-150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-150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-150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168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171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175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178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182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3562108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06373CDD-94A0-7689-4BE1-B36DBACFC0A6}"/>
              </a:ext>
            </a:extLst>
          </p:cNvPr>
          <p:cNvSpPr txBox="1"/>
          <p:nvPr/>
        </p:nvSpPr>
        <p:spPr>
          <a:xfrm>
            <a:off x="503936" y="3623895"/>
            <a:ext cx="313098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Project without internalisation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D74E8DF-235C-D88B-041C-B09A603934AD}"/>
              </a:ext>
            </a:extLst>
          </p:cNvPr>
          <p:cNvSpPr txBox="1"/>
          <p:nvPr/>
        </p:nvSpPr>
        <p:spPr>
          <a:xfrm>
            <a:off x="6240018" y="3638186"/>
            <a:ext cx="28119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Project with internalisation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E9EFF141-52F5-2702-0D52-90F75084E1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3814161"/>
              </p:ext>
            </p:extLst>
          </p:nvPr>
        </p:nvGraphicFramePr>
        <p:xfrm>
          <a:off x="6240018" y="4011965"/>
          <a:ext cx="5448049" cy="229517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80041">
                  <a:extLst>
                    <a:ext uri="{9D8B030D-6E8A-4147-A177-3AD203B41FA5}">
                      <a16:colId xmlns:a16="http://schemas.microsoft.com/office/drawing/2014/main" val="2735904798"/>
                    </a:ext>
                  </a:extLst>
                </a:gridCol>
                <a:gridCol w="546001">
                  <a:extLst>
                    <a:ext uri="{9D8B030D-6E8A-4147-A177-3AD203B41FA5}">
                      <a16:colId xmlns:a16="http://schemas.microsoft.com/office/drawing/2014/main" val="190514030"/>
                    </a:ext>
                  </a:extLst>
                </a:gridCol>
                <a:gridCol w="546001">
                  <a:extLst>
                    <a:ext uri="{9D8B030D-6E8A-4147-A177-3AD203B41FA5}">
                      <a16:colId xmlns:a16="http://schemas.microsoft.com/office/drawing/2014/main" val="603674984"/>
                    </a:ext>
                  </a:extLst>
                </a:gridCol>
                <a:gridCol w="546001">
                  <a:extLst>
                    <a:ext uri="{9D8B030D-6E8A-4147-A177-3AD203B41FA5}">
                      <a16:colId xmlns:a16="http://schemas.microsoft.com/office/drawing/2014/main" val="2457652772"/>
                    </a:ext>
                  </a:extLst>
                </a:gridCol>
                <a:gridCol w="546001">
                  <a:extLst>
                    <a:ext uri="{9D8B030D-6E8A-4147-A177-3AD203B41FA5}">
                      <a16:colId xmlns:a16="http://schemas.microsoft.com/office/drawing/2014/main" val="4183961457"/>
                    </a:ext>
                  </a:extLst>
                </a:gridCol>
                <a:gridCol w="546001">
                  <a:extLst>
                    <a:ext uri="{9D8B030D-6E8A-4147-A177-3AD203B41FA5}">
                      <a16:colId xmlns:a16="http://schemas.microsoft.com/office/drawing/2014/main" val="3612046035"/>
                    </a:ext>
                  </a:extLst>
                </a:gridCol>
                <a:gridCol w="546001">
                  <a:extLst>
                    <a:ext uri="{9D8B030D-6E8A-4147-A177-3AD203B41FA5}">
                      <a16:colId xmlns:a16="http://schemas.microsoft.com/office/drawing/2014/main" val="530268308"/>
                    </a:ext>
                  </a:extLst>
                </a:gridCol>
                <a:gridCol w="546001">
                  <a:extLst>
                    <a:ext uri="{9D8B030D-6E8A-4147-A177-3AD203B41FA5}">
                      <a16:colId xmlns:a16="http://schemas.microsoft.com/office/drawing/2014/main" val="711706490"/>
                    </a:ext>
                  </a:extLst>
                </a:gridCol>
                <a:gridCol w="546001">
                  <a:extLst>
                    <a:ext uri="{9D8B030D-6E8A-4147-A177-3AD203B41FA5}">
                      <a16:colId xmlns:a16="http://schemas.microsoft.com/office/drawing/2014/main" val="3862886843"/>
                    </a:ext>
                  </a:extLst>
                </a:gridCol>
              </a:tblGrid>
              <a:tr h="281131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Year 0</a:t>
                      </a:r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Year 1</a:t>
                      </a: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Year 2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Year 3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Year 4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Year 5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Year 6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nl-NL" sz="12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Year 7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39598079"/>
                  </a:ext>
                </a:extLst>
              </a:tr>
              <a:tr h="287721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1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Sales</a:t>
                      </a:r>
                      <a:endParaRPr lang="en-GB" sz="1200" i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1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GB" sz="1200" i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1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GB" sz="1200" i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1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900</a:t>
                      </a:r>
                      <a:endParaRPr lang="en-GB" sz="1200" i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1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3,840</a:t>
                      </a:r>
                      <a:endParaRPr lang="en-GB" sz="1200" i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1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4,032</a:t>
                      </a:r>
                      <a:endParaRPr lang="en-GB" sz="1200" i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1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4,234</a:t>
                      </a:r>
                      <a:endParaRPr lang="en-GB" sz="1200" i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1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4,445</a:t>
                      </a:r>
                      <a:endParaRPr lang="en-GB" sz="1200" i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1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4,668</a:t>
                      </a:r>
                      <a:endParaRPr lang="en-GB" sz="1200" i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5809232"/>
                  </a:ext>
                </a:extLst>
              </a:tr>
              <a:tr h="287721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0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Sales growth</a:t>
                      </a:r>
                      <a:endParaRPr lang="en-GB" sz="1200" b="0" i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i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i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i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327%</a:t>
                      </a:r>
                      <a:endParaRPr lang="en-GB" sz="1200" i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5%</a:t>
                      </a:r>
                      <a:endParaRPr lang="en-GB" sz="1200" i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5%</a:t>
                      </a:r>
                      <a:endParaRPr lang="en-GB" sz="1200" i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5%</a:t>
                      </a:r>
                      <a:endParaRPr lang="en-GB" sz="1200" i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5%</a:t>
                      </a:r>
                      <a:endParaRPr lang="en-GB" sz="1200" i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5346624"/>
                  </a:ext>
                </a:extLst>
              </a:tr>
              <a:tr h="287721">
                <a:tc>
                  <a:txBody>
                    <a:bodyPr/>
                    <a:lstStyle/>
                    <a:p>
                      <a:pPr marL="0" marR="0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200" b="0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Costs</a:t>
                      </a:r>
                      <a:endParaRPr lang="en-GB" sz="1200" b="0" i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20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-200</a:t>
                      </a:r>
                      <a:endParaRPr lang="en-GB" sz="1200" i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20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-200</a:t>
                      </a:r>
                      <a:endParaRPr lang="en-GB" sz="1200" i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200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-1,100</a:t>
                      </a:r>
                      <a:endParaRPr lang="en-GB" sz="1200" i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200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-2,995</a:t>
                      </a:r>
                      <a:endParaRPr lang="en-GB" sz="1200" i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200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-3,145</a:t>
                      </a:r>
                      <a:endParaRPr lang="en-GB" sz="1200" i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200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-3,302</a:t>
                      </a:r>
                      <a:endParaRPr lang="en-GB" sz="1200" i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20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-3,467</a:t>
                      </a:r>
                      <a:endParaRPr lang="en-GB" sz="1200" i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20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-3,641</a:t>
                      </a:r>
                      <a:endParaRPr lang="en-GB" sz="1200" i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2432791"/>
                  </a:ext>
                </a:extLst>
              </a:tr>
              <a:tr h="287721">
                <a:tc>
                  <a:txBody>
                    <a:bodyPr/>
                    <a:lstStyle/>
                    <a:p>
                      <a:pPr marL="0" marR="0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200" b="1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EBIT</a:t>
                      </a:r>
                      <a:endParaRPr lang="en-GB" sz="1200" i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200" b="1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-200</a:t>
                      </a:r>
                      <a:endParaRPr lang="en-GB" sz="1200" i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200" b="1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-200</a:t>
                      </a:r>
                      <a:endParaRPr lang="en-GB" sz="1200" i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200" b="1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-200</a:t>
                      </a:r>
                      <a:endParaRPr lang="en-GB" sz="1200" i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200" b="1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845</a:t>
                      </a:r>
                      <a:endParaRPr lang="en-GB" sz="1200" i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200" b="1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887</a:t>
                      </a:r>
                      <a:endParaRPr lang="en-GB" sz="1200" i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200" b="1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931</a:t>
                      </a:r>
                      <a:endParaRPr lang="en-GB" sz="1200" i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200" b="1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978</a:t>
                      </a:r>
                      <a:endParaRPr lang="en-GB" sz="1200" i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200" b="1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1,027</a:t>
                      </a:r>
                      <a:endParaRPr lang="en-GB" sz="1200" i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4403785"/>
                  </a:ext>
                </a:extLst>
              </a:tr>
              <a:tr h="287721">
                <a:tc>
                  <a:txBody>
                    <a:bodyPr/>
                    <a:lstStyle/>
                    <a:p>
                      <a:pPr marL="0" marR="0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2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EBIT margin</a:t>
                      </a:r>
                      <a:endParaRPr lang="en-GB" sz="1200" b="0" i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i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i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20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-22%</a:t>
                      </a:r>
                      <a:endParaRPr lang="en-GB" sz="1200" i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20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22%</a:t>
                      </a:r>
                      <a:endParaRPr lang="en-GB" sz="1200" i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200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22%</a:t>
                      </a:r>
                      <a:endParaRPr lang="en-GB" sz="1200" i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200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22%</a:t>
                      </a:r>
                      <a:endParaRPr lang="en-GB" sz="1200" i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200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22%</a:t>
                      </a:r>
                      <a:endParaRPr lang="en-GB" sz="1200" i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20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22%</a:t>
                      </a:r>
                      <a:endParaRPr lang="en-GB" sz="1200" i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1319766"/>
                  </a:ext>
                </a:extLst>
              </a:tr>
              <a:tr h="287721">
                <a:tc>
                  <a:txBody>
                    <a:bodyPr/>
                    <a:lstStyle/>
                    <a:p>
                      <a:pPr marL="0" marR="0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200" b="0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Corporate tax </a:t>
                      </a:r>
                      <a:endParaRPr lang="en-GB" sz="1200" b="0" i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20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50</a:t>
                      </a:r>
                      <a:endParaRPr lang="en-GB" sz="1200" i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20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50</a:t>
                      </a:r>
                      <a:endParaRPr lang="en-GB" sz="1200" i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20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50</a:t>
                      </a:r>
                      <a:endParaRPr lang="en-GB" sz="1200" i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20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-211</a:t>
                      </a:r>
                      <a:endParaRPr lang="en-GB" sz="1200" i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20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-222</a:t>
                      </a:r>
                      <a:endParaRPr lang="en-GB" sz="1200" i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200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-233</a:t>
                      </a:r>
                      <a:endParaRPr lang="en-GB" sz="1200" i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200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-244</a:t>
                      </a:r>
                      <a:endParaRPr lang="en-GB" sz="1200" i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200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-257</a:t>
                      </a:r>
                      <a:endParaRPr lang="en-GB" sz="1200" i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7075491"/>
                  </a:ext>
                </a:extLst>
              </a:tr>
              <a:tr h="287721">
                <a:tc>
                  <a:txBody>
                    <a:bodyPr/>
                    <a:lstStyle/>
                    <a:p>
                      <a:pPr marL="0" marR="0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200" b="1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Net income</a:t>
                      </a:r>
                      <a:endParaRPr lang="en-GB" sz="1200" i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200" b="1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-150</a:t>
                      </a:r>
                      <a:endParaRPr lang="en-GB" sz="1200" i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200" b="1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-150</a:t>
                      </a:r>
                      <a:endParaRPr lang="en-GB" sz="1200" i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200" b="1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-150</a:t>
                      </a:r>
                      <a:endParaRPr lang="en-GB" sz="1200" i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200" b="1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634</a:t>
                      </a:r>
                      <a:endParaRPr lang="en-GB" sz="1200" i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200" b="1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665</a:t>
                      </a:r>
                      <a:endParaRPr lang="en-GB" sz="1200" i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200" b="1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699</a:t>
                      </a:r>
                      <a:endParaRPr lang="en-GB" sz="1200" i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200" b="1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733</a:t>
                      </a:r>
                      <a:endParaRPr lang="en-GB" sz="1200" i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200" b="1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770</a:t>
                      </a:r>
                      <a:endParaRPr lang="en-GB" sz="1200" i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3562108"/>
                  </a:ext>
                </a:extLst>
              </a:tr>
            </a:tbl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CF19D9C7-79E3-E557-7ECF-88BA413885E4}"/>
              </a:ext>
            </a:extLst>
          </p:cNvPr>
          <p:cNvSpPr txBox="1"/>
          <p:nvPr/>
        </p:nvSpPr>
        <p:spPr>
          <a:xfrm>
            <a:off x="9304078" y="6361594"/>
            <a:ext cx="270619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Leads to NPV (FV) of </a:t>
            </a:r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1,063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B38F6A2-29B9-3781-F179-3202B307A1ED}"/>
              </a:ext>
            </a:extLst>
          </p:cNvPr>
          <p:cNvSpPr txBox="1"/>
          <p:nvPr/>
        </p:nvSpPr>
        <p:spPr>
          <a:xfrm>
            <a:off x="3502466" y="6330817"/>
            <a:ext cx="27751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Leads to NPV (FV) of </a:t>
            </a:r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-2,415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501F59-5345-77A7-ED46-BD82712CCAE8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530719" y="1504048"/>
            <a:ext cx="10871200" cy="207968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Example: bioplastics project for company with negative value creation for E</a:t>
            </a:r>
          </a:p>
          <a:p>
            <a:pPr lvl="1">
              <a:lnSpc>
                <a:spcPct val="150000"/>
              </a:lnSpc>
            </a:pPr>
            <a:r>
              <a:rPr lang="en-GB" sz="1800" dirty="0">
                <a:latin typeface="Arial" charset="0"/>
                <a:ea typeface="Arial" charset="0"/>
                <a:cs typeface="Arial" charset="0"/>
              </a:rPr>
              <a:t>Bioplastics project produces positive E flows, but looks unattractive from (static) FV perspective</a:t>
            </a:r>
          </a:p>
          <a:p>
            <a:pPr lvl="1">
              <a:lnSpc>
                <a:spcPct val="150000"/>
              </a:lnSpc>
            </a:pPr>
            <a:r>
              <a:rPr lang="en-GB" sz="1800" dirty="0">
                <a:latin typeface="Arial" charset="0"/>
                <a:ea typeface="Arial" charset="0"/>
                <a:cs typeface="Arial" charset="0"/>
              </a:rPr>
              <a:t>A (dynamic) internalisation perspective shows how EV can spill over into FV once shadow prices change (partly or fully) into real prices</a:t>
            </a:r>
          </a:p>
        </p:txBody>
      </p:sp>
    </p:spTree>
    <p:extLst>
      <p:ext uri="{BB962C8B-B14F-4D97-AF65-F5344CB8AC3E}">
        <p14:creationId xmlns:p14="http://schemas.microsoft.com/office/powerpoint/2010/main" val="324071427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Arial" charset="0"/>
                <a:ea typeface="Arial" charset="0"/>
                <a:cs typeface="Arial" charset="0"/>
              </a:rPr>
              <a:t>Internalisation</a:t>
            </a:r>
            <a:endParaRPr lang="nl-NL" sz="3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460DF1-6357-430F-98B5-137A4FF6C7DD}" type="slidenum">
              <a:rPr lang="nl-NL" smtClean="0"/>
              <a:t>29</a:t>
            </a:fld>
            <a:endParaRPr lang="nl-NL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4">
                <a:extLst>
                  <a:ext uri="{FF2B5EF4-FFF2-40B4-BE49-F238E27FC236}">
                    <a16:creationId xmlns:a16="http://schemas.microsoft.com/office/drawing/2014/main" id="{5A997F22-0586-8932-1AC0-571969A791A5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832652" y="2086538"/>
              <a:ext cx="7783628" cy="2575350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2392250">
                      <a:extLst>
                        <a:ext uri="{9D8B030D-6E8A-4147-A177-3AD203B41FA5}">
                          <a16:colId xmlns:a16="http://schemas.microsoft.com/office/drawing/2014/main" val="2735904798"/>
                        </a:ext>
                      </a:extLst>
                    </a:gridCol>
                    <a:gridCol w="1797126">
                      <a:extLst>
                        <a:ext uri="{9D8B030D-6E8A-4147-A177-3AD203B41FA5}">
                          <a16:colId xmlns:a16="http://schemas.microsoft.com/office/drawing/2014/main" val="190514030"/>
                        </a:ext>
                      </a:extLst>
                    </a:gridCol>
                    <a:gridCol w="1797126">
                      <a:extLst>
                        <a:ext uri="{9D8B030D-6E8A-4147-A177-3AD203B41FA5}">
                          <a16:colId xmlns:a16="http://schemas.microsoft.com/office/drawing/2014/main" val="603674984"/>
                        </a:ext>
                      </a:extLst>
                    </a:gridCol>
                    <a:gridCol w="1797126">
                      <a:extLst>
                        <a:ext uri="{9D8B030D-6E8A-4147-A177-3AD203B41FA5}">
                          <a16:colId xmlns:a16="http://schemas.microsoft.com/office/drawing/2014/main" val="2457652772"/>
                        </a:ext>
                      </a:extLst>
                    </a:gridCol>
                  </a:tblGrid>
                  <a:tr h="295669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200"/>
                            </a:spcBef>
                            <a:spcAft>
                              <a:spcPts val="200"/>
                            </a:spcAft>
                          </a:pPr>
                          <a:r>
                            <a:rPr lang="en-GB" sz="1200" b="1" dirty="0">
                              <a:solidFill>
                                <a:srgbClr val="FFFFFF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FV</a:t>
                          </a:r>
                          <a:endParaRPr lang="en-GB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00"/>
                            </a:spcBef>
                            <a:spcAft>
                              <a:spcPts val="200"/>
                            </a:spcAft>
                          </a:pPr>
                          <a:r>
                            <a:rPr lang="en-GB" sz="1200" b="1">
                              <a:solidFill>
                                <a:srgbClr val="FFFFFF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Company value excluding the project</a:t>
                          </a:r>
                          <a:endParaRPr lang="en-GB" sz="12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00"/>
                            </a:spcBef>
                            <a:spcAft>
                              <a:spcPts val="200"/>
                            </a:spcAft>
                          </a:pPr>
                          <a:r>
                            <a:rPr lang="en-GB" sz="1200" b="1">
                              <a:solidFill>
                                <a:srgbClr val="FFFFFF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Project value</a:t>
                          </a:r>
                          <a:endParaRPr lang="en-GB" sz="12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00"/>
                            </a:spcBef>
                            <a:spcAft>
                              <a:spcPts val="200"/>
                            </a:spcAft>
                          </a:pPr>
                          <a:r>
                            <a:rPr lang="en-GB" sz="1200" b="1">
                              <a:solidFill>
                                <a:srgbClr val="FFFFFF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Company value including the project</a:t>
                          </a:r>
                          <a:endParaRPr lang="en-GB" sz="12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3839598079"/>
                      </a:ext>
                    </a:extLst>
                  </a:tr>
                  <a:tr h="246345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200"/>
                            </a:spcBef>
                            <a:spcAft>
                              <a:spcPts val="200"/>
                            </a:spcAft>
                          </a:pPr>
                          <a:r>
                            <a:rPr lang="en-GB" sz="1200" b="0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Without internalisation</a:t>
                          </a:r>
                          <a:endParaRPr lang="en-GB" sz="1200" b="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E7F1FA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00"/>
                            </a:spcBef>
                            <a:spcAft>
                              <a:spcPts val="200"/>
                            </a:spcAft>
                          </a:pPr>
                          <a:r>
                            <a:rPr lang="en-GB" sz="120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15.4</a:t>
                          </a:r>
                          <a:endParaRPr lang="en-GB" sz="12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E7F1FA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00"/>
                            </a:spcBef>
                            <a:spcAft>
                              <a:spcPts val="200"/>
                            </a:spcAft>
                          </a:pPr>
                          <a:r>
                            <a:rPr lang="en-GB" sz="120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-2.4</a:t>
                          </a:r>
                          <a:endParaRPr lang="en-GB" sz="12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E7F1FA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00"/>
                            </a:spcBef>
                            <a:spcAft>
                              <a:spcPts val="200"/>
                            </a:spcAft>
                          </a:pPr>
                          <a:r>
                            <a:rPr lang="en-GB" sz="1200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13.0</a:t>
                          </a:r>
                          <a:endParaRPr lang="en-GB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E7F1FA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315809232"/>
                      </a:ext>
                    </a:extLst>
                  </a:tr>
                  <a:tr h="246345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200"/>
                            </a:spcBef>
                            <a:spcAft>
                              <a:spcPts val="200"/>
                            </a:spcAft>
                          </a:pPr>
                          <a:r>
                            <a:rPr lang="en-GB" sz="1200" b="0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With internalisation</a:t>
                          </a:r>
                          <a:endParaRPr lang="en-GB" sz="1200" b="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E7F1FA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00"/>
                            </a:spcBef>
                            <a:spcAft>
                              <a:spcPts val="200"/>
                            </a:spcAft>
                          </a:pPr>
                          <a:r>
                            <a:rPr lang="en-GB" sz="120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13.1</a:t>
                          </a:r>
                          <a:endParaRPr lang="en-GB" sz="12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E7F1FA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00"/>
                            </a:spcBef>
                            <a:spcAft>
                              <a:spcPts val="200"/>
                            </a:spcAft>
                          </a:pPr>
                          <a:r>
                            <a:rPr lang="en-GB" sz="120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1.1</a:t>
                          </a:r>
                          <a:endParaRPr lang="en-GB" sz="12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E7F1FA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00"/>
                            </a:spcBef>
                            <a:spcAft>
                              <a:spcPts val="200"/>
                            </a:spcAft>
                          </a:pPr>
                          <a:r>
                            <a:rPr lang="en-GB" sz="120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14.2</a:t>
                          </a:r>
                          <a:endParaRPr lang="en-GB" sz="12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E7F1FA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35346624"/>
                      </a:ext>
                    </a:extLst>
                  </a:tr>
                  <a:tr h="246345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200"/>
                            </a:spcBef>
                            <a:spcAft>
                              <a:spcPts val="200"/>
                            </a:spcAft>
                          </a:pPr>
                          <a:r>
                            <a:rPr lang="en-GB" sz="1200" b="1" dirty="0">
                              <a:solidFill>
                                <a:srgbClr val="FFFFFF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EV</a:t>
                          </a:r>
                          <a:endParaRPr lang="en-GB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00"/>
                            </a:spcBef>
                            <a:spcAft>
                              <a:spcPts val="200"/>
                            </a:spcAft>
                          </a:pPr>
                          <a:r>
                            <a:rPr lang="en-GB" sz="1200" b="1" dirty="0">
                              <a:solidFill>
                                <a:srgbClr val="FFFFFF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Company value excluding the project</a:t>
                          </a:r>
                          <a:endParaRPr lang="en-GB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00"/>
                            </a:spcBef>
                            <a:spcAft>
                              <a:spcPts val="200"/>
                            </a:spcAft>
                          </a:pPr>
                          <a:r>
                            <a:rPr lang="en-GB" sz="1200" b="1" dirty="0">
                              <a:solidFill>
                                <a:srgbClr val="FFFFFF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Project value</a:t>
                          </a:r>
                          <a:endParaRPr lang="en-GB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00"/>
                            </a:spcBef>
                            <a:spcAft>
                              <a:spcPts val="200"/>
                            </a:spcAft>
                          </a:pPr>
                          <a:r>
                            <a:rPr lang="en-GB" sz="1200" b="1" dirty="0">
                              <a:solidFill>
                                <a:srgbClr val="FFFFFF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Company value including the project</a:t>
                          </a:r>
                          <a:endParaRPr lang="en-GB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332432791"/>
                      </a:ext>
                    </a:extLst>
                  </a:tr>
                  <a:tr h="246345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200"/>
                            </a:spcBef>
                            <a:spcAft>
                              <a:spcPts val="200"/>
                            </a:spcAft>
                          </a:pPr>
                          <a:r>
                            <a:rPr lang="en-GB" sz="1200" b="0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Without internalisation</a:t>
                          </a:r>
                          <a:endParaRPr lang="en-GB" sz="1200" b="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E7F1FA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00"/>
                            </a:spcBef>
                            <a:spcAft>
                              <a:spcPts val="200"/>
                            </a:spcAft>
                          </a:pPr>
                          <a:r>
                            <a:rPr lang="en-GB" sz="1200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-13.3</a:t>
                          </a:r>
                          <a:endParaRPr lang="en-GB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E7F1FA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00"/>
                            </a:spcBef>
                            <a:spcAft>
                              <a:spcPts val="200"/>
                            </a:spcAft>
                          </a:pPr>
                          <a:r>
                            <a:rPr lang="en-GB" sz="1200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4.1</a:t>
                          </a:r>
                          <a:endParaRPr lang="en-GB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E7F1FA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00"/>
                            </a:spcBef>
                            <a:spcAft>
                              <a:spcPts val="200"/>
                            </a:spcAft>
                          </a:pPr>
                          <a:r>
                            <a:rPr lang="en-GB" sz="1200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-9.1</a:t>
                          </a:r>
                          <a:endParaRPr lang="en-GB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E7F1FA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324403785"/>
                      </a:ext>
                    </a:extLst>
                  </a:tr>
                  <a:tr h="246345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200"/>
                            </a:spcBef>
                            <a:spcAft>
                              <a:spcPts val="200"/>
                            </a:spcAft>
                          </a:pPr>
                          <a:r>
                            <a:rPr lang="en-GB" sz="1200" b="0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With internalisation</a:t>
                          </a:r>
                          <a:endParaRPr lang="en-GB" sz="1200" b="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E7F1FA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00"/>
                            </a:spcBef>
                            <a:spcAft>
                              <a:spcPts val="200"/>
                            </a:spcAft>
                          </a:pPr>
                          <a:r>
                            <a:rPr lang="en-GB" sz="1200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-10.7</a:t>
                          </a:r>
                          <a:endParaRPr lang="en-GB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E7F1FA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00"/>
                            </a:spcBef>
                            <a:spcAft>
                              <a:spcPts val="200"/>
                            </a:spcAft>
                          </a:pPr>
                          <a:r>
                            <a:rPr lang="en-GB" sz="1200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4.3</a:t>
                          </a:r>
                          <a:endParaRPr lang="en-GB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E7F1FA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00"/>
                            </a:spcBef>
                            <a:spcAft>
                              <a:spcPts val="200"/>
                            </a:spcAft>
                          </a:pPr>
                          <a:r>
                            <a:rPr lang="en-GB" sz="120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-6.4</a:t>
                          </a:r>
                          <a:endParaRPr lang="en-GB" sz="12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E7F1FA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111319766"/>
                      </a:ext>
                    </a:extLst>
                  </a:tr>
                  <a:tr h="246345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200"/>
                            </a:spcBef>
                            <a:spcAft>
                              <a:spcPts val="2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GB" sz="1200" b="1" i="1">
                                    <a:solidFill>
                                      <a:srgbClr val="FFFFFF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Calibri" panose="020F0502020204030204" pitchFamily="34" charset="0"/>
                                  </a:rPr>
                                  <m:t>𝑰𝑷𝑽</m:t>
                                </m:r>
                                <m:r>
                                  <a:rPr lang="en-GB" sz="1200" b="1" i="1">
                                    <a:solidFill>
                                      <a:srgbClr val="FFFFFF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Calibri" panose="020F0502020204030204" pitchFamily="34" charset="0"/>
                                  </a:rPr>
                                  <m:t>=</m:t>
                                </m:r>
                                <m:r>
                                  <a:rPr lang="en-GB" sz="1200" b="1" i="1">
                                    <a:solidFill>
                                      <a:srgbClr val="FFFFFF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Calibri" panose="020F0502020204030204" pitchFamily="34" charset="0"/>
                                  </a:rPr>
                                  <m:t>𝑭𝑽</m:t>
                                </m:r>
                                <m:r>
                                  <a:rPr lang="en-GB" sz="1200" b="1" i="1">
                                    <a:solidFill>
                                      <a:srgbClr val="FFFFFF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Calibri" panose="020F0502020204030204" pitchFamily="34" charset="0"/>
                                  </a:rPr>
                                  <m:t>+</m:t>
                                </m:r>
                                <m:r>
                                  <a:rPr lang="en-GB" sz="1200" b="1" i="1">
                                    <a:solidFill>
                                      <a:srgbClr val="FFFFFF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Calibri" panose="020F0502020204030204" pitchFamily="34" charset="0"/>
                                  </a:rPr>
                                  <m:t>𝑺𝑽</m:t>
                                </m:r>
                                <m:r>
                                  <a:rPr lang="en-GB" sz="1200" b="1" i="1">
                                    <a:solidFill>
                                      <a:srgbClr val="FFFFFF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Calibri" panose="020F0502020204030204" pitchFamily="34" charset="0"/>
                                  </a:rPr>
                                  <m:t>+</m:t>
                                </m:r>
                                <m:r>
                                  <a:rPr lang="en-GB" sz="1200" b="1" i="1">
                                    <a:solidFill>
                                      <a:srgbClr val="FFFFFF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Calibri" panose="020F0502020204030204" pitchFamily="34" charset="0"/>
                                  </a:rPr>
                                  <m:t>𝑬𝑽</m:t>
                                </m:r>
                              </m:oMath>
                            </m:oMathPara>
                          </a14:m>
                          <a:endParaRPr lang="en-GB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00"/>
                            </a:spcBef>
                            <a:spcAft>
                              <a:spcPts val="200"/>
                            </a:spcAft>
                          </a:pPr>
                          <a:r>
                            <a:rPr lang="en-GB" sz="1200" b="1" dirty="0">
                              <a:solidFill>
                                <a:srgbClr val="FFFFFF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Company value excluding the project</a:t>
                          </a:r>
                          <a:endParaRPr lang="en-GB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00"/>
                            </a:spcBef>
                            <a:spcAft>
                              <a:spcPts val="200"/>
                            </a:spcAft>
                          </a:pPr>
                          <a:r>
                            <a:rPr lang="en-GB" sz="1200" b="1" dirty="0">
                              <a:solidFill>
                                <a:srgbClr val="FFFFFF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Project value</a:t>
                          </a:r>
                          <a:endParaRPr lang="en-GB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00"/>
                            </a:spcBef>
                            <a:spcAft>
                              <a:spcPts val="200"/>
                            </a:spcAft>
                          </a:pPr>
                          <a:r>
                            <a:rPr lang="en-GB" sz="1200" b="1" dirty="0">
                              <a:solidFill>
                                <a:srgbClr val="FFFFFF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Company value including the project</a:t>
                          </a:r>
                          <a:endParaRPr lang="en-GB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757075491"/>
                      </a:ext>
                    </a:extLst>
                  </a:tr>
                  <a:tr h="246345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200"/>
                            </a:spcBef>
                            <a:spcAft>
                              <a:spcPts val="200"/>
                            </a:spcAft>
                          </a:pPr>
                          <a:r>
                            <a:rPr lang="en-GB" sz="1200" b="0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Without internalisation</a:t>
                          </a:r>
                          <a:endParaRPr lang="en-GB" sz="1200" b="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E7F1FA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00"/>
                            </a:spcBef>
                            <a:spcAft>
                              <a:spcPts val="200"/>
                            </a:spcAft>
                          </a:pPr>
                          <a:r>
                            <a:rPr lang="en-GB" sz="1200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2.1</a:t>
                          </a:r>
                          <a:endParaRPr lang="en-GB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E7F1FA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00"/>
                            </a:spcBef>
                            <a:spcAft>
                              <a:spcPts val="200"/>
                            </a:spcAft>
                          </a:pPr>
                          <a:r>
                            <a:rPr lang="en-GB" sz="1200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1.7</a:t>
                          </a:r>
                          <a:endParaRPr lang="en-GB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E7F1FA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00"/>
                            </a:spcBef>
                            <a:spcAft>
                              <a:spcPts val="200"/>
                            </a:spcAft>
                          </a:pPr>
                          <a:r>
                            <a:rPr lang="en-GB" sz="1200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3.9</a:t>
                          </a:r>
                          <a:endParaRPr lang="en-GB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E7F1FA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113562108"/>
                      </a:ext>
                    </a:extLst>
                  </a:tr>
                  <a:tr h="246345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200"/>
                            </a:spcBef>
                            <a:spcAft>
                              <a:spcPts val="200"/>
                            </a:spcAft>
                          </a:pPr>
                          <a:r>
                            <a:rPr lang="en-GB" sz="1200" b="0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With internalisation</a:t>
                          </a:r>
                          <a:endParaRPr lang="en-GB" sz="1200" b="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E7F1FA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00"/>
                            </a:spcBef>
                            <a:spcAft>
                              <a:spcPts val="200"/>
                            </a:spcAft>
                          </a:pPr>
                          <a:r>
                            <a:rPr lang="en-GB" sz="1200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2.4</a:t>
                          </a:r>
                          <a:endParaRPr lang="en-GB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E7F1FA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00"/>
                            </a:spcBef>
                            <a:spcAft>
                              <a:spcPts val="200"/>
                            </a:spcAft>
                          </a:pPr>
                          <a:r>
                            <a:rPr lang="en-GB" sz="1200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5.3</a:t>
                          </a:r>
                          <a:endParaRPr lang="en-GB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E7F1FA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00"/>
                            </a:spcBef>
                            <a:spcAft>
                              <a:spcPts val="200"/>
                            </a:spcAft>
                          </a:pPr>
                          <a:r>
                            <a:rPr lang="en-GB" sz="1200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7.8</a:t>
                          </a:r>
                          <a:endParaRPr lang="en-GB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E7F1FA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80092419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4">
                <a:extLst>
                  <a:ext uri="{FF2B5EF4-FFF2-40B4-BE49-F238E27FC236}">
                    <a16:creationId xmlns:a16="http://schemas.microsoft.com/office/drawing/2014/main" id="{5A997F22-0586-8932-1AC0-571969A791A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100734164"/>
                  </p:ext>
                </p:extLst>
              </p:nvPr>
            </p:nvGraphicFramePr>
            <p:xfrm>
              <a:off x="832652" y="2086538"/>
              <a:ext cx="7783628" cy="2575350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2392250">
                      <a:extLst>
                        <a:ext uri="{9D8B030D-6E8A-4147-A177-3AD203B41FA5}">
                          <a16:colId xmlns:a16="http://schemas.microsoft.com/office/drawing/2014/main" val="2735904798"/>
                        </a:ext>
                      </a:extLst>
                    </a:gridCol>
                    <a:gridCol w="1797126">
                      <a:extLst>
                        <a:ext uri="{9D8B030D-6E8A-4147-A177-3AD203B41FA5}">
                          <a16:colId xmlns:a16="http://schemas.microsoft.com/office/drawing/2014/main" val="190514030"/>
                        </a:ext>
                      </a:extLst>
                    </a:gridCol>
                    <a:gridCol w="1797126">
                      <a:extLst>
                        <a:ext uri="{9D8B030D-6E8A-4147-A177-3AD203B41FA5}">
                          <a16:colId xmlns:a16="http://schemas.microsoft.com/office/drawing/2014/main" val="603674984"/>
                        </a:ext>
                      </a:extLst>
                    </a:gridCol>
                    <a:gridCol w="1797126">
                      <a:extLst>
                        <a:ext uri="{9D8B030D-6E8A-4147-A177-3AD203B41FA5}">
                          <a16:colId xmlns:a16="http://schemas.microsoft.com/office/drawing/2014/main" val="2457652772"/>
                        </a:ext>
                      </a:extLst>
                    </a:gridCol>
                  </a:tblGrid>
                  <a:tr h="365760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200"/>
                            </a:spcBef>
                            <a:spcAft>
                              <a:spcPts val="200"/>
                            </a:spcAft>
                          </a:pPr>
                          <a:r>
                            <a:rPr lang="en-GB" sz="1200" b="1" dirty="0">
                              <a:solidFill>
                                <a:srgbClr val="FFFFFF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FV</a:t>
                          </a:r>
                          <a:endParaRPr lang="en-GB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00"/>
                            </a:spcBef>
                            <a:spcAft>
                              <a:spcPts val="200"/>
                            </a:spcAft>
                          </a:pPr>
                          <a:r>
                            <a:rPr lang="en-GB" sz="1200" b="1">
                              <a:solidFill>
                                <a:srgbClr val="FFFFFF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Company value excluding the project</a:t>
                          </a:r>
                          <a:endParaRPr lang="en-GB" sz="12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00"/>
                            </a:spcBef>
                            <a:spcAft>
                              <a:spcPts val="200"/>
                            </a:spcAft>
                          </a:pPr>
                          <a:r>
                            <a:rPr lang="en-GB" sz="1200" b="1">
                              <a:solidFill>
                                <a:srgbClr val="FFFFFF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Project value</a:t>
                          </a:r>
                          <a:endParaRPr lang="en-GB" sz="12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00"/>
                            </a:spcBef>
                            <a:spcAft>
                              <a:spcPts val="200"/>
                            </a:spcAft>
                          </a:pPr>
                          <a:r>
                            <a:rPr lang="en-GB" sz="1200" b="1">
                              <a:solidFill>
                                <a:srgbClr val="FFFFFF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Company value including the project</a:t>
                          </a:r>
                          <a:endParaRPr lang="en-GB" sz="12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3839598079"/>
                      </a:ext>
                    </a:extLst>
                  </a:tr>
                  <a:tr h="246345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200"/>
                            </a:spcBef>
                            <a:spcAft>
                              <a:spcPts val="200"/>
                            </a:spcAft>
                          </a:pPr>
                          <a:r>
                            <a:rPr lang="en-GB" sz="1200" b="0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Without internalisation</a:t>
                          </a:r>
                          <a:endParaRPr lang="en-GB" sz="1200" b="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E7F1FA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00"/>
                            </a:spcBef>
                            <a:spcAft>
                              <a:spcPts val="200"/>
                            </a:spcAft>
                          </a:pPr>
                          <a:r>
                            <a:rPr lang="en-GB" sz="120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15.4</a:t>
                          </a:r>
                          <a:endParaRPr lang="en-GB" sz="12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E7F1FA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00"/>
                            </a:spcBef>
                            <a:spcAft>
                              <a:spcPts val="200"/>
                            </a:spcAft>
                          </a:pPr>
                          <a:r>
                            <a:rPr lang="en-GB" sz="120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-2.4</a:t>
                          </a:r>
                          <a:endParaRPr lang="en-GB" sz="12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E7F1FA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00"/>
                            </a:spcBef>
                            <a:spcAft>
                              <a:spcPts val="200"/>
                            </a:spcAft>
                          </a:pPr>
                          <a:r>
                            <a:rPr lang="en-GB" sz="1200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13.0</a:t>
                          </a:r>
                          <a:endParaRPr lang="en-GB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E7F1FA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315809232"/>
                      </a:ext>
                    </a:extLst>
                  </a:tr>
                  <a:tr h="246345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200"/>
                            </a:spcBef>
                            <a:spcAft>
                              <a:spcPts val="200"/>
                            </a:spcAft>
                          </a:pPr>
                          <a:r>
                            <a:rPr lang="en-GB" sz="1200" b="0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With internalisation</a:t>
                          </a:r>
                          <a:endParaRPr lang="en-GB" sz="1200" b="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E7F1FA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00"/>
                            </a:spcBef>
                            <a:spcAft>
                              <a:spcPts val="200"/>
                            </a:spcAft>
                          </a:pPr>
                          <a:r>
                            <a:rPr lang="en-GB" sz="120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13.1</a:t>
                          </a:r>
                          <a:endParaRPr lang="en-GB" sz="12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E7F1FA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00"/>
                            </a:spcBef>
                            <a:spcAft>
                              <a:spcPts val="200"/>
                            </a:spcAft>
                          </a:pPr>
                          <a:r>
                            <a:rPr lang="en-GB" sz="120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1.1</a:t>
                          </a:r>
                          <a:endParaRPr lang="en-GB" sz="12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E7F1FA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00"/>
                            </a:spcBef>
                            <a:spcAft>
                              <a:spcPts val="200"/>
                            </a:spcAft>
                          </a:pPr>
                          <a:r>
                            <a:rPr lang="en-GB" sz="120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14.2</a:t>
                          </a:r>
                          <a:endParaRPr lang="en-GB" sz="12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E7F1FA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35346624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200"/>
                            </a:spcBef>
                            <a:spcAft>
                              <a:spcPts val="200"/>
                            </a:spcAft>
                          </a:pPr>
                          <a:r>
                            <a:rPr lang="en-GB" sz="1200" b="1" dirty="0">
                              <a:solidFill>
                                <a:srgbClr val="FFFFFF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EV</a:t>
                          </a:r>
                          <a:endParaRPr lang="en-GB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00"/>
                            </a:spcBef>
                            <a:spcAft>
                              <a:spcPts val="200"/>
                            </a:spcAft>
                          </a:pPr>
                          <a:r>
                            <a:rPr lang="en-GB" sz="1200" b="1" dirty="0">
                              <a:solidFill>
                                <a:srgbClr val="FFFFFF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Company value excluding the project</a:t>
                          </a:r>
                          <a:endParaRPr lang="en-GB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00"/>
                            </a:spcBef>
                            <a:spcAft>
                              <a:spcPts val="200"/>
                            </a:spcAft>
                          </a:pPr>
                          <a:r>
                            <a:rPr lang="en-GB" sz="1200" b="1" dirty="0">
                              <a:solidFill>
                                <a:srgbClr val="FFFFFF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Project value</a:t>
                          </a:r>
                          <a:endParaRPr lang="en-GB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00"/>
                            </a:spcBef>
                            <a:spcAft>
                              <a:spcPts val="200"/>
                            </a:spcAft>
                          </a:pPr>
                          <a:r>
                            <a:rPr lang="en-GB" sz="1200" b="1" dirty="0">
                              <a:solidFill>
                                <a:srgbClr val="FFFFFF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Company value including the project</a:t>
                          </a:r>
                          <a:endParaRPr lang="en-GB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332432791"/>
                      </a:ext>
                    </a:extLst>
                  </a:tr>
                  <a:tr h="246345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200"/>
                            </a:spcBef>
                            <a:spcAft>
                              <a:spcPts val="200"/>
                            </a:spcAft>
                          </a:pPr>
                          <a:r>
                            <a:rPr lang="en-GB" sz="1200" b="0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Without internalisation</a:t>
                          </a:r>
                          <a:endParaRPr lang="en-GB" sz="1200" b="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E7F1FA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00"/>
                            </a:spcBef>
                            <a:spcAft>
                              <a:spcPts val="200"/>
                            </a:spcAft>
                          </a:pPr>
                          <a:r>
                            <a:rPr lang="en-GB" sz="1200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-13.3</a:t>
                          </a:r>
                          <a:endParaRPr lang="en-GB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E7F1FA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00"/>
                            </a:spcBef>
                            <a:spcAft>
                              <a:spcPts val="200"/>
                            </a:spcAft>
                          </a:pPr>
                          <a:r>
                            <a:rPr lang="en-GB" sz="1200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4.1</a:t>
                          </a:r>
                          <a:endParaRPr lang="en-GB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E7F1FA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00"/>
                            </a:spcBef>
                            <a:spcAft>
                              <a:spcPts val="200"/>
                            </a:spcAft>
                          </a:pPr>
                          <a:r>
                            <a:rPr lang="en-GB" sz="1200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-9.1</a:t>
                          </a:r>
                          <a:endParaRPr lang="en-GB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E7F1FA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324403785"/>
                      </a:ext>
                    </a:extLst>
                  </a:tr>
                  <a:tr h="246345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200"/>
                            </a:spcBef>
                            <a:spcAft>
                              <a:spcPts val="200"/>
                            </a:spcAft>
                          </a:pPr>
                          <a:r>
                            <a:rPr lang="en-GB" sz="1200" b="0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With internalisation</a:t>
                          </a:r>
                          <a:endParaRPr lang="en-GB" sz="1200" b="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E7F1FA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00"/>
                            </a:spcBef>
                            <a:spcAft>
                              <a:spcPts val="200"/>
                            </a:spcAft>
                          </a:pPr>
                          <a:r>
                            <a:rPr lang="en-GB" sz="1200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-10.7</a:t>
                          </a:r>
                          <a:endParaRPr lang="en-GB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E7F1FA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00"/>
                            </a:spcBef>
                            <a:spcAft>
                              <a:spcPts val="200"/>
                            </a:spcAft>
                          </a:pPr>
                          <a:r>
                            <a:rPr lang="en-GB" sz="1200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4.3</a:t>
                          </a:r>
                          <a:endParaRPr lang="en-GB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E7F1FA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00"/>
                            </a:spcBef>
                            <a:spcAft>
                              <a:spcPts val="200"/>
                            </a:spcAft>
                          </a:pPr>
                          <a:r>
                            <a:rPr lang="en-GB" sz="120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-6.4</a:t>
                          </a:r>
                          <a:endParaRPr lang="en-GB" sz="12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E7F1FA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111319766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4450" marR="4445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t="-483333" r="-225445" b="-151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00"/>
                            </a:spcBef>
                            <a:spcAft>
                              <a:spcPts val="200"/>
                            </a:spcAft>
                          </a:pPr>
                          <a:r>
                            <a:rPr lang="en-GB" sz="1200" b="1" dirty="0">
                              <a:solidFill>
                                <a:srgbClr val="FFFFFF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Company value excluding the project</a:t>
                          </a:r>
                          <a:endParaRPr lang="en-GB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00"/>
                            </a:spcBef>
                            <a:spcAft>
                              <a:spcPts val="200"/>
                            </a:spcAft>
                          </a:pPr>
                          <a:r>
                            <a:rPr lang="en-GB" sz="1200" b="1" dirty="0">
                              <a:solidFill>
                                <a:srgbClr val="FFFFFF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Project value</a:t>
                          </a:r>
                          <a:endParaRPr lang="en-GB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00"/>
                            </a:spcBef>
                            <a:spcAft>
                              <a:spcPts val="200"/>
                            </a:spcAft>
                          </a:pPr>
                          <a:r>
                            <a:rPr lang="en-GB" sz="1200" b="1" dirty="0">
                              <a:solidFill>
                                <a:srgbClr val="FFFFFF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Company value including the project</a:t>
                          </a:r>
                          <a:endParaRPr lang="en-GB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757075491"/>
                      </a:ext>
                    </a:extLst>
                  </a:tr>
                  <a:tr h="246345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200"/>
                            </a:spcBef>
                            <a:spcAft>
                              <a:spcPts val="200"/>
                            </a:spcAft>
                          </a:pPr>
                          <a:r>
                            <a:rPr lang="en-GB" sz="1200" b="0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Without internalisation</a:t>
                          </a:r>
                          <a:endParaRPr lang="en-GB" sz="1200" b="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E7F1FA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00"/>
                            </a:spcBef>
                            <a:spcAft>
                              <a:spcPts val="200"/>
                            </a:spcAft>
                          </a:pPr>
                          <a:r>
                            <a:rPr lang="en-GB" sz="1200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2.1</a:t>
                          </a:r>
                          <a:endParaRPr lang="en-GB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E7F1FA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00"/>
                            </a:spcBef>
                            <a:spcAft>
                              <a:spcPts val="200"/>
                            </a:spcAft>
                          </a:pPr>
                          <a:r>
                            <a:rPr lang="en-GB" sz="1200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1.7</a:t>
                          </a:r>
                          <a:endParaRPr lang="en-GB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E7F1FA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00"/>
                            </a:spcBef>
                            <a:spcAft>
                              <a:spcPts val="200"/>
                            </a:spcAft>
                          </a:pPr>
                          <a:r>
                            <a:rPr lang="en-GB" sz="1200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3.9</a:t>
                          </a:r>
                          <a:endParaRPr lang="en-GB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E7F1FA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113562108"/>
                      </a:ext>
                    </a:extLst>
                  </a:tr>
                  <a:tr h="246345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200"/>
                            </a:spcBef>
                            <a:spcAft>
                              <a:spcPts val="200"/>
                            </a:spcAft>
                          </a:pPr>
                          <a:r>
                            <a:rPr lang="en-GB" sz="1200" b="0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With internalisation</a:t>
                          </a:r>
                          <a:endParaRPr lang="en-GB" sz="1200" b="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E7F1FA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00"/>
                            </a:spcBef>
                            <a:spcAft>
                              <a:spcPts val="200"/>
                            </a:spcAft>
                          </a:pPr>
                          <a:r>
                            <a:rPr lang="en-GB" sz="1200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2.4</a:t>
                          </a:r>
                          <a:endParaRPr lang="en-GB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E7F1FA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00"/>
                            </a:spcBef>
                            <a:spcAft>
                              <a:spcPts val="200"/>
                            </a:spcAft>
                          </a:pPr>
                          <a:r>
                            <a:rPr lang="en-GB" sz="1200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5.3</a:t>
                          </a:r>
                          <a:endParaRPr lang="en-GB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E7F1FA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00"/>
                            </a:spcBef>
                            <a:spcAft>
                              <a:spcPts val="200"/>
                            </a:spcAft>
                          </a:pPr>
                          <a:r>
                            <a:rPr lang="en-GB" sz="1200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7.8</a:t>
                          </a:r>
                          <a:endParaRPr lang="en-GB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E7F1FA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80092419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06373CDD-94A0-7689-4BE1-B36DBACFC0A6}"/>
              </a:ext>
            </a:extLst>
          </p:cNvPr>
          <p:cNvSpPr txBox="1"/>
          <p:nvPr/>
        </p:nvSpPr>
        <p:spPr>
          <a:xfrm>
            <a:off x="711200" y="1725581"/>
            <a:ext cx="67789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Value of the company with and without the project &amp; with and without internalisation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D74E8DF-235C-D88B-041C-B09A603934AD}"/>
              </a:ext>
            </a:extLst>
          </p:cNvPr>
          <p:cNvSpPr txBox="1"/>
          <p:nvPr/>
        </p:nvSpPr>
        <p:spPr>
          <a:xfrm>
            <a:off x="7824192" y="5498448"/>
            <a:ext cx="41044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At a 70% probability of internalisation, </a:t>
            </a:r>
            <a:b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FV with the project = FV without the project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7661FDD-9F5F-08A4-699B-23A050AE1180}"/>
              </a:ext>
            </a:extLst>
          </p:cNvPr>
          <p:cNvGraphicFramePr>
            <a:graphicFrameLocks noGrp="1"/>
          </p:cNvGraphicFramePr>
          <p:nvPr/>
        </p:nvGraphicFramePr>
        <p:xfrm>
          <a:off x="816864" y="4821758"/>
          <a:ext cx="6559493" cy="110479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16020">
                  <a:extLst>
                    <a:ext uri="{9D8B030D-6E8A-4147-A177-3AD203B41FA5}">
                      <a16:colId xmlns:a16="http://schemas.microsoft.com/office/drawing/2014/main" val="2326766662"/>
                    </a:ext>
                  </a:extLst>
                </a:gridCol>
                <a:gridCol w="1514491">
                  <a:extLst>
                    <a:ext uri="{9D8B030D-6E8A-4147-A177-3AD203B41FA5}">
                      <a16:colId xmlns:a16="http://schemas.microsoft.com/office/drawing/2014/main" val="874436620"/>
                    </a:ext>
                  </a:extLst>
                </a:gridCol>
                <a:gridCol w="1514491">
                  <a:extLst>
                    <a:ext uri="{9D8B030D-6E8A-4147-A177-3AD203B41FA5}">
                      <a16:colId xmlns:a16="http://schemas.microsoft.com/office/drawing/2014/main" val="3667378013"/>
                    </a:ext>
                  </a:extLst>
                </a:gridCol>
                <a:gridCol w="1514491">
                  <a:extLst>
                    <a:ext uri="{9D8B030D-6E8A-4147-A177-3AD203B41FA5}">
                      <a16:colId xmlns:a16="http://schemas.microsoft.com/office/drawing/2014/main" val="1370811311"/>
                    </a:ext>
                  </a:extLst>
                </a:gridCol>
              </a:tblGrid>
              <a:tr h="194111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FV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Probability of internalisation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Company value excluding the project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Company value including the project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30627671"/>
                  </a:ext>
                </a:extLst>
              </a:tr>
              <a:tr h="246345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Without internalisation</a:t>
                      </a:r>
                      <a:endParaRPr lang="en-GB" sz="1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30%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15.4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13.0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0369420"/>
                  </a:ext>
                </a:extLst>
              </a:tr>
              <a:tr h="246345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With internalisation</a:t>
                      </a:r>
                      <a:endParaRPr lang="en-GB" sz="1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70%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13.1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14.2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866265"/>
                  </a:ext>
                </a:extLst>
              </a:tr>
              <a:tr h="246345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Expected value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13.8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13.8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2397781"/>
                  </a:ext>
                </a:extLst>
              </a:tr>
            </a:tbl>
          </a:graphicData>
        </a:graphic>
      </p:graphicFrame>
      <p:sp>
        <p:nvSpPr>
          <p:cNvPr id="6" name="Arrow: Right 5">
            <a:extLst>
              <a:ext uri="{FF2B5EF4-FFF2-40B4-BE49-F238E27FC236}">
                <a16:creationId xmlns:a16="http://schemas.microsoft.com/office/drawing/2014/main" id="{3023F6D8-61AE-8F19-F8BC-ECF16099A0B8}"/>
              </a:ext>
            </a:extLst>
          </p:cNvPr>
          <p:cNvSpPr/>
          <p:nvPr/>
        </p:nvSpPr>
        <p:spPr>
          <a:xfrm flipH="1">
            <a:off x="7346850" y="5682824"/>
            <a:ext cx="331984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27A431-CCCB-7E50-A66F-E0D5AF2EAF89}"/>
              </a:ext>
            </a:extLst>
          </p:cNvPr>
          <p:cNvSpPr txBox="1"/>
          <p:nvPr/>
        </p:nvSpPr>
        <p:spPr>
          <a:xfrm>
            <a:off x="8760296" y="2375011"/>
            <a:ext cx="31683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For FV, the investment decision depends on the probability of internalisation</a:t>
            </a:r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88D5AB03-3554-D4B7-DC21-106A8071C7E4}"/>
              </a:ext>
            </a:extLst>
          </p:cNvPr>
          <p:cNvSpPr/>
          <p:nvPr/>
        </p:nvSpPr>
        <p:spPr>
          <a:xfrm flipH="1">
            <a:off x="8417170" y="2574486"/>
            <a:ext cx="291994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42927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Arial" charset="0"/>
                <a:ea typeface="Arial" charset="0"/>
                <a:cs typeface="Arial" charset="0"/>
              </a:rPr>
              <a:t>The BIG Picture</a:t>
            </a:r>
            <a:endParaRPr lang="nl-NL" sz="3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460DF1-6357-430F-98B5-137A4FF6C7DD}" type="slidenum">
              <a:rPr lang="nl-NL" smtClean="0"/>
              <a:t>3</a:t>
            </a:fld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816864" y="1516698"/>
            <a:ext cx="10391704" cy="492514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How to select investment projects in practice -&gt; capital budgeting</a:t>
            </a:r>
          </a:p>
          <a:p>
            <a:pPr>
              <a:lnSpc>
                <a:spcPct val="150000"/>
              </a:lnSpc>
            </a:pPr>
            <a:endParaRPr lang="en-GB" sz="500" dirty="0">
              <a:latin typeface="Arial" charset="0"/>
              <a:ea typeface="Arial" charset="0"/>
              <a:cs typeface="Arial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Capital budgeting</a:t>
            </a:r>
          </a:p>
          <a:p>
            <a:pPr>
              <a:lnSpc>
                <a:spcPct val="150000"/>
              </a:lnSpc>
            </a:pP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Calculate and compare the value of projects</a:t>
            </a:r>
          </a:p>
          <a:p>
            <a:pPr>
              <a:lnSpc>
                <a:spcPct val="150000"/>
              </a:lnSpc>
            </a:pP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Integrate SV and EV into project evaluation</a:t>
            </a:r>
          </a:p>
          <a:p>
            <a:pPr>
              <a:lnSpc>
                <a:spcPct val="150000"/>
              </a:lnSpc>
            </a:pP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Balance the financial, social and environmental dimensions of projects</a:t>
            </a:r>
          </a:p>
          <a:p>
            <a:pPr>
              <a:lnSpc>
                <a:spcPct val="150000"/>
              </a:lnSpc>
            </a:pP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Critically evaluate projects in terms of company valuation profile</a:t>
            </a:r>
            <a:endParaRPr lang="nl-NL" sz="240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279015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Arial" charset="0"/>
                <a:ea typeface="Arial" charset="0"/>
                <a:cs typeface="Arial" charset="0"/>
              </a:rPr>
              <a:t>Asymmetric and non-linear internalisation</a:t>
            </a:r>
            <a:endParaRPr lang="nl-NL" sz="3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460DF1-6357-430F-98B5-137A4FF6C7DD}" type="slidenum">
              <a:rPr lang="nl-NL" smtClean="0"/>
              <a:t>30</a:t>
            </a:fld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816864" y="1516698"/>
            <a:ext cx="10391704" cy="492514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GB" sz="2000" dirty="0">
                <a:latin typeface="Arial" charset="0"/>
                <a:ea typeface="Arial" charset="0"/>
                <a:cs typeface="Arial" charset="0"/>
              </a:rPr>
              <a:t>In practice, even the internalisation of small EVs can disrupt business models in such a way that they cause shifts in FV that are many times larger</a:t>
            </a:r>
          </a:p>
          <a:p>
            <a:pPr>
              <a:lnSpc>
                <a:spcPct val="150000"/>
              </a:lnSpc>
            </a:pPr>
            <a:endParaRPr lang="en-GB" sz="300" dirty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150000"/>
              </a:lnSpc>
            </a:pPr>
            <a:r>
              <a:rPr lang="en-GB" sz="2000" dirty="0">
                <a:latin typeface="Arial" charset="0"/>
                <a:ea typeface="Arial" charset="0"/>
                <a:cs typeface="Arial" charset="0"/>
              </a:rPr>
              <a:t>It is possible that internalisation of negative impacts boosts the FV of negative EV companies, because they have a strong competitive position</a:t>
            </a:r>
          </a:p>
          <a:p>
            <a:pPr>
              <a:lnSpc>
                <a:spcPct val="150000"/>
              </a:lnSpc>
            </a:pPr>
            <a:endParaRPr lang="en-GB" sz="300" dirty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150000"/>
              </a:lnSpc>
            </a:pPr>
            <a:r>
              <a:rPr lang="en-GB" sz="2000" dirty="0">
                <a:latin typeface="Arial" charset="0"/>
                <a:ea typeface="Arial" charset="0"/>
                <a:cs typeface="Arial" charset="0"/>
              </a:rPr>
              <a:t>Internalisation brings a dynamic aspect to the calculations: when impacts are internalised, even FV-focused companies are forced to move</a:t>
            </a:r>
          </a:p>
          <a:p>
            <a:pPr>
              <a:lnSpc>
                <a:spcPct val="150000"/>
              </a:lnSpc>
            </a:pPr>
            <a:endParaRPr lang="en-GB" sz="300" dirty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150000"/>
              </a:lnSpc>
            </a:pPr>
            <a:r>
              <a:rPr lang="en-GB" sz="2000" dirty="0">
                <a:latin typeface="Arial" charset="0"/>
                <a:ea typeface="Arial" charset="0"/>
                <a:cs typeface="Arial" charset="0"/>
              </a:rPr>
              <a:t>Laggards in the sector with more negative impacts will be hit harder if and when internalisation happens</a:t>
            </a:r>
          </a:p>
          <a:p>
            <a:pPr>
              <a:lnSpc>
                <a:spcPct val="150000"/>
              </a:lnSpc>
            </a:pPr>
            <a:endParaRPr lang="en-GB" sz="2000" dirty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150000"/>
              </a:lnSpc>
            </a:pPr>
            <a:endParaRPr lang="en-GB" sz="2400" b="1" dirty="0">
              <a:latin typeface="Arial" charset="0"/>
              <a:ea typeface="Arial" charset="0"/>
              <a:cs typeface="Arial" charset="0"/>
            </a:endParaRPr>
          </a:p>
          <a:p>
            <a:pPr lvl="1">
              <a:lnSpc>
                <a:spcPct val="150000"/>
              </a:lnSpc>
            </a:pPr>
            <a:endParaRPr lang="en-GB" sz="2100" dirty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150000"/>
              </a:lnSpc>
            </a:pPr>
            <a:endParaRPr lang="en-GB" sz="2100" dirty="0">
              <a:latin typeface="Arial" charset="0"/>
              <a:ea typeface="Arial" charset="0"/>
              <a:cs typeface="Arial" charset="0"/>
            </a:endParaRPr>
          </a:p>
          <a:p>
            <a:pPr lvl="1">
              <a:lnSpc>
                <a:spcPct val="150000"/>
              </a:lnSpc>
            </a:pPr>
            <a:endParaRPr lang="nl-NL" sz="210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384777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Arial" charset="0"/>
                <a:ea typeface="Arial" charset="0"/>
                <a:cs typeface="Arial" charset="0"/>
              </a:rPr>
              <a:t>Conclusions</a:t>
            </a:r>
            <a:endParaRPr lang="nl-NL" sz="3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460DF1-6357-430F-98B5-137A4FF6C7DD}" type="slidenum">
              <a:rPr lang="nl-NL" smtClean="0"/>
              <a:t>31</a:t>
            </a:fld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816864" y="1516698"/>
            <a:ext cx="10391704" cy="492514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GB" sz="2000" dirty="0">
                <a:latin typeface="Arial" charset="0"/>
                <a:ea typeface="Arial" charset="0"/>
                <a:cs typeface="Arial" charset="0"/>
              </a:rPr>
              <a:t>The capital budgeting process is the process used to make a list of investment projects to be done</a:t>
            </a:r>
          </a:p>
          <a:p>
            <a:pPr>
              <a:lnSpc>
                <a:spcPct val="150000"/>
              </a:lnSpc>
            </a:pPr>
            <a:r>
              <a:rPr lang="en-GB" sz="2100" dirty="0">
                <a:latin typeface="Arial" charset="0"/>
                <a:ea typeface="Arial" charset="0"/>
                <a:cs typeface="Arial" charset="0"/>
              </a:rPr>
              <a:t>People tend to extrapolate business as usual into the future, which is unrealistic in dealing with non-linear processes such as climate change or biodiversity loss</a:t>
            </a:r>
          </a:p>
          <a:p>
            <a:pPr>
              <a:lnSpc>
                <a:spcPct val="150000"/>
              </a:lnSpc>
            </a:pPr>
            <a:r>
              <a:rPr lang="en-GB" sz="2100" dirty="0">
                <a:latin typeface="Arial" charset="0"/>
                <a:ea typeface="Arial" charset="0"/>
                <a:cs typeface="Arial" charset="0"/>
              </a:rPr>
              <a:t>FV, SV and EV can have shared, reinforcing or conflicting underlying value drivers</a:t>
            </a:r>
          </a:p>
          <a:p>
            <a:pPr>
              <a:lnSpc>
                <a:spcPct val="150000"/>
              </a:lnSpc>
            </a:pPr>
            <a:r>
              <a:rPr lang="en-GB" sz="2100" dirty="0">
                <a:latin typeface="Arial" charset="0"/>
                <a:ea typeface="Arial" charset="0"/>
                <a:cs typeface="Arial" charset="0"/>
              </a:rPr>
              <a:t>The IPV (integrated present value) rule leads to different investment decisions, resulting in the creation of integrated value</a:t>
            </a:r>
          </a:p>
          <a:p>
            <a:pPr>
              <a:lnSpc>
                <a:spcPct val="150000"/>
              </a:lnSpc>
            </a:pPr>
            <a:endParaRPr lang="en-GB" sz="2100" dirty="0">
              <a:latin typeface="Arial" charset="0"/>
              <a:ea typeface="Arial" charset="0"/>
              <a:cs typeface="Arial" charset="0"/>
            </a:endParaRPr>
          </a:p>
          <a:p>
            <a:pPr lvl="1">
              <a:lnSpc>
                <a:spcPct val="150000"/>
              </a:lnSpc>
            </a:pPr>
            <a:endParaRPr lang="nl-NL" sz="210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36757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Arial" charset="0"/>
                <a:ea typeface="Arial" charset="0"/>
                <a:cs typeface="Arial" charset="0"/>
              </a:rPr>
              <a:t>The capital budgeting process</a:t>
            </a:r>
            <a:endParaRPr lang="nl-NL" sz="3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460DF1-6357-430F-98B5-137A4FF6C7DD}" type="slidenum">
              <a:rPr lang="nl-NL" smtClean="0"/>
              <a:t>4</a:t>
            </a:fld>
            <a:endParaRPr lang="nl-NL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668C3BA5-40C6-0816-9659-D91C3335FB84}"/>
              </a:ext>
            </a:extLst>
          </p:cNvPr>
          <p:cNvGrpSpPr/>
          <p:nvPr/>
        </p:nvGrpSpPr>
        <p:grpSpPr>
          <a:xfrm>
            <a:off x="2443820" y="1770273"/>
            <a:ext cx="7304360" cy="4320991"/>
            <a:chOff x="2032000" y="719666"/>
            <a:chExt cx="8128000" cy="5446149"/>
          </a:xfrm>
        </p:grpSpPr>
        <p:graphicFrame>
          <p:nvGraphicFramePr>
            <p:cNvPr id="10" name="Diagram 9">
              <a:extLst>
                <a:ext uri="{FF2B5EF4-FFF2-40B4-BE49-F238E27FC236}">
                  <a16:creationId xmlns:a16="http://schemas.microsoft.com/office/drawing/2014/main" id="{7025FFDD-8C2D-2A7B-13A6-DA35AA0BA1C2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134551350"/>
                </p:ext>
              </p:extLst>
            </p:nvPr>
          </p:nvGraphicFramePr>
          <p:xfrm>
            <a:off x="2032000" y="719666"/>
            <a:ext cx="8128000" cy="5418667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11" name="Rechthoek 8">
              <a:extLst>
                <a:ext uri="{FF2B5EF4-FFF2-40B4-BE49-F238E27FC236}">
                  <a16:creationId xmlns:a16="http://schemas.microsoft.com/office/drawing/2014/main" id="{B6676875-6C8C-0F8D-1618-B576EF2E1C77}"/>
                </a:ext>
              </a:extLst>
            </p:cNvPr>
            <p:cNvSpPr/>
            <p:nvPr/>
          </p:nvSpPr>
          <p:spPr>
            <a:xfrm>
              <a:off x="4745684" y="4337015"/>
              <a:ext cx="2702333" cy="9144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600" b="1" dirty="0">
                  <a:latin typeface="Arial" panose="020B0604020202020204" pitchFamily="34" charset="0"/>
                  <a:cs typeface="Arial" panose="020B0604020202020204" pitchFamily="34" charset="0"/>
                </a:rPr>
                <a:t>5. Some investments are chosen</a:t>
              </a:r>
            </a:p>
          </p:txBody>
        </p:sp>
        <p:sp>
          <p:nvSpPr>
            <p:cNvPr id="12" name="Rechthoek 9">
              <a:extLst>
                <a:ext uri="{FF2B5EF4-FFF2-40B4-BE49-F238E27FC236}">
                  <a16:creationId xmlns:a16="http://schemas.microsoft.com/office/drawing/2014/main" id="{249D2417-8078-8706-E903-654FE295D874}"/>
                </a:ext>
              </a:extLst>
            </p:cNvPr>
            <p:cNvSpPr/>
            <p:nvPr/>
          </p:nvSpPr>
          <p:spPr>
            <a:xfrm>
              <a:off x="4745684" y="5251415"/>
              <a:ext cx="2702332" cy="9144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600" b="1" dirty="0">
                  <a:latin typeface="Arial" panose="020B0604020202020204" pitchFamily="34" charset="0"/>
                  <a:cs typeface="Arial" panose="020B0604020202020204" pitchFamily="34" charset="0"/>
                </a:rPr>
                <a:t>6. Execution, monitoring &amp; review</a:t>
              </a:r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6750D2B7-77EB-0CF5-F7C6-FAD1842705C5}"/>
              </a:ext>
            </a:extLst>
          </p:cNvPr>
          <p:cNvSpPr txBox="1"/>
          <p:nvPr/>
        </p:nvSpPr>
        <p:spPr>
          <a:xfrm>
            <a:off x="8653850" y="4440234"/>
            <a:ext cx="25619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Focus of this chapter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ight Brace 14">
            <a:extLst>
              <a:ext uri="{FF2B5EF4-FFF2-40B4-BE49-F238E27FC236}">
                <a16:creationId xmlns:a16="http://schemas.microsoft.com/office/drawing/2014/main" id="{BBC7A566-3585-6AAF-E254-08BECA00E0E6}"/>
              </a:ext>
            </a:extLst>
          </p:cNvPr>
          <p:cNvSpPr/>
          <p:nvPr/>
        </p:nvSpPr>
        <p:spPr>
          <a:xfrm>
            <a:off x="8040216" y="3919866"/>
            <a:ext cx="613634" cy="1445910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02665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Arial" charset="0"/>
                <a:ea typeface="Arial" charset="0"/>
                <a:cs typeface="Arial" charset="0"/>
              </a:rPr>
              <a:t>Calculating cash flows</a:t>
            </a:r>
            <a:endParaRPr lang="nl-NL" sz="3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460DF1-6357-430F-98B5-137A4FF6C7DD}" type="slidenum">
              <a:rPr lang="nl-NL" smtClean="0"/>
              <a:t>5</a:t>
            </a:fld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816864" y="1516698"/>
            <a:ext cx="10391704" cy="4925144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The discounted cash flow (DCF) model calculates a project/company’s Net Present Value (NPV):</a:t>
            </a:r>
          </a:p>
          <a:p>
            <a:pPr>
              <a:lnSpc>
                <a:spcPct val="150000"/>
              </a:lnSpc>
            </a:pPr>
            <a:endParaRPr lang="en-US" sz="2400" dirty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150000"/>
              </a:lnSpc>
            </a:pPr>
            <a:endParaRPr lang="en-US" sz="2400" dirty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150000"/>
              </a:lnSpc>
            </a:pPr>
            <a:endParaRPr lang="en-US" sz="2400" dirty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150000"/>
              </a:lnSpc>
            </a:pP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Cash flows are calculated using:</a:t>
            </a:r>
          </a:p>
          <a:p>
            <a:pPr lvl="1">
              <a:lnSpc>
                <a:spcPct val="150000"/>
              </a:lnSpc>
            </a:pPr>
            <a:r>
              <a:rPr lang="en-US" sz="2100" dirty="0">
                <a:latin typeface="Arial" charset="0"/>
                <a:ea typeface="Arial" charset="0"/>
                <a:cs typeface="Arial" charset="0"/>
              </a:rPr>
              <a:t>EBIT: earnings before interest and taxes</a:t>
            </a:r>
          </a:p>
          <a:p>
            <a:pPr lvl="1">
              <a:lnSpc>
                <a:spcPct val="150000"/>
              </a:lnSpc>
            </a:pPr>
            <a:r>
              <a:rPr lang="en-US" sz="2100" dirty="0">
                <a:latin typeface="Arial" charset="0"/>
                <a:ea typeface="Arial" charset="0"/>
                <a:cs typeface="Arial" charset="0"/>
              </a:rPr>
              <a:t>CAPEX: capital expenditures – i.e. company investments</a:t>
            </a:r>
          </a:p>
          <a:p>
            <a:pPr lvl="1">
              <a:lnSpc>
                <a:spcPct val="150000"/>
              </a:lnSpc>
            </a:pPr>
            <a:r>
              <a:rPr lang="en-US" sz="2100" dirty="0">
                <a:latin typeface="Arial" charset="0"/>
                <a:ea typeface="Arial" charset="0"/>
                <a:cs typeface="Arial" charset="0"/>
              </a:rPr>
              <a:t>NWC: net working capital – the difference between current assets and current liabilities</a:t>
            </a:r>
            <a:endParaRPr lang="en-GB" sz="2100" dirty="0">
              <a:latin typeface="Arial" charset="0"/>
              <a:ea typeface="Arial" charset="0"/>
              <a:cs typeface="Arial" charset="0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E55435F6-29C5-AFFE-6A7A-4091E5CD47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1035866"/>
              </p:ext>
            </p:extLst>
          </p:nvPr>
        </p:nvGraphicFramePr>
        <p:xfrm>
          <a:off x="2401041" y="2708920"/>
          <a:ext cx="7223349" cy="144015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92021">
                  <a:extLst>
                    <a:ext uri="{9D8B030D-6E8A-4147-A177-3AD203B41FA5}">
                      <a16:colId xmlns:a16="http://schemas.microsoft.com/office/drawing/2014/main" val="1497513622"/>
                    </a:ext>
                  </a:extLst>
                </a:gridCol>
                <a:gridCol w="703916">
                  <a:extLst>
                    <a:ext uri="{9D8B030D-6E8A-4147-A177-3AD203B41FA5}">
                      <a16:colId xmlns:a16="http://schemas.microsoft.com/office/drawing/2014/main" val="1332905056"/>
                    </a:ext>
                  </a:extLst>
                </a:gridCol>
                <a:gridCol w="703916">
                  <a:extLst>
                    <a:ext uri="{9D8B030D-6E8A-4147-A177-3AD203B41FA5}">
                      <a16:colId xmlns:a16="http://schemas.microsoft.com/office/drawing/2014/main" val="4045637048"/>
                    </a:ext>
                  </a:extLst>
                </a:gridCol>
                <a:gridCol w="703916">
                  <a:extLst>
                    <a:ext uri="{9D8B030D-6E8A-4147-A177-3AD203B41FA5}">
                      <a16:colId xmlns:a16="http://schemas.microsoft.com/office/drawing/2014/main" val="907830190"/>
                    </a:ext>
                  </a:extLst>
                </a:gridCol>
                <a:gridCol w="703916">
                  <a:extLst>
                    <a:ext uri="{9D8B030D-6E8A-4147-A177-3AD203B41FA5}">
                      <a16:colId xmlns:a16="http://schemas.microsoft.com/office/drawing/2014/main" val="858709190"/>
                    </a:ext>
                  </a:extLst>
                </a:gridCol>
                <a:gridCol w="703916">
                  <a:extLst>
                    <a:ext uri="{9D8B030D-6E8A-4147-A177-3AD203B41FA5}">
                      <a16:colId xmlns:a16="http://schemas.microsoft.com/office/drawing/2014/main" val="621244174"/>
                    </a:ext>
                  </a:extLst>
                </a:gridCol>
                <a:gridCol w="703916">
                  <a:extLst>
                    <a:ext uri="{9D8B030D-6E8A-4147-A177-3AD203B41FA5}">
                      <a16:colId xmlns:a16="http://schemas.microsoft.com/office/drawing/2014/main" val="1849989027"/>
                    </a:ext>
                  </a:extLst>
                </a:gridCol>
                <a:gridCol w="703916">
                  <a:extLst>
                    <a:ext uri="{9D8B030D-6E8A-4147-A177-3AD203B41FA5}">
                      <a16:colId xmlns:a16="http://schemas.microsoft.com/office/drawing/2014/main" val="3886321751"/>
                    </a:ext>
                  </a:extLst>
                </a:gridCol>
                <a:gridCol w="703916">
                  <a:extLst>
                    <a:ext uri="{9D8B030D-6E8A-4147-A177-3AD203B41FA5}">
                      <a16:colId xmlns:a16="http://schemas.microsoft.com/office/drawing/2014/main" val="765371636"/>
                    </a:ext>
                  </a:extLst>
                </a:gridCol>
              </a:tblGrid>
              <a:tr h="261343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Year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2023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2024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2025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2026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2027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2028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2029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60750725"/>
                  </a:ext>
                </a:extLst>
              </a:tr>
              <a:tr h="294704">
                <a:tc>
                  <a:txBody>
                    <a:bodyPr/>
                    <a:lstStyle/>
                    <a:p>
                      <a:pPr marL="0" marR="0">
                        <a:lnSpc>
                          <a:spcPts val="16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Cash flow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-100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2988093"/>
                  </a:ext>
                </a:extLst>
              </a:tr>
              <a:tr h="294704">
                <a:tc>
                  <a:txBody>
                    <a:bodyPr/>
                    <a:lstStyle/>
                    <a:p>
                      <a:pPr marL="0" marR="0">
                        <a:lnSpc>
                          <a:spcPts val="16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Discount factor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1.00</a:t>
                      </a:r>
                      <a:endParaRPr lang="en-GB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0.91</a:t>
                      </a:r>
                      <a:endParaRPr lang="en-GB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0.83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0.75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0.68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0.62</a:t>
                      </a:r>
                      <a:endParaRPr lang="en-GB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0.56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0.51</a:t>
                      </a:r>
                      <a:endParaRPr lang="en-GB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3826947"/>
                  </a:ext>
                </a:extLst>
              </a:tr>
              <a:tr h="294704">
                <a:tc>
                  <a:txBody>
                    <a:bodyPr/>
                    <a:lstStyle/>
                    <a:p>
                      <a:pPr marL="0" marR="0">
                        <a:lnSpc>
                          <a:spcPts val="16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PV(Cash flow)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-100.0</a:t>
                      </a:r>
                      <a:endParaRPr lang="en-GB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22.7</a:t>
                      </a:r>
                      <a:endParaRPr lang="en-GB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20.7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18.8</a:t>
                      </a:r>
                      <a:endParaRPr lang="en-GB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17.1</a:t>
                      </a:r>
                      <a:endParaRPr lang="en-GB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15.5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14.1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12.8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5193286"/>
                  </a:ext>
                </a:extLst>
              </a:tr>
              <a:tr h="294704">
                <a:tc>
                  <a:txBody>
                    <a:bodyPr/>
                    <a:lstStyle/>
                    <a:p>
                      <a:pPr marL="0" marR="0">
                        <a:lnSpc>
                          <a:spcPts val="16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NPV</a:t>
                      </a:r>
                      <a:endParaRPr lang="en-GB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21.7</a:t>
                      </a:r>
                      <a:endParaRPr lang="en-GB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67113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2762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Arial" charset="0"/>
                <a:ea typeface="Arial" charset="0"/>
                <a:cs typeface="Arial" charset="0"/>
              </a:rPr>
              <a:t>Calculating cash flows</a:t>
            </a:r>
            <a:endParaRPr lang="nl-NL" sz="3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460DF1-6357-430F-98B5-137A4FF6C7DD}" type="slidenum">
              <a:rPr lang="nl-NL" smtClean="0"/>
              <a:t>6</a:t>
            </a:fld>
            <a:endParaRPr lang="nl-NL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E55435F6-29C5-AFFE-6A7A-4091E5CD47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692181"/>
              </p:ext>
            </p:extLst>
          </p:nvPr>
        </p:nvGraphicFramePr>
        <p:xfrm>
          <a:off x="2315580" y="1772816"/>
          <a:ext cx="7560839" cy="350308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44415">
                  <a:extLst>
                    <a:ext uri="{9D8B030D-6E8A-4147-A177-3AD203B41FA5}">
                      <a16:colId xmlns:a16="http://schemas.microsoft.com/office/drawing/2014/main" val="1497513622"/>
                    </a:ext>
                  </a:extLst>
                </a:gridCol>
                <a:gridCol w="954106">
                  <a:extLst>
                    <a:ext uri="{9D8B030D-6E8A-4147-A177-3AD203B41FA5}">
                      <a16:colId xmlns:a16="http://schemas.microsoft.com/office/drawing/2014/main" val="1332905056"/>
                    </a:ext>
                  </a:extLst>
                </a:gridCol>
                <a:gridCol w="954106">
                  <a:extLst>
                    <a:ext uri="{9D8B030D-6E8A-4147-A177-3AD203B41FA5}">
                      <a16:colId xmlns:a16="http://schemas.microsoft.com/office/drawing/2014/main" val="4045637048"/>
                    </a:ext>
                  </a:extLst>
                </a:gridCol>
                <a:gridCol w="954106">
                  <a:extLst>
                    <a:ext uri="{9D8B030D-6E8A-4147-A177-3AD203B41FA5}">
                      <a16:colId xmlns:a16="http://schemas.microsoft.com/office/drawing/2014/main" val="907830190"/>
                    </a:ext>
                  </a:extLst>
                </a:gridCol>
                <a:gridCol w="954106">
                  <a:extLst>
                    <a:ext uri="{9D8B030D-6E8A-4147-A177-3AD203B41FA5}">
                      <a16:colId xmlns:a16="http://schemas.microsoft.com/office/drawing/2014/main" val="858709190"/>
                    </a:ext>
                  </a:extLst>
                </a:gridCol>
              </a:tblGrid>
              <a:tr h="261343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Year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60750725"/>
                  </a:ext>
                </a:extLst>
              </a:tr>
              <a:tr h="294704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Sales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320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633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1196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2988093"/>
                  </a:ext>
                </a:extLst>
              </a:tr>
              <a:tr h="294704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Costs (including depreciation)</a:t>
                      </a:r>
                      <a:endParaRPr lang="en-GB" sz="20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-472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-501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-512</a:t>
                      </a:r>
                      <a:endParaRPr lang="en-GB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-855</a:t>
                      </a:r>
                      <a:endParaRPr lang="en-GB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3826947"/>
                  </a:ext>
                </a:extLst>
              </a:tr>
              <a:tr h="294704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EBIT = sales - total costs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-472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-181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121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341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5193286"/>
                  </a:ext>
                </a:extLst>
              </a:tr>
              <a:tr h="294704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Interest paid</a:t>
                      </a:r>
                      <a:endParaRPr lang="en-GB" sz="20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-10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-12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-10</a:t>
                      </a:r>
                      <a:endParaRPr lang="en-GB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-8</a:t>
                      </a:r>
                      <a:endParaRPr lang="en-GB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6711343"/>
                  </a:ext>
                </a:extLst>
              </a:tr>
              <a:tr h="294704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x applicable corporate tax rate</a:t>
                      </a:r>
                      <a:endParaRPr lang="en-GB" sz="20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25%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25%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25%</a:t>
                      </a:r>
                      <a:endParaRPr lang="en-GB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25%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6112320"/>
                  </a:ext>
                </a:extLst>
              </a:tr>
              <a:tr h="294704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Corporate tax</a:t>
                      </a:r>
                      <a:endParaRPr lang="en-GB" sz="20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121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48</a:t>
                      </a:r>
                      <a:endParaRPr lang="en-GB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-28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-83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1098740"/>
                  </a:ext>
                </a:extLst>
              </a:tr>
              <a:tr h="294704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Net income = EBIT - interest - corporate tax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-362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-145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83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250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9680955"/>
                  </a:ext>
                </a:extLst>
              </a:tr>
              <a:tr h="294704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+ depreciation</a:t>
                      </a:r>
                      <a:endParaRPr lang="en-GB" sz="20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48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48</a:t>
                      </a:r>
                      <a:endParaRPr lang="en-GB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48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48</a:t>
                      </a:r>
                      <a:endParaRPr lang="en-GB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154734"/>
                  </a:ext>
                </a:extLst>
              </a:tr>
              <a:tr h="294704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 CAPEX</a:t>
                      </a:r>
                      <a:endParaRPr lang="en-GB" sz="20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-516</a:t>
                      </a:r>
                      <a:endParaRPr lang="en-GB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-37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-37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-37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1777502"/>
                  </a:ext>
                </a:extLst>
              </a:tr>
              <a:tr h="294704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 increase in NWC</a:t>
                      </a:r>
                      <a:endParaRPr lang="en-GB" sz="20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-12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-14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-24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-37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5337879"/>
                  </a:ext>
                </a:extLst>
              </a:tr>
              <a:tr h="294704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Project Cash Flows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-842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-148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70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224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7515215"/>
                  </a:ext>
                </a:extLst>
              </a:tr>
            </a:tbl>
          </a:graphicData>
        </a:graphic>
      </p:graphicFrame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EC2B4E-B3DA-C915-179C-AE7F2F5B1E28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207568" y="5795645"/>
            <a:ext cx="8496944" cy="715550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1800" dirty="0">
                <a:latin typeface="Arial" charset="0"/>
                <a:ea typeface="Arial" charset="0"/>
                <a:cs typeface="Arial" charset="0"/>
              </a:rPr>
              <a:t>Note that corporate tax is first positive (tax refund) and later negative (tax paid)</a:t>
            </a:r>
          </a:p>
        </p:txBody>
      </p:sp>
    </p:spTree>
    <p:extLst>
      <p:ext uri="{BB962C8B-B14F-4D97-AF65-F5344CB8AC3E}">
        <p14:creationId xmlns:p14="http://schemas.microsoft.com/office/powerpoint/2010/main" val="23764998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Arial" charset="0"/>
                <a:ea typeface="Arial" charset="0"/>
                <a:cs typeface="Arial" charset="0"/>
              </a:rPr>
              <a:t>Estimating future cash flows</a:t>
            </a:r>
            <a:endParaRPr lang="nl-NL" sz="3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460DF1-6357-430F-98B5-137A4FF6C7DD}" type="slidenum">
              <a:rPr lang="nl-NL" smtClean="0"/>
              <a:t>7</a:t>
            </a:fld>
            <a:endParaRPr lang="nl-NL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C1875686-2624-6912-83AC-2E9EDCBC55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0501108"/>
              </p:ext>
            </p:extLst>
          </p:nvPr>
        </p:nvGraphicFramePr>
        <p:xfrm>
          <a:off x="1512215" y="2806214"/>
          <a:ext cx="9001001" cy="3635628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2976385">
                  <a:extLst>
                    <a:ext uri="{9D8B030D-6E8A-4147-A177-3AD203B41FA5}">
                      <a16:colId xmlns:a16="http://schemas.microsoft.com/office/drawing/2014/main" val="3248285331"/>
                    </a:ext>
                  </a:extLst>
                </a:gridCol>
                <a:gridCol w="802457">
                  <a:extLst>
                    <a:ext uri="{9D8B030D-6E8A-4147-A177-3AD203B41FA5}">
                      <a16:colId xmlns:a16="http://schemas.microsoft.com/office/drawing/2014/main" val="3453494225"/>
                    </a:ext>
                  </a:extLst>
                </a:gridCol>
                <a:gridCol w="802457">
                  <a:extLst>
                    <a:ext uri="{9D8B030D-6E8A-4147-A177-3AD203B41FA5}">
                      <a16:colId xmlns:a16="http://schemas.microsoft.com/office/drawing/2014/main" val="4238915049"/>
                    </a:ext>
                  </a:extLst>
                </a:gridCol>
                <a:gridCol w="802457">
                  <a:extLst>
                    <a:ext uri="{9D8B030D-6E8A-4147-A177-3AD203B41FA5}">
                      <a16:colId xmlns:a16="http://schemas.microsoft.com/office/drawing/2014/main" val="4063267537"/>
                    </a:ext>
                  </a:extLst>
                </a:gridCol>
                <a:gridCol w="802457">
                  <a:extLst>
                    <a:ext uri="{9D8B030D-6E8A-4147-A177-3AD203B41FA5}">
                      <a16:colId xmlns:a16="http://schemas.microsoft.com/office/drawing/2014/main" val="3024756782"/>
                    </a:ext>
                  </a:extLst>
                </a:gridCol>
                <a:gridCol w="802457">
                  <a:extLst>
                    <a:ext uri="{9D8B030D-6E8A-4147-A177-3AD203B41FA5}">
                      <a16:colId xmlns:a16="http://schemas.microsoft.com/office/drawing/2014/main" val="1023418963"/>
                    </a:ext>
                  </a:extLst>
                </a:gridCol>
                <a:gridCol w="802457">
                  <a:extLst>
                    <a:ext uri="{9D8B030D-6E8A-4147-A177-3AD203B41FA5}">
                      <a16:colId xmlns:a16="http://schemas.microsoft.com/office/drawing/2014/main" val="2313518209"/>
                    </a:ext>
                  </a:extLst>
                </a:gridCol>
                <a:gridCol w="433341">
                  <a:extLst>
                    <a:ext uri="{9D8B030D-6E8A-4147-A177-3AD203B41FA5}">
                      <a16:colId xmlns:a16="http://schemas.microsoft.com/office/drawing/2014/main" val="3334650417"/>
                    </a:ext>
                  </a:extLst>
                </a:gridCol>
                <a:gridCol w="776533">
                  <a:extLst>
                    <a:ext uri="{9D8B030D-6E8A-4147-A177-3AD203B41FA5}">
                      <a16:colId xmlns:a16="http://schemas.microsoft.com/office/drawing/2014/main" val="199927202"/>
                    </a:ext>
                  </a:extLst>
                </a:gridCol>
              </a:tblGrid>
              <a:tr h="233562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Year 1</a:t>
                      </a:r>
                      <a:endParaRPr lang="en-GB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Year 2</a:t>
                      </a:r>
                      <a:endParaRPr lang="en-GB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Year 3</a:t>
                      </a:r>
                      <a:endParaRPr lang="en-GB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Year 4</a:t>
                      </a:r>
                      <a:endParaRPr lang="en-GB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Year 5</a:t>
                      </a:r>
                      <a:endParaRPr lang="en-GB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Year 6</a:t>
                      </a:r>
                      <a:endParaRPr lang="en-GB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..</a:t>
                      </a:r>
                      <a:endParaRPr lang="en-GB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Year 10</a:t>
                      </a:r>
                      <a:endParaRPr lang="en-GB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92972782"/>
                  </a:ext>
                </a:extLst>
              </a:tr>
              <a:tr h="233562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Volume (thousands of tonnes)</a:t>
                      </a:r>
                      <a:endParaRPr lang="en-GB" sz="24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lang="en-GB" sz="24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lang="en-GB" sz="24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  <a:endParaRPr lang="en-GB" sz="24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120</a:t>
                      </a:r>
                      <a:endParaRPr lang="en-GB" sz="24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130</a:t>
                      </a:r>
                      <a:endParaRPr lang="en-GB" sz="24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140</a:t>
                      </a:r>
                      <a:endParaRPr lang="en-GB" sz="24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24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140</a:t>
                      </a:r>
                      <a:endParaRPr lang="en-GB" sz="24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6947481"/>
                  </a:ext>
                </a:extLst>
              </a:tr>
              <a:tr h="233562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Price (USD/tonne)</a:t>
                      </a:r>
                      <a:endParaRPr lang="en-GB" sz="24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lang="en-GB" sz="24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lang="en-GB" sz="24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8,000</a:t>
                      </a:r>
                      <a:endParaRPr lang="en-GB" sz="24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8,000</a:t>
                      </a:r>
                      <a:endParaRPr lang="en-GB" sz="24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8,000</a:t>
                      </a:r>
                      <a:endParaRPr lang="en-GB" sz="24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8,000</a:t>
                      </a:r>
                      <a:endParaRPr lang="en-GB" sz="24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24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8,000</a:t>
                      </a:r>
                      <a:endParaRPr lang="en-GB" sz="24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9217483"/>
                  </a:ext>
                </a:extLst>
              </a:tr>
              <a:tr h="233562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Sales (USD million)</a:t>
                      </a:r>
                      <a:endParaRPr lang="en-GB" sz="2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GB" sz="24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GB" sz="2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400</a:t>
                      </a:r>
                      <a:endParaRPr lang="en-GB" sz="2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960</a:t>
                      </a:r>
                      <a:endParaRPr lang="en-GB" sz="2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1,040</a:t>
                      </a:r>
                      <a:endParaRPr lang="en-GB" sz="2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1,120</a:t>
                      </a:r>
                      <a:endParaRPr lang="en-GB" sz="2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2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1,120</a:t>
                      </a:r>
                      <a:endParaRPr lang="en-GB" sz="2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7655044"/>
                  </a:ext>
                </a:extLst>
              </a:tr>
              <a:tr h="233562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Costs per tonne</a:t>
                      </a:r>
                      <a:endParaRPr lang="en-GB" sz="24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lang="en-GB" sz="24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lang="en-GB" sz="24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-7,000</a:t>
                      </a:r>
                      <a:endParaRPr lang="en-GB" sz="24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-5,000</a:t>
                      </a:r>
                      <a:endParaRPr lang="en-GB" sz="24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-4,200</a:t>
                      </a:r>
                      <a:endParaRPr lang="en-GB" sz="24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-4,200</a:t>
                      </a:r>
                      <a:endParaRPr lang="en-GB" sz="24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24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-4,200</a:t>
                      </a:r>
                      <a:endParaRPr lang="en-GB" sz="24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8536605"/>
                  </a:ext>
                </a:extLst>
              </a:tr>
              <a:tr h="233562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Costs (USD million)</a:t>
                      </a:r>
                      <a:endParaRPr lang="en-GB" sz="24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-100</a:t>
                      </a:r>
                      <a:endParaRPr lang="en-GB" sz="24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-100</a:t>
                      </a:r>
                      <a:endParaRPr lang="en-GB" sz="24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-350</a:t>
                      </a:r>
                      <a:endParaRPr lang="en-GB" sz="24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-600</a:t>
                      </a:r>
                      <a:endParaRPr lang="en-GB" sz="24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-546</a:t>
                      </a:r>
                      <a:endParaRPr lang="en-GB" sz="24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-588</a:t>
                      </a:r>
                      <a:endParaRPr lang="en-GB" sz="24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24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-588</a:t>
                      </a:r>
                      <a:endParaRPr lang="en-GB" sz="24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322589"/>
                  </a:ext>
                </a:extLst>
              </a:tr>
              <a:tr h="233562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EBIT = sales - total costs</a:t>
                      </a:r>
                      <a:endParaRPr lang="en-GB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-100</a:t>
                      </a:r>
                      <a:endParaRPr lang="en-GB" sz="2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-100</a:t>
                      </a:r>
                      <a:endParaRPr lang="en-GB" sz="2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  <a:endParaRPr lang="en-GB" sz="2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360</a:t>
                      </a:r>
                      <a:endParaRPr lang="en-GB" sz="2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494</a:t>
                      </a:r>
                      <a:endParaRPr lang="en-GB" sz="2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532</a:t>
                      </a:r>
                      <a:endParaRPr lang="en-GB" sz="2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2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532</a:t>
                      </a:r>
                      <a:endParaRPr lang="en-GB" sz="2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5905261"/>
                  </a:ext>
                </a:extLst>
              </a:tr>
              <a:tr h="233562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EBIT margin</a:t>
                      </a:r>
                      <a:endParaRPr lang="en-GB" sz="24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lang="en-GB" sz="24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lang="en-GB" sz="24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13%</a:t>
                      </a:r>
                      <a:endParaRPr lang="en-GB" sz="24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38%</a:t>
                      </a:r>
                      <a:endParaRPr lang="en-GB" sz="24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48%</a:t>
                      </a:r>
                      <a:endParaRPr lang="en-GB" sz="24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48%</a:t>
                      </a:r>
                      <a:endParaRPr lang="en-GB" sz="24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24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48%</a:t>
                      </a:r>
                      <a:endParaRPr lang="en-GB" sz="24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7100579"/>
                  </a:ext>
                </a:extLst>
              </a:tr>
              <a:tr h="233562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 applicable corporate tax rate</a:t>
                      </a:r>
                      <a:endParaRPr lang="en-GB" sz="24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25%</a:t>
                      </a:r>
                      <a:endParaRPr lang="en-GB" sz="24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25%</a:t>
                      </a:r>
                      <a:endParaRPr lang="en-GB" sz="24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25%</a:t>
                      </a:r>
                      <a:endParaRPr lang="en-GB" sz="24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25%</a:t>
                      </a:r>
                      <a:endParaRPr lang="en-GB" sz="24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25%</a:t>
                      </a:r>
                      <a:endParaRPr lang="en-GB" sz="24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25%</a:t>
                      </a:r>
                      <a:endParaRPr lang="en-GB" sz="24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24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25%</a:t>
                      </a:r>
                      <a:endParaRPr lang="en-GB" sz="24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7954741"/>
                  </a:ext>
                </a:extLst>
              </a:tr>
              <a:tr h="233562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Corporate tax </a:t>
                      </a:r>
                      <a:endParaRPr lang="en-GB" sz="24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  <a:endParaRPr lang="en-GB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  <a:endParaRPr lang="en-GB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-13</a:t>
                      </a:r>
                      <a:endParaRPr lang="en-GB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-90</a:t>
                      </a:r>
                      <a:endParaRPr lang="en-GB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-124</a:t>
                      </a:r>
                      <a:endParaRPr lang="en-GB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-133</a:t>
                      </a:r>
                      <a:endParaRPr lang="en-GB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-133</a:t>
                      </a:r>
                      <a:endParaRPr lang="en-GB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0326676"/>
                  </a:ext>
                </a:extLst>
              </a:tr>
              <a:tr h="233562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Net income = EBIT - corporate tax</a:t>
                      </a:r>
                      <a:endParaRPr lang="en-GB" sz="2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-75</a:t>
                      </a:r>
                      <a:endParaRPr lang="en-GB" sz="24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-75</a:t>
                      </a:r>
                      <a:endParaRPr lang="en-GB" sz="2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</a:t>
                      </a:r>
                      <a:endParaRPr lang="en-GB" sz="24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270</a:t>
                      </a:r>
                      <a:endParaRPr lang="en-GB" sz="24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371</a:t>
                      </a:r>
                      <a:endParaRPr lang="en-GB" sz="24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399</a:t>
                      </a:r>
                      <a:endParaRPr lang="en-GB" sz="2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24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399</a:t>
                      </a:r>
                      <a:endParaRPr lang="en-GB" sz="2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1695031"/>
                  </a:ext>
                </a:extLst>
              </a:tr>
              <a:tr h="332526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depreciation</a:t>
                      </a:r>
                      <a:endParaRPr lang="en-GB" sz="24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en-GB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en-GB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en-GB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en-GB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en-GB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en-GB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en-GB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8841522"/>
                  </a:ext>
                </a:extLst>
              </a:tr>
              <a:tr h="233562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CAPEX</a:t>
                      </a:r>
                      <a:endParaRPr lang="en-GB" sz="24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-600</a:t>
                      </a:r>
                      <a:endParaRPr lang="en-GB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-700</a:t>
                      </a:r>
                      <a:endParaRPr lang="en-GB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-400</a:t>
                      </a:r>
                      <a:endParaRPr lang="en-GB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-60</a:t>
                      </a:r>
                      <a:endParaRPr lang="en-GB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-60</a:t>
                      </a:r>
                      <a:endParaRPr lang="en-GB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-60</a:t>
                      </a:r>
                      <a:endParaRPr lang="en-GB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-60</a:t>
                      </a:r>
                      <a:endParaRPr lang="en-GB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6285245"/>
                  </a:ext>
                </a:extLst>
              </a:tr>
              <a:tr h="233562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increase in NWC</a:t>
                      </a:r>
                      <a:endParaRPr lang="en-GB" sz="24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-20</a:t>
                      </a:r>
                      <a:endParaRPr lang="en-GB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-20</a:t>
                      </a:r>
                      <a:endParaRPr lang="en-GB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-20</a:t>
                      </a:r>
                      <a:endParaRPr lang="en-GB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-20</a:t>
                      </a:r>
                      <a:endParaRPr lang="en-GB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-20</a:t>
                      </a:r>
                      <a:endParaRPr lang="en-GB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-20</a:t>
                      </a:r>
                      <a:endParaRPr lang="en-GB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-20</a:t>
                      </a:r>
                      <a:endParaRPr lang="en-GB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3715227"/>
                  </a:ext>
                </a:extLst>
              </a:tr>
              <a:tr h="233562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Project Cash Flows</a:t>
                      </a:r>
                      <a:endParaRPr lang="en-GB" sz="2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-595</a:t>
                      </a:r>
                      <a:endParaRPr lang="en-GB" sz="2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-695</a:t>
                      </a:r>
                      <a:endParaRPr lang="en-GB" sz="2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-283</a:t>
                      </a:r>
                      <a:endParaRPr lang="en-GB" sz="2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290</a:t>
                      </a:r>
                      <a:endParaRPr lang="en-GB" sz="2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391</a:t>
                      </a:r>
                      <a:endParaRPr lang="en-GB" sz="2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419</a:t>
                      </a:r>
                      <a:endParaRPr lang="en-GB" sz="2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2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419</a:t>
                      </a:r>
                      <a:endParaRPr lang="en-GB" sz="2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7031600"/>
                  </a:ext>
                </a:extLst>
              </a:tr>
            </a:tbl>
          </a:graphicData>
        </a:graphic>
      </p:graphicFrame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808A6AB3-531B-675C-E2D6-6185C08E6D9B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816864" y="1516698"/>
            <a:ext cx="10391704" cy="492514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Determining future cash flows requires estimates on individual line-items and their underlying value drivers</a:t>
            </a:r>
            <a:endParaRPr lang="en-GB" sz="210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28679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Arial" charset="0"/>
                <a:ea typeface="Arial" charset="0"/>
                <a:cs typeface="Arial" charset="0"/>
              </a:rPr>
              <a:t>Terminal value</a:t>
            </a:r>
            <a:endParaRPr lang="nl-NL" sz="3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460DF1-6357-430F-98B5-137A4FF6C7DD}" type="slidenum">
              <a:rPr lang="nl-NL" smtClean="0"/>
              <a:t>8</a:t>
            </a:fld>
            <a:endParaRPr lang="nl-NL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378616" y="1670450"/>
                <a:ext cx="11309448" cy="4925144"/>
              </a:xfrm>
            </p:spPr>
            <p:txBody>
              <a:bodyPr>
                <a:norm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2000" dirty="0">
                    <a:latin typeface="Arial" charset="0"/>
                    <a:ea typeface="Arial" charset="0"/>
                    <a:cs typeface="Arial" charset="0"/>
                  </a:rPr>
                  <a:t>If cash flows are expected to run for more years (i.e. 30), then you can calculate the annuity from the last estimated year (in this case year 10) using a constant cost of capital:</a:t>
                </a:r>
              </a:p>
              <a:p>
                <a:pPr lvl="1">
                  <a:lnSpc>
                    <a:spcPct val="150000"/>
                  </a:lnSpc>
                </a:pPr>
                <a:r>
                  <a:rPr lang="en-US" sz="1800" dirty="0">
                    <a:latin typeface="Arial" charset="0"/>
                    <a:ea typeface="Arial" charset="0"/>
                    <a:cs typeface="Arial" charset="0"/>
                  </a:rPr>
                  <a:t>Assume constant cash flows of 419 for 20 years (from year 11 to 30) with a cost of capital of 11%</a:t>
                </a:r>
              </a:p>
              <a:p>
                <a:pPr lvl="1"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GB" sz="180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𝑃𝑉</m:t>
                    </m:r>
                    <m:r>
                      <a:rPr lang="en-GB" sz="180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GB" sz="1800" i="1">
                            <a:effectLst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𝐶𝐹</m:t>
                        </m:r>
                      </m:num>
                      <m:den>
                        <m:r>
                          <a:rPr lang="en-GB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𝑟</m:t>
                        </m:r>
                      </m:den>
                    </m:f>
                    <m:r>
                      <a:rPr lang="en-GB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∙</m:t>
                    </m:r>
                    <m:d>
                      <m:dPr>
                        <m:ctrlPr>
                          <a:rPr lang="en-GB" sz="1800" i="1">
                            <a:effectLst/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1−</m:t>
                        </m:r>
                        <m:f>
                          <m:fPr>
                            <m:ctrlPr>
                              <a:rPr lang="en-GB" sz="1800" i="1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GB" sz="1800" i="1">
                                    <a:effectLst/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GB" sz="18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GB" sz="18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1+</m:t>
                                    </m:r>
                                    <m:r>
                                      <a:rPr lang="en-GB" sz="18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𝑟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en-GB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𝑁</m:t>
                                </m:r>
                              </m:sup>
                            </m:sSup>
                          </m:den>
                        </m:f>
                      </m:e>
                    </m:d>
                    <m:r>
                      <a:rPr lang="en-GB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GB" sz="1800" i="1">
                            <a:effectLst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419</m:t>
                        </m:r>
                      </m:num>
                      <m:den>
                        <m:r>
                          <a:rPr lang="en-GB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0.11</m:t>
                        </m:r>
                      </m:den>
                    </m:f>
                    <m:r>
                      <a:rPr lang="en-GB" sz="1800" i="1" smtClean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∙</m:t>
                    </m:r>
                    <m:d>
                      <m:dPr>
                        <m:ctrlPr>
                          <a:rPr lang="en-GB" sz="1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800" i="1">
                            <a:latin typeface="Cambria Math" panose="02040503050406030204" pitchFamily="18" charset="0"/>
                          </a:rPr>
                          <m:t>1−</m:t>
                        </m:r>
                        <m:f>
                          <m:fPr>
                            <m:ctrlPr>
                              <a:rPr lang="en-GB" sz="1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18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GB" sz="18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GB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GB" sz="1800" i="1">
                                        <a:latin typeface="Cambria Math" panose="02040503050406030204" pitchFamily="18" charset="0"/>
                                      </a:rPr>
                                      <m:t>1+0.11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en-GB" sz="1800" i="1">
                                    <a:latin typeface="Cambria Math" panose="02040503050406030204" pitchFamily="18" charset="0"/>
                                  </a:rPr>
                                  <m:t>20</m:t>
                                </m:r>
                              </m:sup>
                            </m:sSup>
                          </m:den>
                        </m:f>
                      </m:e>
                    </m:d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800" i="1">
                        <a:latin typeface="Cambria Math" panose="02040503050406030204" pitchFamily="18" charset="0"/>
                      </a:rPr>
                      <m:t>3,809.1∙</m:t>
                    </m:r>
                    <m:d>
                      <m:dPr>
                        <m:ctrlPr>
                          <a:rPr lang="en-GB" sz="1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800" i="1">
                            <a:latin typeface="Cambria Math" panose="02040503050406030204" pitchFamily="18" charset="0"/>
                          </a:rPr>
                          <m:t>1−0.124</m:t>
                        </m:r>
                      </m:e>
                    </m:d>
                    <m:r>
                      <a:rPr lang="en-GB" sz="1800" i="1">
                        <a:latin typeface="Cambria Math" panose="02040503050406030204" pitchFamily="18" charset="0"/>
                      </a:rPr>
                      <m:t>=3,336.8</m:t>
                    </m:r>
                  </m:oMath>
                </a14:m>
                <a:endParaRPr lang="en-GB" sz="1800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378616" y="1670450"/>
                <a:ext cx="11309448" cy="4925144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2A9A0EAF-5847-E893-514E-9947F66204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6838652"/>
              </p:ext>
            </p:extLst>
          </p:nvPr>
        </p:nvGraphicFramePr>
        <p:xfrm>
          <a:off x="1217417" y="4121427"/>
          <a:ext cx="9145020" cy="20162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39260">
                  <a:extLst>
                    <a:ext uri="{9D8B030D-6E8A-4147-A177-3AD203B41FA5}">
                      <a16:colId xmlns:a16="http://schemas.microsoft.com/office/drawing/2014/main" val="1024024359"/>
                    </a:ext>
                  </a:extLst>
                </a:gridCol>
                <a:gridCol w="760576">
                  <a:extLst>
                    <a:ext uri="{9D8B030D-6E8A-4147-A177-3AD203B41FA5}">
                      <a16:colId xmlns:a16="http://schemas.microsoft.com/office/drawing/2014/main" val="2989940611"/>
                    </a:ext>
                  </a:extLst>
                </a:gridCol>
                <a:gridCol w="760576">
                  <a:extLst>
                    <a:ext uri="{9D8B030D-6E8A-4147-A177-3AD203B41FA5}">
                      <a16:colId xmlns:a16="http://schemas.microsoft.com/office/drawing/2014/main" val="3520139196"/>
                    </a:ext>
                  </a:extLst>
                </a:gridCol>
                <a:gridCol w="760576">
                  <a:extLst>
                    <a:ext uri="{9D8B030D-6E8A-4147-A177-3AD203B41FA5}">
                      <a16:colId xmlns:a16="http://schemas.microsoft.com/office/drawing/2014/main" val="1228701563"/>
                    </a:ext>
                  </a:extLst>
                </a:gridCol>
                <a:gridCol w="760576">
                  <a:extLst>
                    <a:ext uri="{9D8B030D-6E8A-4147-A177-3AD203B41FA5}">
                      <a16:colId xmlns:a16="http://schemas.microsoft.com/office/drawing/2014/main" val="1428625010"/>
                    </a:ext>
                  </a:extLst>
                </a:gridCol>
                <a:gridCol w="760576">
                  <a:extLst>
                    <a:ext uri="{9D8B030D-6E8A-4147-A177-3AD203B41FA5}">
                      <a16:colId xmlns:a16="http://schemas.microsoft.com/office/drawing/2014/main" val="271686972"/>
                    </a:ext>
                  </a:extLst>
                </a:gridCol>
                <a:gridCol w="760576">
                  <a:extLst>
                    <a:ext uri="{9D8B030D-6E8A-4147-A177-3AD203B41FA5}">
                      <a16:colId xmlns:a16="http://schemas.microsoft.com/office/drawing/2014/main" val="3441656530"/>
                    </a:ext>
                  </a:extLst>
                </a:gridCol>
                <a:gridCol w="760576">
                  <a:extLst>
                    <a:ext uri="{9D8B030D-6E8A-4147-A177-3AD203B41FA5}">
                      <a16:colId xmlns:a16="http://schemas.microsoft.com/office/drawing/2014/main" val="3290041503"/>
                    </a:ext>
                  </a:extLst>
                </a:gridCol>
                <a:gridCol w="760576">
                  <a:extLst>
                    <a:ext uri="{9D8B030D-6E8A-4147-A177-3AD203B41FA5}">
                      <a16:colId xmlns:a16="http://schemas.microsoft.com/office/drawing/2014/main" val="4274775554"/>
                    </a:ext>
                  </a:extLst>
                </a:gridCol>
                <a:gridCol w="760576">
                  <a:extLst>
                    <a:ext uri="{9D8B030D-6E8A-4147-A177-3AD203B41FA5}">
                      <a16:colId xmlns:a16="http://schemas.microsoft.com/office/drawing/2014/main" val="3007045448"/>
                    </a:ext>
                  </a:extLst>
                </a:gridCol>
                <a:gridCol w="760576">
                  <a:extLst>
                    <a:ext uri="{9D8B030D-6E8A-4147-A177-3AD203B41FA5}">
                      <a16:colId xmlns:a16="http://schemas.microsoft.com/office/drawing/2014/main" val="2312086189"/>
                    </a:ext>
                  </a:extLst>
                </a:gridCol>
              </a:tblGrid>
              <a:tr h="282019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Year 1</a:t>
                      </a:r>
                      <a:endParaRPr lang="en-GB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Year 2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Year 3</a:t>
                      </a:r>
                      <a:endParaRPr lang="en-GB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Year 4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Year 5</a:t>
                      </a:r>
                      <a:endParaRPr lang="en-GB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Year 6</a:t>
                      </a:r>
                      <a:endParaRPr lang="en-GB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Year 7</a:t>
                      </a:r>
                      <a:endParaRPr lang="en-GB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Year 8</a:t>
                      </a:r>
                      <a:endParaRPr lang="en-GB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Year 9</a:t>
                      </a:r>
                      <a:endParaRPr lang="en-GB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Year 10</a:t>
                      </a:r>
                      <a:endParaRPr lang="en-GB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96133455"/>
                  </a:ext>
                </a:extLst>
              </a:tr>
              <a:tr h="282019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Project cash flows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-595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-695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-283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290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391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419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419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419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419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419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5656760"/>
                  </a:ext>
                </a:extLst>
              </a:tr>
              <a:tr h="303065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Terminal value</a:t>
                      </a:r>
                      <a:endParaRPr lang="en-GB" sz="14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3,337</a:t>
                      </a:r>
                      <a:endParaRPr lang="en-GB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6268322"/>
                  </a:ext>
                </a:extLst>
              </a:tr>
              <a:tr h="282019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cash flows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-595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-695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-283</a:t>
                      </a:r>
                      <a:endParaRPr lang="en-GB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290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391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419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419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419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419</a:t>
                      </a:r>
                      <a:endParaRPr lang="en-GB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3,756</a:t>
                      </a:r>
                      <a:endParaRPr lang="en-GB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5611909"/>
                  </a:ext>
                </a:extLst>
              </a:tr>
              <a:tr h="282019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Discount factor</a:t>
                      </a:r>
                      <a:endParaRPr lang="en-GB" sz="14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0.901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0.812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0.731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0.659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0.593</a:t>
                      </a:r>
                      <a:endParaRPr lang="en-GB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0.535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0.482</a:t>
                      </a:r>
                      <a:endParaRPr lang="en-GB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0.434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0.391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0.352</a:t>
                      </a:r>
                      <a:endParaRPr lang="en-GB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5059862"/>
                  </a:ext>
                </a:extLst>
              </a:tr>
              <a:tr h="282019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Present value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-536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-564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-207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191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232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224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182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164</a:t>
                      </a:r>
                      <a:endParaRPr lang="en-GB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1,323</a:t>
                      </a:r>
                      <a:endParaRPr lang="en-GB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3120243"/>
                  </a:ext>
                </a:extLst>
              </a:tr>
              <a:tr h="303065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NPV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1,210</a:t>
                      </a:r>
                      <a:endParaRPr lang="en-GB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2601343"/>
                  </a:ext>
                </a:extLst>
              </a:tr>
            </a:tbl>
          </a:graphicData>
        </a:graphic>
      </p:graphicFrame>
      <p:sp>
        <p:nvSpPr>
          <p:cNvPr id="7" name="Oval 6">
            <a:extLst>
              <a:ext uri="{FF2B5EF4-FFF2-40B4-BE49-F238E27FC236}">
                <a16:creationId xmlns:a16="http://schemas.microsoft.com/office/drawing/2014/main" id="{642B6CD7-36C2-FFF5-7895-5E41D87FD65E}"/>
              </a:ext>
            </a:extLst>
          </p:cNvPr>
          <p:cNvSpPr/>
          <p:nvPr/>
        </p:nvSpPr>
        <p:spPr>
          <a:xfrm>
            <a:off x="10920536" y="4221088"/>
            <a:ext cx="0" cy="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9" name="Connector: Curved 8">
            <a:extLst>
              <a:ext uri="{FF2B5EF4-FFF2-40B4-BE49-F238E27FC236}">
                <a16:creationId xmlns:a16="http://schemas.microsoft.com/office/drawing/2014/main" id="{E98C7FA6-C510-8B4E-614D-B442EFDF24AD}"/>
              </a:ext>
            </a:extLst>
          </p:cNvPr>
          <p:cNvCxnSpPr>
            <a:cxnSpLocks/>
          </p:cNvCxnSpPr>
          <p:nvPr/>
        </p:nvCxnSpPr>
        <p:spPr>
          <a:xfrm>
            <a:off x="9100278" y="3658144"/>
            <a:ext cx="1512168" cy="792087"/>
          </a:xfrm>
          <a:prstGeom prst="curvedConnector2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>
            <a:extLst>
              <a:ext uri="{FF2B5EF4-FFF2-40B4-BE49-F238E27FC236}">
                <a16:creationId xmlns:a16="http://schemas.microsoft.com/office/drawing/2014/main" id="{300C42DF-C38B-2D93-FA22-6B059E7679CF}"/>
              </a:ext>
            </a:extLst>
          </p:cNvPr>
          <p:cNvSpPr/>
          <p:nvPr/>
        </p:nvSpPr>
        <p:spPr>
          <a:xfrm>
            <a:off x="9408368" y="3429000"/>
            <a:ext cx="0" cy="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1F59EDB4-8A50-0103-AF65-67ADC29B899A}"/>
              </a:ext>
            </a:extLst>
          </p:cNvPr>
          <p:cNvSpPr/>
          <p:nvPr/>
        </p:nvSpPr>
        <p:spPr>
          <a:xfrm>
            <a:off x="10445335" y="4707473"/>
            <a:ext cx="0" cy="0"/>
          </a:xfrm>
          <a:prstGeom prst="ellipse">
            <a:avLst/>
          </a:prstGeom>
          <a:solidFill>
            <a:srgbClr val="E7F1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0" name="Connector: Curved 29">
            <a:extLst>
              <a:ext uri="{FF2B5EF4-FFF2-40B4-BE49-F238E27FC236}">
                <a16:creationId xmlns:a16="http://schemas.microsoft.com/office/drawing/2014/main" id="{858CD9E6-0F2A-6A09-4CAC-9C5ECE2F828A}"/>
              </a:ext>
            </a:extLst>
          </p:cNvPr>
          <p:cNvCxnSpPr>
            <a:cxnSpLocks/>
          </p:cNvCxnSpPr>
          <p:nvPr/>
        </p:nvCxnSpPr>
        <p:spPr>
          <a:xfrm rot="5400000">
            <a:off x="10300131" y="4478978"/>
            <a:ext cx="374621" cy="250009"/>
          </a:xfrm>
          <a:prstGeom prst="curvedConnector2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60225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Arial" charset="0"/>
                <a:ea typeface="Arial" charset="0"/>
                <a:cs typeface="Arial" charset="0"/>
              </a:rPr>
              <a:t>Forecasting assumptions</a:t>
            </a:r>
            <a:endParaRPr lang="nl-NL" sz="3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460DF1-6357-430F-98B5-137A4FF6C7DD}" type="slidenum">
              <a:rPr lang="nl-NL" smtClean="0"/>
              <a:t>9</a:t>
            </a:fld>
            <a:endParaRPr lang="nl-NL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C1875686-2624-6912-83AC-2E9EDCBC55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602677"/>
              </p:ext>
            </p:extLst>
          </p:nvPr>
        </p:nvGraphicFramePr>
        <p:xfrm>
          <a:off x="2709522" y="1723255"/>
          <a:ext cx="6802428" cy="1066800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1568500">
                  <a:extLst>
                    <a:ext uri="{9D8B030D-6E8A-4147-A177-3AD203B41FA5}">
                      <a16:colId xmlns:a16="http://schemas.microsoft.com/office/drawing/2014/main" val="3248285331"/>
                    </a:ext>
                  </a:extLst>
                </a:gridCol>
                <a:gridCol w="654241">
                  <a:extLst>
                    <a:ext uri="{9D8B030D-6E8A-4147-A177-3AD203B41FA5}">
                      <a16:colId xmlns:a16="http://schemas.microsoft.com/office/drawing/2014/main" val="238584663"/>
                    </a:ext>
                  </a:extLst>
                </a:gridCol>
                <a:gridCol w="654241">
                  <a:extLst>
                    <a:ext uri="{9D8B030D-6E8A-4147-A177-3AD203B41FA5}">
                      <a16:colId xmlns:a16="http://schemas.microsoft.com/office/drawing/2014/main" val="3453494225"/>
                    </a:ext>
                  </a:extLst>
                </a:gridCol>
                <a:gridCol w="654241">
                  <a:extLst>
                    <a:ext uri="{9D8B030D-6E8A-4147-A177-3AD203B41FA5}">
                      <a16:colId xmlns:a16="http://schemas.microsoft.com/office/drawing/2014/main" val="4238915049"/>
                    </a:ext>
                  </a:extLst>
                </a:gridCol>
                <a:gridCol w="654241">
                  <a:extLst>
                    <a:ext uri="{9D8B030D-6E8A-4147-A177-3AD203B41FA5}">
                      <a16:colId xmlns:a16="http://schemas.microsoft.com/office/drawing/2014/main" val="4063267537"/>
                    </a:ext>
                  </a:extLst>
                </a:gridCol>
                <a:gridCol w="654241">
                  <a:extLst>
                    <a:ext uri="{9D8B030D-6E8A-4147-A177-3AD203B41FA5}">
                      <a16:colId xmlns:a16="http://schemas.microsoft.com/office/drawing/2014/main" val="3024756782"/>
                    </a:ext>
                  </a:extLst>
                </a:gridCol>
                <a:gridCol w="654241">
                  <a:extLst>
                    <a:ext uri="{9D8B030D-6E8A-4147-A177-3AD203B41FA5}">
                      <a16:colId xmlns:a16="http://schemas.microsoft.com/office/drawing/2014/main" val="1023418963"/>
                    </a:ext>
                  </a:extLst>
                </a:gridCol>
                <a:gridCol w="654241">
                  <a:extLst>
                    <a:ext uri="{9D8B030D-6E8A-4147-A177-3AD203B41FA5}">
                      <a16:colId xmlns:a16="http://schemas.microsoft.com/office/drawing/2014/main" val="2313518209"/>
                    </a:ext>
                  </a:extLst>
                </a:gridCol>
                <a:gridCol w="654241">
                  <a:extLst>
                    <a:ext uri="{9D8B030D-6E8A-4147-A177-3AD203B41FA5}">
                      <a16:colId xmlns:a16="http://schemas.microsoft.com/office/drawing/2014/main" val="199927202"/>
                    </a:ext>
                  </a:extLst>
                </a:gridCol>
              </a:tblGrid>
              <a:tr h="151159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Year 0</a:t>
                      </a:r>
                      <a:endParaRPr lang="en-GB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Year 1</a:t>
                      </a:r>
                      <a:endParaRPr lang="en-GB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Year 2</a:t>
                      </a:r>
                      <a:endParaRPr lang="en-GB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Year 3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Year 4</a:t>
                      </a:r>
                      <a:endParaRPr lang="en-GB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Year 5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Year 6</a:t>
                      </a:r>
                      <a:endParaRPr lang="en-GB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Year 7</a:t>
                      </a:r>
                      <a:endParaRPr lang="en-GB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92972782"/>
                  </a:ext>
                </a:extLst>
              </a:tr>
              <a:tr h="151159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Sales growth</a:t>
                      </a:r>
                      <a:endParaRPr lang="en-GB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lang="en-GB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167%</a:t>
                      </a:r>
                      <a:endParaRPr lang="en-GB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5%</a:t>
                      </a:r>
                      <a:endParaRPr lang="en-GB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5%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5%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5%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5%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6947481"/>
                  </a:ext>
                </a:extLst>
              </a:tr>
              <a:tr h="151159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EBIT margin</a:t>
                      </a:r>
                      <a:endParaRPr lang="en-GB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lang="en-GB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-50%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31%</a:t>
                      </a:r>
                      <a:endParaRPr lang="en-GB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31%</a:t>
                      </a:r>
                      <a:endParaRPr lang="en-GB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31%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31%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31%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31%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9217483"/>
                  </a:ext>
                </a:extLst>
              </a:tr>
              <a:tr h="151159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Corporate tax rate</a:t>
                      </a:r>
                      <a:endParaRPr lang="en-GB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25%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25%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25%</a:t>
                      </a:r>
                      <a:endParaRPr lang="en-GB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25%</a:t>
                      </a:r>
                      <a:endParaRPr lang="en-GB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25%</a:t>
                      </a:r>
                      <a:endParaRPr lang="en-GB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25%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25%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25%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7655044"/>
                  </a:ext>
                </a:extLst>
              </a:tr>
              <a:tr h="151159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Depreciation/sales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lang="en-GB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33%</a:t>
                      </a:r>
                      <a:endParaRPr lang="en-GB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13%</a:t>
                      </a:r>
                      <a:endParaRPr lang="en-GB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12%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11%</a:t>
                      </a:r>
                      <a:endParaRPr lang="en-GB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10%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9%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8%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8536605"/>
                  </a:ext>
                </a:extLst>
              </a:tr>
              <a:tr h="151159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CAPEX/sales</a:t>
                      </a:r>
                      <a:endParaRPr lang="en-GB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17%</a:t>
                      </a:r>
                      <a:endParaRPr lang="en-GB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6%</a:t>
                      </a:r>
                      <a:endParaRPr lang="en-GB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8%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8%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8%</a:t>
                      </a:r>
                      <a:endParaRPr lang="en-GB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8%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8%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322589"/>
                  </a:ext>
                </a:extLst>
              </a:tr>
              <a:tr h="151159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Increase in NWC/sales</a:t>
                      </a:r>
                      <a:endParaRPr lang="en-GB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3%</a:t>
                      </a:r>
                      <a:endParaRPr lang="en-GB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1%</a:t>
                      </a:r>
                      <a:endParaRPr lang="en-GB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1%</a:t>
                      </a:r>
                      <a:endParaRPr lang="en-GB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1%</a:t>
                      </a:r>
                      <a:endParaRPr lang="en-GB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1%</a:t>
                      </a:r>
                      <a:endParaRPr lang="en-GB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1%</a:t>
                      </a:r>
                      <a:endParaRPr lang="en-GB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1%</a:t>
                      </a:r>
                      <a:endParaRPr lang="en-GB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5905261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858A7908-2C3F-3E05-DC5B-5670D3AE18FA}"/>
              </a:ext>
            </a:extLst>
          </p:cNvPr>
          <p:cNvSpPr/>
          <p:nvPr/>
        </p:nvSpPr>
        <p:spPr>
          <a:xfrm>
            <a:off x="2855640" y="2834949"/>
            <a:ext cx="3255094" cy="197837"/>
          </a:xfrm>
          <a:prstGeom prst="rect">
            <a:avLst/>
          </a:prstGeom>
          <a:solidFill>
            <a:srgbClr val="E7F1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Calculated on given data</a:t>
            </a:r>
            <a:endParaRPr lang="en-GB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A4738B6-618F-B4B6-FC00-122494AD3F3A}"/>
              </a:ext>
            </a:extLst>
          </p:cNvPr>
          <p:cNvSpPr/>
          <p:nvPr/>
        </p:nvSpPr>
        <p:spPr>
          <a:xfrm>
            <a:off x="6354376" y="2840398"/>
            <a:ext cx="3051069" cy="197838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Extrapolated assumptions</a:t>
            </a:r>
            <a:endParaRPr lang="en-GB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389B4913-D2A7-DE04-EA3C-905EBA9D6F50}"/>
              </a:ext>
            </a:extLst>
          </p:cNvPr>
          <p:cNvCxnSpPr>
            <a:cxnSpLocks/>
          </p:cNvCxnSpPr>
          <p:nvPr/>
        </p:nvCxnSpPr>
        <p:spPr>
          <a:xfrm>
            <a:off x="6354377" y="3141408"/>
            <a:ext cx="3051069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EA6070C5-402E-62B1-DBA4-77EB1AC62A9D}"/>
              </a:ext>
            </a:extLst>
          </p:cNvPr>
          <p:cNvSpPr/>
          <p:nvPr/>
        </p:nvSpPr>
        <p:spPr>
          <a:xfrm>
            <a:off x="6153533" y="3221662"/>
            <a:ext cx="855712" cy="1978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Detailed</a:t>
            </a:r>
            <a:endParaRPr lang="en-GB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D5D80D86-2238-AC66-E33C-8E29FCF126A6}"/>
              </a:ext>
            </a:extLst>
          </p:cNvPr>
          <p:cNvSpPr/>
          <p:nvPr/>
        </p:nvSpPr>
        <p:spPr>
          <a:xfrm>
            <a:off x="8703022" y="3221662"/>
            <a:ext cx="855712" cy="1978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High-level</a:t>
            </a:r>
            <a:endParaRPr lang="en-GB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50F042EF-78E4-5FE0-DB94-EBF73D5359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717876"/>
              </p:ext>
            </p:extLst>
          </p:nvPr>
        </p:nvGraphicFramePr>
        <p:xfrm>
          <a:off x="2709522" y="3499752"/>
          <a:ext cx="6802424" cy="2820706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1584176">
                  <a:extLst>
                    <a:ext uri="{9D8B030D-6E8A-4147-A177-3AD203B41FA5}">
                      <a16:colId xmlns:a16="http://schemas.microsoft.com/office/drawing/2014/main" val="3248285331"/>
                    </a:ext>
                  </a:extLst>
                </a:gridCol>
                <a:gridCol w="652281">
                  <a:extLst>
                    <a:ext uri="{9D8B030D-6E8A-4147-A177-3AD203B41FA5}">
                      <a16:colId xmlns:a16="http://schemas.microsoft.com/office/drawing/2014/main" val="3453494225"/>
                    </a:ext>
                  </a:extLst>
                </a:gridCol>
                <a:gridCol w="652281">
                  <a:extLst>
                    <a:ext uri="{9D8B030D-6E8A-4147-A177-3AD203B41FA5}">
                      <a16:colId xmlns:a16="http://schemas.microsoft.com/office/drawing/2014/main" val="4238915049"/>
                    </a:ext>
                  </a:extLst>
                </a:gridCol>
                <a:gridCol w="652281">
                  <a:extLst>
                    <a:ext uri="{9D8B030D-6E8A-4147-A177-3AD203B41FA5}">
                      <a16:colId xmlns:a16="http://schemas.microsoft.com/office/drawing/2014/main" val="4063267537"/>
                    </a:ext>
                  </a:extLst>
                </a:gridCol>
                <a:gridCol w="652281">
                  <a:extLst>
                    <a:ext uri="{9D8B030D-6E8A-4147-A177-3AD203B41FA5}">
                      <a16:colId xmlns:a16="http://schemas.microsoft.com/office/drawing/2014/main" val="3024756782"/>
                    </a:ext>
                  </a:extLst>
                </a:gridCol>
                <a:gridCol w="652281">
                  <a:extLst>
                    <a:ext uri="{9D8B030D-6E8A-4147-A177-3AD203B41FA5}">
                      <a16:colId xmlns:a16="http://schemas.microsoft.com/office/drawing/2014/main" val="1023418963"/>
                    </a:ext>
                  </a:extLst>
                </a:gridCol>
                <a:gridCol w="652281">
                  <a:extLst>
                    <a:ext uri="{9D8B030D-6E8A-4147-A177-3AD203B41FA5}">
                      <a16:colId xmlns:a16="http://schemas.microsoft.com/office/drawing/2014/main" val="2313518209"/>
                    </a:ext>
                  </a:extLst>
                </a:gridCol>
                <a:gridCol w="652281">
                  <a:extLst>
                    <a:ext uri="{9D8B030D-6E8A-4147-A177-3AD203B41FA5}">
                      <a16:colId xmlns:a16="http://schemas.microsoft.com/office/drawing/2014/main" val="3334650417"/>
                    </a:ext>
                  </a:extLst>
                </a:gridCol>
                <a:gridCol w="652281">
                  <a:extLst>
                    <a:ext uri="{9D8B030D-6E8A-4147-A177-3AD203B41FA5}">
                      <a16:colId xmlns:a16="http://schemas.microsoft.com/office/drawing/2014/main" val="199927202"/>
                    </a:ext>
                  </a:extLst>
                </a:gridCol>
              </a:tblGrid>
              <a:tr h="20147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2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Year 0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2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Year 1</a:t>
                      </a:r>
                      <a:endParaRPr lang="en-GB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2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Year 2</a:t>
                      </a:r>
                      <a:endParaRPr lang="en-GB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2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Year 3</a:t>
                      </a:r>
                      <a:endParaRPr lang="en-GB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2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Year 4</a:t>
                      </a:r>
                      <a:endParaRPr lang="en-GB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2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Year 5</a:t>
                      </a:r>
                      <a:endParaRPr lang="en-GB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2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Year 6</a:t>
                      </a:r>
                      <a:endParaRPr lang="en-GB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2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Year 7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92972782"/>
                  </a:ext>
                </a:extLst>
              </a:tr>
              <a:tr h="20147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Sales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30</a:t>
                      </a:r>
                      <a:endParaRPr lang="en-GB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80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84</a:t>
                      </a:r>
                      <a:endParaRPr lang="en-GB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88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93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97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102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6947481"/>
                  </a:ext>
                </a:extLst>
              </a:tr>
              <a:tr h="20147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Costs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-10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-45</a:t>
                      </a:r>
                      <a:endParaRPr lang="en-GB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-55</a:t>
                      </a:r>
                      <a:endParaRPr lang="en-GB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-58</a:t>
                      </a:r>
                      <a:endParaRPr lang="en-GB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-61</a:t>
                      </a:r>
                      <a:endParaRPr lang="en-GB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-64</a:t>
                      </a:r>
                      <a:endParaRPr lang="en-GB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-67</a:t>
                      </a:r>
                      <a:endParaRPr lang="en-GB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-70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9217483"/>
                  </a:ext>
                </a:extLst>
              </a:tr>
              <a:tr h="20147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EBIT</a:t>
                      </a:r>
                      <a:endParaRPr lang="en-GB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-10</a:t>
                      </a:r>
                      <a:endParaRPr lang="en-GB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-15</a:t>
                      </a:r>
                      <a:endParaRPr lang="en-GB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25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26</a:t>
                      </a:r>
                      <a:endParaRPr lang="en-GB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27</a:t>
                      </a:r>
                      <a:endParaRPr lang="en-GB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29</a:t>
                      </a:r>
                      <a:endParaRPr lang="en-GB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30</a:t>
                      </a:r>
                      <a:endParaRPr lang="en-GB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32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7655044"/>
                  </a:ext>
                </a:extLst>
              </a:tr>
              <a:tr h="20147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x applicable tax rate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25%</a:t>
                      </a:r>
                      <a:endParaRPr lang="en-GB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25%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25%</a:t>
                      </a:r>
                      <a:endParaRPr lang="en-GB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25%</a:t>
                      </a:r>
                      <a:endParaRPr lang="en-GB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25%</a:t>
                      </a:r>
                      <a:endParaRPr lang="en-GB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25%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25%</a:t>
                      </a:r>
                      <a:endParaRPr lang="en-GB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25%</a:t>
                      </a:r>
                      <a:endParaRPr lang="en-GB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8536605"/>
                  </a:ext>
                </a:extLst>
              </a:tr>
              <a:tr h="20147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Corporate tax </a:t>
                      </a:r>
                      <a:endParaRPr lang="en-GB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GB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-6</a:t>
                      </a:r>
                      <a:endParaRPr lang="en-GB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-7</a:t>
                      </a:r>
                      <a:endParaRPr lang="en-GB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-7</a:t>
                      </a:r>
                      <a:endParaRPr lang="en-GB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-7</a:t>
                      </a:r>
                      <a:endParaRPr lang="en-GB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-8</a:t>
                      </a:r>
                      <a:endParaRPr lang="en-GB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-8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322589"/>
                  </a:ext>
                </a:extLst>
              </a:tr>
              <a:tr h="20147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Net income</a:t>
                      </a:r>
                      <a:endParaRPr lang="en-GB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-8</a:t>
                      </a:r>
                      <a:endParaRPr lang="en-GB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-11</a:t>
                      </a:r>
                      <a:endParaRPr lang="en-GB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19</a:t>
                      </a:r>
                      <a:endParaRPr lang="en-GB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21</a:t>
                      </a:r>
                      <a:endParaRPr lang="en-GB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22</a:t>
                      </a:r>
                      <a:endParaRPr lang="en-GB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23</a:t>
                      </a:r>
                      <a:endParaRPr lang="en-GB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24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5905261"/>
                  </a:ext>
                </a:extLst>
              </a:tr>
              <a:tr h="20147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+ depreciation</a:t>
                      </a:r>
                      <a:endParaRPr lang="en-GB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GB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GB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GB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GB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GB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GB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GB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7100579"/>
                  </a:ext>
                </a:extLst>
              </a:tr>
              <a:tr h="20147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 CAPEX</a:t>
                      </a:r>
                      <a:endParaRPr lang="en-GB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-70</a:t>
                      </a:r>
                      <a:endParaRPr lang="en-GB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-5</a:t>
                      </a:r>
                      <a:endParaRPr lang="en-GB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-5</a:t>
                      </a:r>
                      <a:endParaRPr lang="en-GB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-7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-7</a:t>
                      </a:r>
                      <a:endParaRPr lang="en-GB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-7</a:t>
                      </a:r>
                      <a:endParaRPr lang="en-GB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-8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-8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7954741"/>
                  </a:ext>
                </a:extLst>
              </a:tr>
              <a:tr h="20147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 increase in NWC</a:t>
                      </a:r>
                      <a:endParaRPr lang="en-GB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-1</a:t>
                      </a:r>
                      <a:endParaRPr lang="en-GB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-1</a:t>
                      </a:r>
                      <a:endParaRPr lang="en-GB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-1</a:t>
                      </a:r>
                      <a:endParaRPr lang="en-GB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-1</a:t>
                      </a:r>
                      <a:endParaRPr lang="en-GB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-1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-1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-1</a:t>
                      </a:r>
                      <a:endParaRPr lang="en-GB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-1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0326676"/>
                  </a:ext>
                </a:extLst>
              </a:tr>
              <a:tr h="20147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Project Cash Flows</a:t>
                      </a:r>
                      <a:endParaRPr lang="en-GB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-69</a:t>
                      </a:r>
                      <a:endParaRPr lang="en-GB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-7</a:t>
                      </a:r>
                      <a:endParaRPr lang="en-GB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23</a:t>
                      </a:r>
                      <a:endParaRPr lang="en-GB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21</a:t>
                      </a:r>
                      <a:endParaRPr lang="en-GB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22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22</a:t>
                      </a:r>
                      <a:endParaRPr lang="en-GB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22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22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1695031"/>
                  </a:ext>
                </a:extLst>
              </a:tr>
              <a:tr h="20147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Discount factor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1.000</a:t>
                      </a:r>
                      <a:endParaRPr lang="en-GB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0.917</a:t>
                      </a:r>
                      <a:endParaRPr lang="en-GB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0.842</a:t>
                      </a:r>
                      <a:endParaRPr lang="en-GB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0.772</a:t>
                      </a:r>
                      <a:endParaRPr lang="en-GB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0.708</a:t>
                      </a:r>
                      <a:endParaRPr lang="en-GB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0.650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0.596</a:t>
                      </a:r>
                      <a:endParaRPr lang="en-GB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0.547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8841522"/>
                  </a:ext>
                </a:extLst>
              </a:tr>
              <a:tr h="20147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Present </a:t>
                      </a:r>
                      <a:r>
                        <a:rPr lang="nl-NL" sz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value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-69</a:t>
                      </a:r>
                      <a:endParaRPr lang="en-GB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-7</a:t>
                      </a:r>
                      <a:endParaRPr lang="en-GB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19</a:t>
                      </a:r>
                      <a:endParaRPr lang="en-GB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17</a:t>
                      </a:r>
                      <a:endParaRPr lang="en-GB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en-GB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6285245"/>
                  </a:ext>
                </a:extLst>
              </a:tr>
              <a:tr h="20147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NPV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7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37152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96149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Custom 2">
      <a:dk1>
        <a:sysClr val="windowText" lastClr="000000"/>
      </a:dk1>
      <a:lt1>
        <a:sysClr val="window" lastClr="FFFFFF"/>
      </a:lt1>
      <a:dk2>
        <a:srgbClr val="457B9E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26906</TotalTime>
  <Words>4301</Words>
  <Application>Microsoft Macintosh PowerPoint</Application>
  <PresentationFormat>Breedbeeld</PresentationFormat>
  <Paragraphs>1714</Paragraphs>
  <Slides>31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7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31</vt:i4>
      </vt:variant>
    </vt:vector>
  </HeadingPairs>
  <TitlesOfParts>
    <vt:vector size="39" baseType="lpstr">
      <vt:lpstr>Arial</vt:lpstr>
      <vt:lpstr>Calibri</vt:lpstr>
      <vt:lpstr>Cambria Math</vt:lpstr>
      <vt:lpstr>Symbol</vt:lpstr>
      <vt:lpstr>Tw Cen MT</vt:lpstr>
      <vt:lpstr>Wingdings</vt:lpstr>
      <vt:lpstr>Wingdings 2</vt:lpstr>
      <vt:lpstr>Median</vt:lpstr>
      <vt:lpstr>Corporate Finance for Long-Term Value  </vt:lpstr>
      <vt:lpstr>Chapter 7: Capital budgeting</vt:lpstr>
      <vt:lpstr>The BIG Picture</vt:lpstr>
      <vt:lpstr>The capital budgeting process</vt:lpstr>
      <vt:lpstr>Calculating cash flows</vt:lpstr>
      <vt:lpstr>Calculating cash flows</vt:lpstr>
      <vt:lpstr>Estimating future cash flows</vt:lpstr>
      <vt:lpstr>Terminal value</vt:lpstr>
      <vt:lpstr>Forecasting assumptions</vt:lpstr>
      <vt:lpstr>Incremental cash flows</vt:lpstr>
      <vt:lpstr>Incremental cash flows</vt:lpstr>
      <vt:lpstr>Including opportunity costs</vt:lpstr>
      <vt:lpstr>Including opportunity costs</vt:lpstr>
      <vt:lpstr>Including opportunity costs</vt:lpstr>
      <vt:lpstr>Including opportunity costs</vt:lpstr>
      <vt:lpstr>Sanity checks in analysing projects</vt:lpstr>
      <vt:lpstr>Behavioural challenges in capital budgeting</vt:lpstr>
      <vt:lpstr>Behavioural challenges in capital budgeting</vt:lpstr>
      <vt:lpstr>Integrating sustainability in capital budgeting</vt:lpstr>
      <vt:lpstr>Constrained PV</vt:lpstr>
      <vt:lpstr>Constrained PV</vt:lpstr>
      <vt:lpstr>Expanded PV</vt:lpstr>
      <vt:lpstr>Expanded PV</vt:lpstr>
      <vt:lpstr>Expanded PV</vt:lpstr>
      <vt:lpstr>Expanded PV</vt:lpstr>
      <vt:lpstr>Integrated PV = IPV</vt:lpstr>
      <vt:lpstr>Internalisation</vt:lpstr>
      <vt:lpstr>Internalisation example</vt:lpstr>
      <vt:lpstr>Internalisation</vt:lpstr>
      <vt:lpstr>Asymmetric and non-linear internalisation</vt:lpstr>
      <vt:lpstr>Conclusions</vt:lpstr>
    </vt:vector>
  </TitlesOfParts>
  <Company>RSM Erasmus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Corporate Finance for Long-Term Value</dc:title>
  <dc:creator>Administrator</dc:creator>
  <dc:description>Book Slides</dc:description>
  <cp:lastModifiedBy>Dirk Schoenmaker</cp:lastModifiedBy>
  <cp:revision>428</cp:revision>
  <cp:lastPrinted>2017-10-25T07:51:07Z</cp:lastPrinted>
  <dcterms:created xsi:type="dcterms:W3CDTF">2014-04-08T12:02:43Z</dcterms:created>
  <dcterms:modified xsi:type="dcterms:W3CDTF">2023-09-04T18:39:36Z</dcterms:modified>
</cp:coreProperties>
</file>